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0"/>
  </p:notesMasterIdLst>
  <p:sldIdLst>
    <p:sldId id="302" r:id="rId2"/>
    <p:sldId id="370" r:id="rId3"/>
    <p:sldId id="455" r:id="rId4"/>
    <p:sldId id="413" r:id="rId5"/>
    <p:sldId id="304" r:id="rId6"/>
    <p:sldId id="426" r:id="rId7"/>
    <p:sldId id="414" r:id="rId8"/>
    <p:sldId id="415" r:id="rId9"/>
    <p:sldId id="427" r:id="rId10"/>
    <p:sldId id="305" r:id="rId11"/>
    <p:sldId id="496" r:id="rId12"/>
    <p:sldId id="456" r:id="rId13"/>
    <p:sldId id="344" r:id="rId14"/>
    <p:sldId id="428" r:id="rId15"/>
    <p:sldId id="431" r:id="rId16"/>
    <p:sldId id="432" r:id="rId17"/>
    <p:sldId id="433" r:id="rId18"/>
    <p:sldId id="430" r:id="rId19"/>
    <p:sldId id="488" r:id="rId20"/>
    <p:sldId id="439" r:id="rId21"/>
    <p:sldId id="449" r:id="rId22"/>
    <p:sldId id="441" r:id="rId23"/>
    <p:sldId id="438" r:id="rId24"/>
    <p:sldId id="434" r:id="rId25"/>
    <p:sldId id="429" r:id="rId26"/>
    <p:sldId id="442" r:id="rId27"/>
    <p:sldId id="435" r:id="rId28"/>
    <p:sldId id="451" r:id="rId29"/>
    <p:sldId id="436" r:id="rId30"/>
    <p:sldId id="443" r:id="rId31"/>
    <p:sldId id="444" r:id="rId32"/>
    <p:sldId id="446" r:id="rId33"/>
    <p:sldId id="448" r:id="rId34"/>
    <p:sldId id="450" r:id="rId35"/>
    <p:sldId id="447" r:id="rId36"/>
    <p:sldId id="457" r:id="rId37"/>
    <p:sldId id="453" r:id="rId38"/>
    <p:sldId id="497" r:id="rId39"/>
    <p:sldId id="498" r:id="rId40"/>
    <p:sldId id="482" r:id="rId41"/>
    <p:sldId id="454" r:id="rId42"/>
    <p:sldId id="458" r:id="rId43"/>
    <p:sldId id="380" r:id="rId44"/>
    <p:sldId id="459" r:id="rId45"/>
    <p:sldId id="460" r:id="rId46"/>
    <p:sldId id="382" r:id="rId47"/>
    <p:sldId id="499" r:id="rId48"/>
    <p:sldId id="500" r:id="rId49"/>
    <p:sldId id="501" r:id="rId50"/>
    <p:sldId id="502" r:id="rId51"/>
    <p:sldId id="503" r:id="rId52"/>
    <p:sldId id="464" r:id="rId53"/>
    <p:sldId id="468" r:id="rId54"/>
    <p:sldId id="476" r:id="rId55"/>
    <p:sldId id="504" r:id="rId56"/>
    <p:sldId id="505" r:id="rId57"/>
    <p:sldId id="257" r:id="rId58"/>
    <p:sldId id="469" r:id="rId59"/>
    <p:sldId id="506" r:id="rId60"/>
    <p:sldId id="490" r:id="rId61"/>
    <p:sldId id="508" r:id="rId62"/>
    <p:sldId id="401" r:id="rId63"/>
    <p:sldId id="470" r:id="rId64"/>
    <p:sldId id="360" r:id="rId65"/>
    <p:sldId id="507" r:id="rId66"/>
    <p:sldId id="471" r:id="rId67"/>
    <p:sldId id="474" r:id="rId68"/>
    <p:sldId id="491" r:id="rId69"/>
    <p:sldId id="483" r:id="rId70"/>
    <p:sldId id="510" r:id="rId71"/>
    <p:sldId id="511" r:id="rId72"/>
    <p:sldId id="512" r:id="rId73"/>
    <p:sldId id="478" r:id="rId74"/>
    <p:sldId id="475" r:id="rId75"/>
    <p:sldId id="399" r:id="rId76"/>
    <p:sldId id="513" r:id="rId77"/>
    <p:sldId id="262" r:id="rId78"/>
    <p:sldId id="266" r:id="rId79"/>
    <p:sldId id="479" r:id="rId80"/>
    <p:sldId id="492" r:id="rId81"/>
    <p:sldId id="515" r:id="rId82"/>
    <p:sldId id="514" r:id="rId83"/>
    <p:sldId id="516" r:id="rId84"/>
    <p:sldId id="480" r:id="rId85"/>
    <p:sldId id="494" r:id="rId86"/>
    <p:sldId id="517" r:id="rId87"/>
    <p:sldId id="481" r:id="rId88"/>
    <p:sldId id="411" r:id="rId8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EB61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68" autoAdjust="0"/>
    <p:restoredTop sz="95570" autoAdjust="0"/>
  </p:normalViewPr>
  <p:slideViewPr>
    <p:cSldViewPr snapToGrid="0">
      <p:cViewPr>
        <p:scale>
          <a:sx n="85" d="100"/>
          <a:sy n="85" d="100"/>
        </p:scale>
        <p:origin x="86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F3AEC3-31A3-45F7-A953-9995F272EE97}" type="datetimeFigureOut">
              <a:rPr lang="zh-CN" altLang="en-US" smtClean="0"/>
              <a:t>2025/10/30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75209C-015E-4ACA-9E74-DD26478E4117}" type="slidenum">
              <a:rPr lang="zh-CN" altLang="en-US" smtClean="0"/>
              <a:t>‹#›</a:t>
            </a:fld>
            <a:endParaRPr lang="zh-CN" altLang="en-US"/>
          </a:p>
        </p:txBody>
      </p:sp>
    </p:spTree>
    <p:extLst>
      <p:ext uri="{BB962C8B-B14F-4D97-AF65-F5344CB8AC3E}">
        <p14:creationId xmlns:p14="http://schemas.microsoft.com/office/powerpoint/2010/main" val="3629491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a:t>
            </a:fld>
            <a:endParaRPr lang="zh-CN" altLang="en-US"/>
          </a:p>
        </p:txBody>
      </p:sp>
    </p:spTree>
    <p:extLst>
      <p:ext uri="{BB962C8B-B14F-4D97-AF65-F5344CB8AC3E}">
        <p14:creationId xmlns:p14="http://schemas.microsoft.com/office/powerpoint/2010/main" val="3397360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a:t>
            </a:fld>
            <a:endParaRPr lang="zh-CN" altLang="en-US"/>
          </a:p>
        </p:txBody>
      </p:sp>
    </p:spTree>
    <p:extLst>
      <p:ext uri="{BB962C8B-B14F-4D97-AF65-F5344CB8AC3E}">
        <p14:creationId xmlns:p14="http://schemas.microsoft.com/office/powerpoint/2010/main" val="2510690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Before the trip to </a:t>
            </a:r>
            <a:r>
              <a:rPr lang="en-US" altLang="zh-CN" dirty="0" err="1"/>
              <a:t>kenya</a:t>
            </a:r>
            <a:r>
              <a:rPr lang="en-US" altLang="zh-CN" dirty="0"/>
              <a:t>, I watched lots of documentary about Africa with my dad when I was young. And I couldn’t believe that there are a community full of the wild animals on other side of the earth, just like me and my neighbors, they are living together in the same area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a:t>
            </a:fld>
            <a:endParaRPr lang="zh-CN" altLang="en-US"/>
          </a:p>
        </p:txBody>
      </p:sp>
    </p:spTree>
    <p:extLst>
      <p:ext uri="{BB962C8B-B14F-4D97-AF65-F5344CB8AC3E}">
        <p14:creationId xmlns:p14="http://schemas.microsoft.com/office/powerpoint/2010/main" val="1351078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So my first impression about Africa is it looks like a paradise, humans are living together with all the animals in a really pretty environment, with </a:t>
            </a:r>
            <a:r>
              <a:rPr lang="en-US" altLang="zh-CN" dirty="0" err="1"/>
              <a:t>forest,lake</a:t>
            </a:r>
            <a:r>
              <a:rPr lang="en-US" altLang="zh-CN" dirty="0"/>
              <a:t> and mountain</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a:t>
            </a:fld>
            <a:endParaRPr lang="zh-CN" altLang="en-US"/>
          </a:p>
        </p:txBody>
      </p:sp>
    </p:spTree>
    <p:extLst>
      <p:ext uri="{BB962C8B-B14F-4D97-AF65-F5344CB8AC3E}">
        <p14:creationId xmlns:p14="http://schemas.microsoft.com/office/powerpoint/2010/main" val="3822168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1833A-1BF0-4176-9193-D75247338FDA}"/>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DA47BEB-95D2-881F-311F-627FD1DD186C}"/>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DE903721-D423-939C-B0F2-5BCDD5102A2D}"/>
              </a:ext>
            </a:extLst>
          </p:cNvPr>
          <p:cNvSpPr>
            <a:spLocks noGrp="1"/>
          </p:cNvSpPr>
          <p:nvPr>
            <p:ph type="body" idx="1"/>
          </p:nvPr>
        </p:nvSpPr>
        <p:spPr/>
        <p:txBody>
          <a:bodyPr/>
          <a:lstStyle/>
          <a:p>
            <a:r>
              <a:rPr lang="en-US" altLang="zh-CN" dirty="0"/>
              <a:t>Last year, I finally got there due to this project, and I saw the rare white rhinos are sleeping on the grass, it feels like here is their bedroom </a:t>
            </a:r>
            <a:endParaRPr lang="zh-CN" altLang="en-US" dirty="0"/>
          </a:p>
        </p:txBody>
      </p:sp>
      <p:sp>
        <p:nvSpPr>
          <p:cNvPr id="4" name="灯片编号占位符 3">
            <a:extLst>
              <a:ext uri="{FF2B5EF4-FFF2-40B4-BE49-F238E27FC236}">
                <a16:creationId xmlns:a16="http://schemas.microsoft.com/office/drawing/2014/main" id="{04ABD4AB-682D-DAF6-C21B-617651F74B74}"/>
              </a:ext>
            </a:extLst>
          </p:cNvPr>
          <p:cNvSpPr>
            <a:spLocks noGrp="1"/>
          </p:cNvSpPr>
          <p:nvPr>
            <p:ph type="sldNum" sz="quarter" idx="5"/>
          </p:nvPr>
        </p:nvSpPr>
        <p:spPr/>
        <p:txBody>
          <a:bodyPr/>
          <a:lstStyle/>
          <a:p>
            <a:fld id="{3A75209C-015E-4ACA-9E74-DD26478E4117}" type="slidenum">
              <a:rPr lang="zh-CN" altLang="en-US" smtClean="0"/>
              <a:t>6</a:t>
            </a:fld>
            <a:endParaRPr lang="zh-CN" altLang="en-US"/>
          </a:p>
        </p:txBody>
      </p:sp>
    </p:spTree>
    <p:extLst>
      <p:ext uri="{BB962C8B-B14F-4D97-AF65-F5344CB8AC3E}">
        <p14:creationId xmlns:p14="http://schemas.microsoft.com/office/powerpoint/2010/main" val="1184289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 saw they were eating grasses in their living room, and the moment the white rhino looked into my eyes, I suddenly realize that we are actually their guest for their house. But from the </a:t>
            </a:r>
            <a:r>
              <a:rPr lang="en-US" altLang="zh-CN" dirty="0" err="1"/>
              <a:t>prespective</a:t>
            </a:r>
            <a:r>
              <a:rPr lang="en-US" altLang="zh-CN" dirty="0"/>
              <a:t> of the whole earth,  we are also neighbors.</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a:t>
            </a:fld>
            <a:endParaRPr lang="zh-CN" altLang="en-US"/>
          </a:p>
        </p:txBody>
      </p:sp>
    </p:spTree>
    <p:extLst>
      <p:ext uri="{BB962C8B-B14F-4D97-AF65-F5344CB8AC3E}">
        <p14:creationId xmlns:p14="http://schemas.microsoft.com/office/powerpoint/2010/main" val="263432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when the </a:t>
            </a:r>
            <a:r>
              <a:rPr lang="en-US" altLang="zh-CN" dirty="0" err="1"/>
              <a:t>safaria</a:t>
            </a:r>
            <a:r>
              <a:rPr lang="en-US" altLang="zh-CN" dirty="0"/>
              <a:t> continued, I was really surprised by a baby zebra, but for the next second I also saw the submerged trees in the background, which means our neighbors’ bedroom maybe already gone due to the rising lake level.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8</a:t>
            </a:fld>
            <a:endParaRPr lang="zh-CN" altLang="en-US"/>
          </a:p>
        </p:txBody>
      </p:sp>
    </p:spTree>
    <p:extLst>
      <p:ext uri="{BB962C8B-B14F-4D97-AF65-F5344CB8AC3E}">
        <p14:creationId xmlns:p14="http://schemas.microsoft.com/office/powerpoint/2010/main" val="19068160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0DF73-CACB-4B26-17E6-E7EFBECCD5CD}"/>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11A0BFA-2673-77A6-FBF7-6B791773855B}"/>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23E2E67D-C5F5-DAEB-2162-B1DC5EA667C3}"/>
              </a:ext>
            </a:extLst>
          </p:cNvPr>
          <p:cNvSpPr>
            <a:spLocks noGrp="1"/>
          </p:cNvSpPr>
          <p:nvPr>
            <p:ph type="body" idx="1"/>
          </p:nvPr>
        </p:nvSpPr>
        <p:spPr/>
        <p:txBody>
          <a:bodyPr/>
          <a:lstStyle/>
          <a:p>
            <a:r>
              <a:rPr lang="en-US" altLang="zh-CN" dirty="0"/>
              <a:t>And it is not only about their bedroom also about our bedroom, from the picture u can see lots of abandoned house next to lake Nakuru.</a:t>
            </a:r>
            <a:endParaRPr lang="zh-CN" altLang="en-US" dirty="0"/>
          </a:p>
        </p:txBody>
      </p:sp>
      <p:sp>
        <p:nvSpPr>
          <p:cNvPr id="4" name="灯片编号占位符 3">
            <a:extLst>
              <a:ext uri="{FF2B5EF4-FFF2-40B4-BE49-F238E27FC236}">
                <a16:creationId xmlns:a16="http://schemas.microsoft.com/office/drawing/2014/main" id="{2B459AD1-5EA3-88CD-0820-01CF4FF6A4DD}"/>
              </a:ext>
            </a:extLst>
          </p:cNvPr>
          <p:cNvSpPr>
            <a:spLocks noGrp="1"/>
          </p:cNvSpPr>
          <p:nvPr>
            <p:ph type="sldNum" sz="quarter" idx="5"/>
          </p:nvPr>
        </p:nvSpPr>
        <p:spPr/>
        <p:txBody>
          <a:bodyPr/>
          <a:lstStyle/>
          <a:p>
            <a:fld id="{3A75209C-015E-4ACA-9E74-DD26478E4117}" type="slidenum">
              <a:rPr lang="zh-CN" altLang="en-US" smtClean="0"/>
              <a:t>9</a:t>
            </a:fld>
            <a:endParaRPr lang="zh-CN" altLang="en-US"/>
          </a:p>
        </p:txBody>
      </p:sp>
    </p:spTree>
    <p:extLst>
      <p:ext uri="{BB962C8B-B14F-4D97-AF65-F5344CB8AC3E}">
        <p14:creationId xmlns:p14="http://schemas.microsoft.com/office/powerpoint/2010/main" val="1159956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B3FBA-AE1E-A71E-2EBC-72B89CD6A4A5}"/>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395DD97-E10A-02F7-E101-BD031ED2BDC4}"/>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AE92C48-F7E9-4D33-9C0B-E88011F07EEB}"/>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1CD6AF13-5D86-9FDF-AD69-43973575117E}"/>
              </a:ext>
            </a:extLst>
          </p:cNvPr>
          <p:cNvSpPr>
            <a:spLocks noGrp="1"/>
          </p:cNvSpPr>
          <p:nvPr>
            <p:ph type="sldNum" sz="quarter" idx="5"/>
          </p:nvPr>
        </p:nvSpPr>
        <p:spPr/>
        <p:txBody>
          <a:bodyPr/>
          <a:lstStyle/>
          <a:p>
            <a:fld id="{3A75209C-015E-4ACA-9E74-DD26478E4117}" type="slidenum">
              <a:rPr lang="zh-CN" altLang="en-US" smtClean="0"/>
              <a:t>12</a:t>
            </a:fld>
            <a:endParaRPr lang="zh-CN" altLang="en-US"/>
          </a:p>
        </p:txBody>
      </p:sp>
    </p:spTree>
    <p:extLst>
      <p:ext uri="{BB962C8B-B14F-4D97-AF65-F5344CB8AC3E}">
        <p14:creationId xmlns:p14="http://schemas.microsoft.com/office/powerpoint/2010/main" val="309895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Firstly where is Nakuru, Nakuru is at the west part of Kenya, in the middle of rift valley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13</a:t>
            </a:fld>
            <a:endParaRPr lang="zh-CN" altLang="en-US"/>
          </a:p>
        </p:txBody>
      </p:sp>
    </p:spTree>
    <p:extLst>
      <p:ext uri="{BB962C8B-B14F-4D97-AF65-F5344CB8AC3E}">
        <p14:creationId xmlns:p14="http://schemas.microsoft.com/office/powerpoint/2010/main" val="4026353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latin typeface="Garamond" panose="02020404030301010803" pitchFamily="18" charset="0"/>
              </a:rPr>
              <a:t>Due to the special landform, the water from higher points flow to the basin. That’s also how Lake Nakuru form.</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14</a:t>
            </a:fld>
            <a:endParaRPr lang="zh-CN" altLang="en-US"/>
          </a:p>
        </p:txBody>
      </p:sp>
    </p:spTree>
    <p:extLst>
      <p:ext uri="{BB962C8B-B14F-4D97-AF65-F5344CB8AC3E}">
        <p14:creationId xmlns:p14="http://schemas.microsoft.com/office/powerpoint/2010/main" val="2830884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Different form Netherlands, Kenya doesn’t have spring , summer </a:t>
            </a:r>
            <a:r>
              <a:rPr lang="en-US" altLang="zh-CN" dirty="0" err="1"/>
              <a:t>atumun</a:t>
            </a:r>
            <a:r>
              <a:rPr lang="en-US" altLang="zh-CN" dirty="0"/>
              <a:t> and winter in a year. For </a:t>
            </a:r>
            <a:r>
              <a:rPr lang="en-US" altLang="zh-CN" dirty="0" err="1"/>
              <a:t>kenya</a:t>
            </a:r>
            <a:r>
              <a:rPr lang="en-US" altLang="zh-CN" dirty="0"/>
              <a:t>, it is Long Rainy season from march to may and short rainy season from October to December, in between the two rainy season are the dry seasons</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15</a:t>
            </a:fld>
            <a:endParaRPr lang="zh-CN" altLang="en-US"/>
          </a:p>
        </p:txBody>
      </p:sp>
    </p:spTree>
    <p:extLst>
      <p:ext uri="{BB962C8B-B14F-4D97-AF65-F5344CB8AC3E}">
        <p14:creationId xmlns:p14="http://schemas.microsoft.com/office/powerpoint/2010/main" val="1130518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On one hand, the rainy season provides enough water for Agriculture, as u can see on the </a:t>
            </a:r>
            <a:r>
              <a:rPr lang="en-US" altLang="zh-CN" dirty="0" err="1"/>
              <a:t>map.almost</a:t>
            </a:r>
            <a:r>
              <a:rPr lang="en-US" altLang="zh-CN" dirty="0"/>
              <a:t> all the agriculture areas in Nakuru are rain-fed agriculture, no matter trees, </a:t>
            </a:r>
            <a:r>
              <a:rPr lang="en-US" altLang="zh-CN" dirty="0" err="1"/>
              <a:t>shurbs</a:t>
            </a:r>
            <a:r>
              <a:rPr lang="en-US" altLang="zh-CN" dirty="0"/>
              <a:t> or crops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16</a:t>
            </a:fld>
            <a:endParaRPr lang="zh-CN" altLang="en-US"/>
          </a:p>
        </p:txBody>
      </p:sp>
    </p:spTree>
    <p:extLst>
      <p:ext uri="{BB962C8B-B14F-4D97-AF65-F5344CB8AC3E}">
        <p14:creationId xmlns:p14="http://schemas.microsoft.com/office/powerpoint/2010/main" val="4221023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But on the other hand , Rainy season also bring flood to the city, due to the expansion of lake Nakuru or </a:t>
            </a:r>
            <a:r>
              <a:rPr lang="en-US" altLang="zh-CN" dirty="0" err="1"/>
              <a:t>Najoro</a:t>
            </a:r>
            <a:r>
              <a:rPr lang="en-US" altLang="zh-CN" dirty="0"/>
              <a:t> river</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17</a:t>
            </a:fld>
            <a:endParaRPr lang="zh-CN" altLang="en-US"/>
          </a:p>
        </p:txBody>
      </p:sp>
    </p:spTree>
    <p:extLst>
      <p:ext uri="{BB962C8B-B14F-4D97-AF65-F5344CB8AC3E}">
        <p14:creationId xmlns:p14="http://schemas.microsoft.com/office/powerpoint/2010/main" val="36675083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However, flood can also cause by seasonal streams in a heavy rain situation and incomplete drainage system in the city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18</a:t>
            </a:fld>
            <a:endParaRPr lang="zh-CN" altLang="en-US"/>
          </a:p>
        </p:txBody>
      </p:sp>
    </p:spTree>
    <p:extLst>
      <p:ext uri="{BB962C8B-B14F-4D97-AF65-F5344CB8AC3E}">
        <p14:creationId xmlns:p14="http://schemas.microsoft.com/office/powerpoint/2010/main" val="10442635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So if we put the two layers together, it is clear to see that some areas like Rhonda is in the overlap area , which means it is really risky in the heavy rain situation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19</a:t>
            </a:fld>
            <a:endParaRPr lang="zh-CN" altLang="en-US"/>
          </a:p>
        </p:txBody>
      </p:sp>
    </p:spTree>
    <p:extLst>
      <p:ext uri="{BB962C8B-B14F-4D97-AF65-F5344CB8AC3E}">
        <p14:creationId xmlns:p14="http://schemas.microsoft.com/office/powerpoint/2010/main" val="32746655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Surface runoff have already reshaped the landform by soil </a:t>
            </a:r>
            <a:r>
              <a:rPr lang="en-US" altLang="zh-CN" dirty="0" err="1"/>
              <a:t>eriosion</a:t>
            </a:r>
            <a:r>
              <a:rPr lang="en-US" altLang="zh-CN" dirty="0"/>
              <a: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20</a:t>
            </a:fld>
            <a:endParaRPr lang="zh-CN" altLang="en-US"/>
          </a:p>
        </p:txBody>
      </p:sp>
    </p:spTree>
    <p:extLst>
      <p:ext uri="{BB962C8B-B14F-4D97-AF65-F5344CB8AC3E}">
        <p14:creationId xmlns:p14="http://schemas.microsoft.com/office/powerpoint/2010/main" val="21224440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incomplete drainage system also brings waste and pollution to ditches, will may go to lake Nakuru in the end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21</a:t>
            </a:fld>
            <a:endParaRPr lang="zh-CN" altLang="en-US"/>
          </a:p>
        </p:txBody>
      </p:sp>
    </p:spTree>
    <p:extLst>
      <p:ext uri="{BB962C8B-B14F-4D97-AF65-F5344CB8AC3E}">
        <p14:creationId xmlns:p14="http://schemas.microsoft.com/office/powerpoint/2010/main" val="28143000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At the same time of flood, unwanted extra water in the city, there is a high demand of clean water for living in the dry season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22</a:t>
            </a:fld>
            <a:endParaRPr lang="zh-CN" altLang="en-US"/>
          </a:p>
        </p:txBody>
      </p:sp>
    </p:spTree>
    <p:extLst>
      <p:ext uri="{BB962C8B-B14F-4D97-AF65-F5344CB8AC3E}">
        <p14:creationId xmlns:p14="http://schemas.microsoft.com/office/powerpoint/2010/main" val="30163352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original gate of Nakuru National park has already submerged in lake Nakuru together with trees.</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23</a:t>
            </a:fld>
            <a:endParaRPr lang="zh-CN" altLang="en-US"/>
          </a:p>
        </p:txBody>
      </p:sp>
    </p:spTree>
    <p:extLst>
      <p:ext uri="{BB962C8B-B14F-4D97-AF65-F5344CB8AC3E}">
        <p14:creationId xmlns:p14="http://schemas.microsoft.com/office/powerpoint/2010/main" val="27273045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Therefore, in conclusion, if we understand the section of Nakuru from upstream, middle stream, down stream and lake Nakuru, the problems cause by seasonal streams can be </a:t>
            </a:r>
            <a:r>
              <a:rPr lang="en-US" altLang="zh-CN" dirty="0" err="1"/>
              <a:t>divied</a:t>
            </a:r>
            <a:r>
              <a:rPr lang="en-US" altLang="zh-CN" dirty="0"/>
              <a:t> in to soil erosion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24</a:t>
            </a:fld>
            <a:endParaRPr lang="zh-CN" altLang="en-US"/>
          </a:p>
        </p:txBody>
      </p:sp>
    </p:spTree>
    <p:extLst>
      <p:ext uri="{BB962C8B-B14F-4D97-AF65-F5344CB8AC3E}">
        <p14:creationId xmlns:p14="http://schemas.microsoft.com/office/powerpoint/2010/main" val="29593897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However, the problems in a city can not be summarized from one </a:t>
            </a:r>
            <a:r>
              <a:rPr lang="en-US" altLang="zh-CN" dirty="0" err="1"/>
              <a:t>prespective</a:t>
            </a:r>
            <a:r>
              <a:rPr lang="en-US" altLang="zh-CN" dirty="0"/>
              <a:t> because city is in a whole eco- system. Urban area is in the middle of the </a:t>
            </a:r>
            <a:r>
              <a:rPr lang="en-US" altLang="zh-CN" dirty="0" err="1"/>
              <a:t>meneigai</a:t>
            </a:r>
            <a:r>
              <a:rPr lang="en-US" altLang="zh-CN" dirty="0"/>
              <a:t> crater in the north and Lake Nakuru in the south.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25</a:t>
            </a:fld>
            <a:endParaRPr lang="zh-CN" altLang="en-US"/>
          </a:p>
        </p:txBody>
      </p:sp>
    </p:spTree>
    <p:extLst>
      <p:ext uri="{BB962C8B-B14F-4D97-AF65-F5344CB8AC3E}">
        <p14:creationId xmlns:p14="http://schemas.microsoft.com/office/powerpoint/2010/main" val="2231505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From 1989 to 2004, urban extend of Nakuru almost doubled, the </a:t>
            </a:r>
            <a:r>
              <a:rPr lang="en-US" altLang="zh-CN" dirty="0" err="1"/>
              <a:t>the</a:t>
            </a:r>
            <a:r>
              <a:rPr lang="en-US" altLang="zh-CN" dirty="0"/>
              <a:t> most area of city expansion is </a:t>
            </a:r>
            <a:r>
              <a:rPr lang="en-US" altLang="zh-CN" dirty="0" err="1"/>
              <a:t>buil</a:t>
            </a:r>
            <a:r>
              <a:rPr lang="en-US" altLang="zh-CN" dirty="0"/>
              <a:t>-up area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26</a:t>
            </a:fld>
            <a:endParaRPr lang="zh-CN" altLang="en-US"/>
          </a:p>
        </p:txBody>
      </p:sp>
    </p:spTree>
    <p:extLst>
      <p:ext uri="{BB962C8B-B14F-4D97-AF65-F5344CB8AC3E}">
        <p14:creationId xmlns:p14="http://schemas.microsoft.com/office/powerpoint/2010/main" val="21241580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City expansion also form some city cores in between the settlements,  different density means different percentages of hard pavement .however, we can also tell from the map, the orange part, informal settles take a large area of city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27</a:t>
            </a:fld>
            <a:endParaRPr lang="zh-CN" altLang="en-US"/>
          </a:p>
        </p:txBody>
      </p:sp>
    </p:spTree>
    <p:extLst>
      <p:ext uri="{BB962C8B-B14F-4D97-AF65-F5344CB8AC3E}">
        <p14:creationId xmlns:p14="http://schemas.microsoft.com/office/powerpoint/2010/main" val="40804208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If we zoom in to the city center, we can see from 1986 to 2000, agriculture areas was occupying forest, but from 2000 to 2010, urban area took place of agriculture area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28</a:t>
            </a:fld>
            <a:endParaRPr lang="zh-CN" altLang="en-US"/>
          </a:p>
        </p:txBody>
      </p:sp>
    </p:spTree>
    <p:extLst>
      <p:ext uri="{BB962C8B-B14F-4D97-AF65-F5344CB8AC3E}">
        <p14:creationId xmlns:p14="http://schemas.microsoft.com/office/powerpoint/2010/main" val="41605806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Which means during the process of urbanization, there is a big conflict between urban area and agriculture area, especially for peri-urban areas, which are the </a:t>
            </a:r>
            <a:r>
              <a:rPr lang="en-US" altLang="zh-CN" dirty="0" err="1"/>
              <a:t>the</a:t>
            </a:r>
            <a:r>
              <a:rPr lang="en-US" altLang="zh-CN" dirty="0"/>
              <a:t> edge of urban part</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29</a:t>
            </a:fld>
            <a:endParaRPr lang="zh-CN" altLang="en-US"/>
          </a:p>
        </p:txBody>
      </p:sp>
    </p:spTree>
    <p:extLst>
      <p:ext uri="{BB962C8B-B14F-4D97-AF65-F5344CB8AC3E}">
        <p14:creationId xmlns:p14="http://schemas.microsoft.com/office/powerpoint/2010/main" val="35280424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things are happening between urbanization and crop fields are never just occupation, it’s actually fragmentation ,replacement and intensification, which is more complex than just changing the function of </a:t>
            </a:r>
            <a:r>
              <a:rPr lang="en-US" altLang="zh-CN" dirty="0" err="1"/>
              <a:t>landuse</a:t>
            </a:r>
            <a:r>
              <a:rPr lang="en-US" altLang="zh-CN" dirty="0"/>
              <a: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30</a:t>
            </a:fld>
            <a:endParaRPr lang="zh-CN" altLang="en-US"/>
          </a:p>
        </p:txBody>
      </p:sp>
    </p:spTree>
    <p:extLst>
      <p:ext uri="{BB962C8B-B14F-4D97-AF65-F5344CB8AC3E}">
        <p14:creationId xmlns:p14="http://schemas.microsoft.com/office/powerpoint/2010/main" val="3578494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From this drawing , we can tell lots of forest cover had already gone form 1930 to 1998, which is not only the loss the trees but also the loss of water catchment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31</a:t>
            </a:fld>
            <a:endParaRPr lang="zh-CN" altLang="en-US"/>
          </a:p>
        </p:txBody>
      </p:sp>
    </p:spTree>
    <p:extLst>
      <p:ext uri="{BB962C8B-B14F-4D97-AF65-F5344CB8AC3E}">
        <p14:creationId xmlns:p14="http://schemas.microsoft.com/office/powerpoint/2010/main" val="20474330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err="1"/>
              <a:t>Deforstation</a:t>
            </a:r>
            <a:r>
              <a:rPr lang="en-US" altLang="zh-CN" dirty="0"/>
              <a:t> is also happening nowadays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32</a:t>
            </a:fld>
            <a:endParaRPr lang="zh-CN" altLang="en-US"/>
          </a:p>
        </p:txBody>
      </p:sp>
    </p:spTree>
    <p:extLst>
      <p:ext uri="{BB962C8B-B14F-4D97-AF65-F5344CB8AC3E}">
        <p14:creationId xmlns:p14="http://schemas.microsoft.com/office/powerpoint/2010/main" val="16946464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the locals </a:t>
            </a:r>
            <a:r>
              <a:rPr lang="en-US" altLang="zh-CN" dirty="0" err="1"/>
              <a:t>citzens</a:t>
            </a:r>
            <a:r>
              <a:rPr lang="en-US" altLang="zh-CN" dirty="0"/>
              <a:t> would also go to the forest for picking up Branches for daily use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33</a:t>
            </a:fld>
            <a:endParaRPr lang="zh-CN" altLang="en-US"/>
          </a:p>
        </p:txBody>
      </p:sp>
    </p:spTree>
    <p:extLst>
      <p:ext uri="{BB962C8B-B14F-4D97-AF65-F5344CB8AC3E}">
        <p14:creationId xmlns:p14="http://schemas.microsoft.com/office/powerpoint/2010/main" val="2380536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the urban area, although people have the awareness of drainage , but it is not as complete as a system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34</a:t>
            </a:fld>
            <a:endParaRPr lang="zh-CN" altLang="en-US"/>
          </a:p>
        </p:txBody>
      </p:sp>
    </p:spTree>
    <p:extLst>
      <p:ext uri="{BB962C8B-B14F-4D97-AF65-F5344CB8AC3E}">
        <p14:creationId xmlns:p14="http://schemas.microsoft.com/office/powerpoint/2010/main" val="41073775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conclusion, the problems can be summarized by deforestation in </a:t>
            </a:r>
            <a:r>
              <a:rPr lang="en-US" altLang="zh-CN" dirty="0" err="1"/>
              <a:t>Meneigai</a:t>
            </a:r>
            <a:r>
              <a:rPr lang="en-US" altLang="zh-CN" dirty="0"/>
              <a:t> </a:t>
            </a:r>
            <a:r>
              <a:rPr lang="en-US" altLang="zh-CN" dirty="0" err="1"/>
              <a:t>creater</a:t>
            </a:r>
            <a:r>
              <a:rPr lang="en-US" altLang="zh-CN" dirty="0"/>
              <a:t>, </a:t>
            </a:r>
            <a:r>
              <a:rPr lang="en-US" altLang="zh-CN" dirty="0" err="1"/>
              <a:t>lan</a:t>
            </a:r>
            <a:r>
              <a:rPr lang="en-US" altLang="zh-CN" dirty="0"/>
              <a: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35</a:t>
            </a:fld>
            <a:endParaRPr lang="zh-CN" altLang="en-US"/>
          </a:p>
        </p:txBody>
      </p:sp>
    </p:spTree>
    <p:extLst>
      <p:ext uri="{BB962C8B-B14F-4D97-AF65-F5344CB8AC3E}">
        <p14:creationId xmlns:p14="http://schemas.microsoft.com/office/powerpoint/2010/main" val="41761626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219C1-69CE-4E58-E26F-C2F4B7CB8BF7}"/>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107CB74A-A3D9-701B-4899-F60B533466E9}"/>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CF559614-B3A6-4D80-392B-164DB5469098}"/>
              </a:ext>
            </a:extLst>
          </p:cNvPr>
          <p:cNvSpPr>
            <a:spLocks noGrp="1"/>
          </p:cNvSpPr>
          <p:nvPr>
            <p:ph type="body" idx="1"/>
          </p:nvPr>
        </p:nvSpPr>
        <p:spPr/>
        <p:txBody>
          <a:bodyPr/>
          <a:lstStyle/>
          <a:p>
            <a:r>
              <a:rPr lang="en-US" altLang="zh-CN" dirty="0"/>
              <a:t>Base on</a:t>
            </a:r>
            <a:r>
              <a:rPr lang="zh-CN" altLang="en-US" dirty="0"/>
              <a:t> </a:t>
            </a:r>
            <a:r>
              <a:rPr lang="en-US" altLang="zh-CN" dirty="0"/>
              <a:t>my</a:t>
            </a:r>
            <a:r>
              <a:rPr lang="zh-CN" altLang="en-US" dirty="0"/>
              <a:t> </a:t>
            </a:r>
            <a:r>
              <a:rPr lang="en-US" altLang="zh-CN" dirty="0" err="1"/>
              <a:t>anysis</a:t>
            </a:r>
            <a:r>
              <a:rPr lang="en-US" altLang="zh-CN" dirty="0"/>
              <a:t> and problem statement, I got the research question </a:t>
            </a:r>
            <a:endParaRPr lang="zh-CN" altLang="en-US" dirty="0"/>
          </a:p>
        </p:txBody>
      </p:sp>
      <p:sp>
        <p:nvSpPr>
          <p:cNvPr id="4" name="灯片编号占位符 3">
            <a:extLst>
              <a:ext uri="{FF2B5EF4-FFF2-40B4-BE49-F238E27FC236}">
                <a16:creationId xmlns:a16="http://schemas.microsoft.com/office/drawing/2014/main" id="{2FD3CF82-417F-D16C-31EF-F50CEDF0F8CC}"/>
              </a:ext>
            </a:extLst>
          </p:cNvPr>
          <p:cNvSpPr>
            <a:spLocks noGrp="1"/>
          </p:cNvSpPr>
          <p:nvPr>
            <p:ph type="sldNum" sz="quarter" idx="5"/>
          </p:nvPr>
        </p:nvSpPr>
        <p:spPr/>
        <p:txBody>
          <a:bodyPr/>
          <a:lstStyle/>
          <a:p>
            <a:fld id="{3A75209C-015E-4ACA-9E74-DD26478E4117}" type="slidenum">
              <a:rPr lang="zh-CN" altLang="en-US" smtClean="0"/>
              <a:t>36</a:t>
            </a:fld>
            <a:endParaRPr lang="zh-CN" altLang="en-US"/>
          </a:p>
        </p:txBody>
      </p:sp>
    </p:spTree>
    <p:extLst>
      <p:ext uri="{BB962C8B-B14F-4D97-AF65-F5344CB8AC3E}">
        <p14:creationId xmlns:p14="http://schemas.microsoft.com/office/powerpoint/2010/main" val="11129578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With the process of understanding. Principles, application in the </a:t>
            </a:r>
            <a:r>
              <a:rPr lang="en-US" altLang="zh-CN" dirty="0" err="1"/>
              <a:t>theoreticial</a:t>
            </a:r>
            <a:r>
              <a:rPr lang="en-US" altLang="zh-CN" dirty="0"/>
              <a:t> framework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37</a:t>
            </a:fld>
            <a:endParaRPr lang="zh-CN" altLang="en-US"/>
          </a:p>
        </p:txBody>
      </p:sp>
    </p:spTree>
    <p:extLst>
      <p:ext uri="{BB962C8B-B14F-4D97-AF65-F5344CB8AC3E}">
        <p14:creationId xmlns:p14="http://schemas.microsoft.com/office/powerpoint/2010/main" val="22504699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B7C6F-D241-8D3E-DE2E-43165D4BC290}"/>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4800C96-7794-6D65-0B2E-118963E25DE4}"/>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2C459F9B-B743-8396-FF1C-A49496D003F4}"/>
              </a:ext>
            </a:extLst>
          </p:cNvPr>
          <p:cNvSpPr>
            <a:spLocks noGrp="1"/>
          </p:cNvSpPr>
          <p:nvPr>
            <p:ph type="body" idx="1"/>
          </p:nvPr>
        </p:nvSpPr>
        <p:spPr/>
        <p:txBody>
          <a:bodyPr/>
          <a:lstStyle/>
          <a:p>
            <a:r>
              <a:rPr lang="en-US" altLang="zh-CN" dirty="0"/>
              <a:t>I found that the question of my research can be summarized in one </a:t>
            </a:r>
            <a:r>
              <a:rPr lang="en-US" altLang="zh-CN" dirty="0" err="1"/>
              <a:t>secentene</a:t>
            </a:r>
            <a:r>
              <a:rPr lang="en-US" altLang="zh-CN" dirty="0"/>
              <a:t> </a:t>
            </a:r>
            <a:endParaRPr lang="zh-CN" altLang="en-US" dirty="0"/>
          </a:p>
        </p:txBody>
      </p:sp>
      <p:sp>
        <p:nvSpPr>
          <p:cNvPr id="4" name="灯片编号占位符 3">
            <a:extLst>
              <a:ext uri="{FF2B5EF4-FFF2-40B4-BE49-F238E27FC236}">
                <a16:creationId xmlns:a16="http://schemas.microsoft.com/office/drawing/2014/main" id="{E0B6AE9D-A756-590B-4506-8227F7DCAF3E}"/>
              </a:ext>
            </a:extLst>
          </p:cNvPr>
          <p:cNvSpPr>
            <a:spLocks noGrp="1"/>
          </p:cNvSpPr>
          <p:nvPr>
            <p:ph type="sldNum" sz="quarter" idx="5"/>
          </p:nvPr>
        </p:nvSpPr>
        <p:spPr/>
        <p:txBody>
          <a:bodyPr/>
          <a:lstStyle/>
          <a:p>
            <a:fld id="{3A75209C-015E-4ACA-9E74-DD26478E4117}" type="slidenum">
              <a:rPr lang="zh-CN" altLang="en-US" smtClean="0"/>
              <a:t>38</a:t>
            </a:fld>
            <a:endParaRPr lang="zh-CN" altLang="en-US"/>
          </a:p>
        </p:txBody>
      </p:sp>
    </p:spTree>
    <p:extLst>
      <p:ext uri="{BB962C8B-B14F-4D97-AF65-F5344CB8AC3E}">
        <p14:creationId xmlns:p14="http://schemas.microsoft.com/office/powerpoint/2010/main" val="27352357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62998-C20E-A5FC-AF1D-098E0B30747F}"/>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EB88264A-201A-73D3-4913-E902286DE754}"/>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7C83DB70-2C7D-80A0-5FCD-3B43D0E71EBF}"/>
              </a:ext>
            </a:extLst>
          </p:cNvPr>
          <p:cNvSpPr>
            <a:spLocks noGrp="1"/>
          </p:cNvSpPr>
          <p:nvPr>
            <p:ph type="body" idx="1"/>
          </p:nvPr>
        </p:nvSpPr>
        <p:spPr/>
        <p:txBody>
          <a:bodyPr/>
          <a:lstStyle/>
          <a:p>
            <a:r>
              <a:rPr lang="en-US" altLang="zh-CN" dirty="0"/>
              <a:t>Furthermore, I want to ask one more question , can we change the issues to money? Which sounds a little bite </a:t>
            </a:r>
            <a:r>
              <a:rPr lang="en-US" altLang="zh-CN" dirty="0" err="1"/>
              <a:t>rediculios</a:t>
            </a:r>
            <a:r>
              <a:rPr lang="en-US" altLang="zh-CN" dirty="0"/>
              <a:t>, but ….. It looks possible </a:t>
            </a:r>
            <a:endParaRPr lang="zh-CN" altLang="en-US" dirty="0"/>
          </a:p>
        </p:txBody>
      </p:sp>
      <p:sp>
        <p:nvSpPr>
          <p:cNvPr id="4" name="灯片编号占位符 3">
            <a:extLst>
              <a:ext uri="{FF2B5EF4-FFF2-40B4-BE49-F238E27FC236}">
                <a16:creationId xmlns:a16="http://schemas.microsoft.com/office/drawing/2014/main" id="{BF9C4E1A-9F7D-E8E3-F970-F9F42416107D}"/>
              </a:ext>
            </a:extLst>
          </p:cNvPr>
          <p:cNvSpPr>
            <a:spLocks noGrp="1"/>
          </p:cNvSpPr>
          <p:nvPr>
            <p:ph type="sldNum" sz="quarter" idx="5"/>
          </p:nvPr>
        </p:nvSpPr>
        <p:spPr/>
        <p:txBody>
          <a:bodyPr/>
          <a:lstStyle/>
          <a:p>
            <a:fld id="{3A75209C-015E-4ACA-9E74-DD26478E4117}" type="slidenum">
              <a:rPr lang="zh-CN" altLang="en-US" smtClean="0"/>
              <a:t>39</a:t>
            </a:fld>
            <a:endParaRPr lang="zh-CN" altLang="en-US"/>
          </a:p>
        </p:txBody>
      </p:sp>
    </p:spTree>
    <p:extLst>
      <p:ext uri="{BB962C8B-B14F-4D97-AF65-F5344CB8AC3E}">
        <p14:creationId xmlns:p14="http://schemas.microsoft.com/office/powerpoint/2010/main" val="36176337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So my research question is</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40</a:t>
            </a:fld>
            <a:endParaRPr lang="zh-CN" altLang="en-US"/>
          </a:p>
        </p:txBody>
      </p:sp>
    </p:spTree>
    <p:extLst>
      <p:ext uri="{BB962C8B-B14F-4D97-AF65-F5344CB8AC3E}">
        <p14:creationId xmlns:p14="http://schemas.microsoft.com/office/powerpoint/2010/main" val="42802080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To answer the question, I used </a:t>
            </a:r>
            <a:r>
              <a:rPr lang="en-US" altLang="zh-CN" dirty="0" err="1"/>
              <a:t>ecopolics</a:t>
            </a:r>
            <a:r>
              <a:rPr lang="en-US" altLang="zh-CN" dirty="0"/>
              <a:t> as the methodology for the design , and I came up with three sub question, which divided the </a:t>
            </a:r>
            <a:r>
              <a:rPr lang="en-US" altLang="zh-CN" dirty="0" err="1"/>
              <a:t>mian</a:t>
            </a:r>
            <a:r>
              <a:rPr lang="en-US" altLang="zh-CN" dirty="0"/>
              <a:t> question to water management ,agriculture and infrastructure.</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41</a:t>
            </a:fld>
            <a:endParaRPr lang="zh-CN" altLang="en-US"/>
          </a:p>
        </p:txBody>
      </p:sp>
    </p:spTree>
    <p:extLst>
      <p:ext uri="{BB962C8B-B14F-4D97-AF65-F5344CB8AC3E}">
        <p14:creationId xmlns:p14="http://schemas.microsoft.com/office/powerpoint/2010/main" val="10958375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450546-F36B-6066-F266-0096165D8B22}"/>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1A08761-EB79-9397-CD1A-40B902164894}"/>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932FF962-8DC6-B248-2B9F-C10BAA1DD5B2}"/>
              </a:ext>
            </a:extLst>
          </p:cNvPr>
          <p:cNvSpPr>
            <a:spLocks noGrp="1"/>
          </p:cNvSpPr>
          <p:nvPr>
            <p:ph type="body" idx="1"/>
          </p:nvPr>
        </p:nvSpPr>
        <p:spPr/>
        <p:txBody>
          <a:bodyPr/>
          <a:lstStyle/>
          <a:p>
            <a:r>
              <a:rPr lang="en-US" altLang="zh-CN" dirty="0"/>
              <a:t>For getting to know the peri-urban area better,</a:t>
            </a:r>
            <a:endParaRPr lang="zh-CN" altLang="en-US" dirty="0"/>
          </a:p>
        </p:txBody>
      </p:sp>
      <p:sp>
        <p:nvSpPr>
          <p:cNvPr id="4" name="灯片编号占位符 3">
            <a:extLst>
              <a:ext uri="{FF2B5EF4-FFF2-40B4-BE49-F238E27FC236}">
                <a16:creationId xmlns:a16="http://schemas.microsoft.com/office/drawing/2014/main" id="{3BB5A0E0-EE32-D2BB-52F7-D6F7D6218C18}"/>
              </a:ext>
            </a:extLst>
          </p:cNvPr>
          <p:cNvSpPr>
            <a:spLocks noGrp="1"/>
          </p:cNvSpPr>
          <p:nvPr>
            <p:ph type="sldNum" sz="quarter" idx="5"/>
          </p:nvPr>
        </p:nvSpPr>
        <p:spPr/>
        <p:txBody>
          <a:bodyPr/>
          <a:lstStyle/>
          <a:p>
            <a:fld id="{3A75209C-015E-4ACA-9E74-DD26478E4117}" type="slidenum">
              <a:rPr lang="zh-CN" altLang="en-US" smtClean="0"/>
              <a:t>42</a:t>
            </a:fld>
            <a:endParaRPr lang="zh-CN" altLang="en-US"/>
          </a:p>
        </p:txBody>
      </p:sp>
    </p:spTree>
    <p:extLst>
      <p:ext uri="{BB962C8B-B14F-4D97-AF65-F5344CB8AC3E}">
        <p14:creationId xmlns:p14="http://schemas.microsoft.com/office/powerpoint/2010/main" val="41831051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We lived in </a:t>
            </a:r>
            <a:r>
              <a:rPr lang="en-US" altLang="zh-CN" dirty="0" err="1"/>
              <a:t>Kiamunyi</a:t>
            </a:r>
            <a:r>
              <a:rPr lang="en-US" altLang="zh-CN" dirty="0"/>
              <a:t> for two weeks, talked with local residents, picked up the vegetables in their back yard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43</a:t>
            </a:fld>
            <a:endParaRPr lang="zh-CN" altLang="en-US"/>
          </a:p>
        </p:txBody>
      </p:sp>
    </p:spTree>
    <p:extLst>
      <p:ext uri="{BB962C8B-B14F-4D97-AF65-F5344CB8AC3E}">
        <p14:creationId xmlns:p14="http://schemas.microsoft.com/office/powerpoint/2010/main" val="33480090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luckily we also took part in the water as leverage workshop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44</a:t>
            </a:fld>
            <a:endParaRPr lang="zh-CN" altLang="en-US"/>
          </a:p>
        </p:txBody>
      </p:sp>
    </p:spTree>
    <p:extLst>
      <p:ext uri="{BB962C8B-B14F-4D97-AF65-F5344CB8AC3E}">
        <p14:creationId xmlns:p14="http://schemas.microsoft.com/office/powerpoint/2010/main" val="18454168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With the co-design part from people with different </a:t>
            </a:r>
            <a:r>
              <a:rPr lang="en-US" altLang="zh-CN" dirty="0" err="1"/>
              <a:t>knowleges</a:t>
            </a:r>
            <a:r>
              <a:rPr lang="en-US" altLang="zh-CN" dirty="0"/>
              <a:t>, I talked with lots of </a:t>
            </a:r>
            <a:r>
              <a:rPr lang="en-US" altLang="zh-CN" dirty="0" err="1"/>
              <a:t>skateholders</a:t>
            </a:r>
            <a:r>
              <a:rPr lang="en-US" altLang="zh-CN" dirty="0"/>
              <a: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45</a:t>
            </a:fld>
            <a:endParaRPr lang="zh-CN" altLang="en-US"/>
          </a:p>
        </p:txBody>
      </p:sp>
    </p:spTree>
    <p:extLst>
      <p:ext uri="{BB962C8B-B14F-4D97-AF65-F5344CB8AC3E}">
        <p14:creationId xmlns:p14="http://schemas.microsoft.com/office/powerpoint/2010/main" val="3622653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I realize that a practical design needs the cooperation between residents, </a:t>
            </a:r>
            <a:r>
              <a:rPr lang="en-US" altLang="zh-CN" dirty="0" err="1"/>
              <a:t>ngos</a:t>
            </a:r>
            <a:r>
              <a:rPr lang="en-US" altLang="zh-CN" dirty="0"/>
              <a:t> and government. Government responses for policy making and economic support, </a:t>
            </a:r>
            <a:r>
              <a:rPr lang="en-US" altLang="zh-CN" dirty="0" err="1"/>
              <a:t>ngos</a:t>
            </a:r>
            <a:r>
              <a:rPr lang="en-US" altLang="zh-CN" dirty="0"/>
              <a:t> will play an </a:t>
            </a:r>
            <a:r>
              <a:rPr lang="en-US" altLang="zh-CN" dirty="0" err="1"/>
              <a:t>impotant</a:t>
            </a:r>
            <a:r>
              <a:rPr lang="en-US" altLang="zh-CN" dirty="0"/>
              <a:t> </a:t>
            </a:r>
            <a:r>
              <a:rPr lang="en-US" altLang="zh-CN" dirty="0" err="1"/>
              <a:t>rple</a:t>
            </a:r>
            <a:r>
              <a:rPr lang="en-US" altLang="zh-CN" dirty="0"/>
              <a:t> in information collection and education , residents will share the </a:t>
            </a:r>
            <a:r>
              <a:rPr lang="en-US" altLang="zh-CN" dirty="0" err="1"/>
              <a:t>infinmation</a:t>
            </a:r>
            <a:r>
              <a:rPr lang="en-US" altLang="zh-CN" dirty="0"/>
              <a:t> and put the strategies to realistic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46</a:t>
            </a:fld>
            <a:endParaRPr lang="zh-CN" altLang="en-US"/>
          </a:p>
        </p:txBody>
      </p:sp>
    </p:spTree>
    <p:extLst>
      <p:ext uri="{BB962C8B-B14F-4D97-AF65-F5344CB8AC3E}">
        <p14:creationId xmlns:p14="http://schemas.microsoft.com/office/powerpoint/2010/main" val="412917879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then, the design concept start with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47</a:t>
            </a:fld>
            <a:endParaRPr lang="zh-CN" altLang="en-US"/>
          </a:p>
        </p:txBody>
      </p:sp>
    </p:spTree>
    <p:extLst>
      <p:ext uri="{BB962C8B-B14F-4D97-AF65-F5344CB8AC3E}">
        <p14:creationId xmlns:p14="http://schemas.microsoft.com/office/powerpoint/2010/main" val="25270213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To achieve this goal, government layer will focus on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48</a:t>
            </a:fld>
            <a:endParaRPr lang="zh-CN" altLang="en-US"/>
          </a:p>
        </p:txBody>
      </p:sp>
    </p:spTree>
    <p:extLst>
      <p:ext uri="{BB962C8B-B14F-4D97-AF65-F5344CB8AC3E}">
        <p14:creationId xmlns:p14="http://schemas.microsoft.com/office/powerpoint/2010/main" val="274256998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Therefor, if we put the three steps on the maps, it can show as infiltration in </a:t>
            </a:r>
            <a:r>
              <a:rPr lang="en-US" altLang="zh-CN" dirty="0" err="1"/>
              <a:t>menegai</a:t>
            </a:r>
            <a:r>
              <a:rPr lang="en-US" altLang="zh-CN" dirty="0"/>
              <a:t> crater area, collection in the urban area, and reuse for the agriculture area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49</a:t>
            </a:fld>
            <a:endParaRPr lang="zh-CN" altLang="en-US"/>
          </a:p>
        </p:txBody>
      </p:sp>
    </p:spTree>
    <p:extLst>
      <p:ext uri="{BB962C8B-B14F-4D97-AF65-F5344CB8AC3E}">
        <p14:creationId xmlns:p14="http://schemas.microsoft.com/office/powerpoint/2010/main" val="38286587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Based on the blue structure from a large scale we have </a:t>
            </a:r>
            <a:r>
              <a:rPr lang="en-US" altLang="zh-CN" dirty="0" err="1"/>
              <a:t>NGO&amp;residents</a:t>
            </a:r>
            <a:r>
              <a:rPr lang="en-US" altLang="zh-CN" dirty="0"/>
              <a:t> layer, </a:t>
            </a:r>
            <a:r>
              <a:rPr lang="en-US" altLang="zh-CN" dirty="0" err="1"/>
              <a:t>stragtegies</a:t>
            </a:r>
            <a:r>
              <a:rPr lang="en-US" altLang="zh-CN" dirty="0"/>
              <a:t> for household level,,,,,,, will provide a sustainable and resilient guideline for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50</a:t>
            </a:fld>
            <a:endParaRPr lang="zh-CN" altLang="en-US"/>
          </a:p>
        </p:txBody>
      </p:sp>
    </p:spTree>
    <p:extLst>
      <p:ext uri="{BB962C8B-B14F-4D97-AF65-F5344CB8AC3E}">
        <p14:creationId xmlns:p14="http://schemas.microsoft.com/office/powerpoint/2010/main" val="152449134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For the </a:t>
            </a:r>
            <a:r>
              <a:rPr lang="en-US" altLang="zh-CN" dirty="0" err="1"/>
              <a:t>ngo</a:t>
            </a:r>
            <a:r>
              <a:rPr lang="en-US" altLang="zh-CN" dirty="0"/>
              <a:t> and government layers, strategies like </a:t>
            </a:r>
            <a:r>
              <a:rPr lang="en-US" altLang="zh-CN" dirty="0" err="1"/>
              <a:t>groforestry</a:t>
            </a:r>
            <a:r>
              <a:rPr lang="en-US" altLang="zh-CN" dirty="0"/>
              <a:t>, mixed farming and intercropping will provide higher agriculture returns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51</a:t>
            </a:fld>
            <a:endParaRPr lang="zh-CN" altLang="en-US"/>
          </a:p>
        </p:txBody>
      </p:sp>
    </p:spTree>
    <p:extLst>
      <p:ext uri="{BB962C8B-B14F-4D97-AF65-F5344CB8AC3E}">
        <p14:creationId xmlns:p14="http://schemas.microsoft.com/office/powerpoint/2010/main" val="210436604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Base on all the strategies, I got my vision , from a drainage to a </a:t>
            </a:r>
            <a:r>
              <a:rPr lang="en-US" altLang="zh-CN" dirty="0" err="1"/>
              <a:t>songe</a:t>
            </a:r>
            <a:r>
              <a:rPr lang="en-US" altLang="zh-CN" dirty="0"/>
              <a:t>, to solve the main issues  I mention ed before </a:t>
            </a:r>
          </a:p>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52</a:t>
            </a:fld>
            <a:endParaRPr lang="zh-CN" altLang="en-US"/>
          </a:p>
        </p:txBody>
      </p:sp>
    </p:spTree>
    <p:extLst>
      <p:ext uri="{BB962C8B-B14F-4D97-AF65-F5344CB8AC3E}">
        <p14:creationId xmlns:p14="http://schemas.microsoft.com/office/powerpoint/2010/main" val="243811347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E4633-70C0-FA6E-AEDA-96307952C58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1AAE24E5-732A-9EEB-9736-0C14D0591FC9}"/>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C6B0095-A5B7-EE05-A360-EF7F1DA47DAB}"/>
              </a:ext>
            </a:extLst>
          </p:cNvPr>
          <p:cNvSpPr>
            <a:spLocks noGrp="1"/>
          </p:cNvSpPr>
          <p:nvPr>
            <p:ph type="body" idx="1"/>
          </p:nvPr>
        </p:nvSpPr>
        <p:spPr/>
        <p:txBody>
          <a:bodyPr/>
          <a:lstStyle/>
          <a:p>
            <a:r>
              <a:rPr lang="en-US" altLang="zh-CN" dirty="0"/>
              <a:t>Next step,</a:t>
            </a:r>
            <a:endParaRPr lang="zh-CN" altLang="en-US" dirty="0"/>
          </a:p>
        </p:txBody>
      </p:sp>
      <p:sp>
        <p:nvSpPr>
          <p:cNvPr id="4" name="灯片编号占位符 3">
            <a:extLst>
              <a:ext uri="{FF2B5EF4-FFF2-40B4-BE49-F238E27FC236}">
                <a16:creationId xmlns:a16="http://schemas.microsoft.com/office/drawing/2014/main" id="{9F276535-E0DF-C9F4-48EA-FE3553DA8C79}"/>
              </a:ext>
            </a:extLst>
          </p:cNvPr>
          <p:cNvSpPr>
            <a:spLocks noGrp="1"/>
          </p:cNvSpPr>
          <p:nvPr>
            <p:ph type="sldNum" sz="quarter" idx="5"/>
          </p:nvPr>
        </p:nvSpPr>
        <p:spPr/>
        <p:txBody>
          <a:bodyPr/>
          <a:lstStyle/>
          <a:p>
            <a:fld id="{3A75209C-015E-4ACA-9E74-DD26478E4117}" type="slidenum">
              <a:rPr lang="zh-CN" altLang="en-US" smtClean="0"/>
              <a:t>53</a:t>
            </a:fld>
            <a:endParaRPr lang="zh-CN" altLang="en-US"/>
          </a:p>
        </p:txBody>
      </p:sp>
    </p:spTree>
    <p:extLst>
      <p:ext uri="{BB962C8B-B14F-4D97-AF65-F5344CB8AC3E}">
        <p14:creationId xmlns:p14="http://schemas.microsoft.com/office/powerpoint/2010/main" val="261633305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 choose two zoom-in area in peri-</a:t>
            </a:r>
            <a:r>
              <a:rPr lang="en-US" altLang="zh-CN" dirty="0" err="1"/>
              <a:t>urban,one</a:t>
            </a:r>
            <a:r>
              <a:rPr lang="en-US" altLang="zh-CN" dirty="0"/>
              <a:t> is educational agriculture hub, and second one is roadside community sponge park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54</a:t>
            </a:fld>
            <a:endParaRPr lang="zh-CN" altLang="en-US"/>
          </a:p>
        </p:txBody>
      </p:sp>
    </p:spTree>
    <p:extLst>
      <p:ext uri="{BB962C8B-B14F-4D97-AF65-F5344CB8AC3E}">
        <p14:creationId xmlns:p14="http://schemas.microsoft.com/office/powerpoint/2010/main" val="330414642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First zoom in , </a:t>
            </a:r>
            <a:r>
              <a:rPr lang="en-US" altLang="zh-CN" dirty="0" err="1"/>
              <a:t>kiamunyi</a:t>
            </a:r>
            <a:r>
              <a:rPr lang="en-US" altLang="zh-CN" dirty="0"/>
              <a:t> residential area is in a place where city expansion is happening quickly, and the residents there always have a backyard for urban agriculture, with chickens walking around the house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55</a:t>
            </a:fld>
            <a:endParaRPr lang="zh-CN" altLang="en-US"/>
          </a:p>
        </p:txBody>
      </p:sp>
    </p:spTree>
    <p:extLst>
      <p:ext uri="{BB962C8B-B14F-4D97-AF65-F5344CB8AC3E}">
        <p14:creationId xmlns:p14="http://schemas.microsoft.com/office/powerpoint/2010/main" val="274735887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err="1"/>
              <a:t>Kiamuyi</a:t>
            </a:r>
            <a:r>
              <a:rPr lang="en-US" altLang="zh-CN" dirty="0"/>
              <a:t> is at the north side of Nakuru-Kisumu road, as for the road, the pattern of the </a:t>
            </a:r>
            <a:r>
              <a:rPr lang="en-US" altLang="zh-CN" dirty="0" err="1"/>
              <a:t>mian</a:t>
            </a:r>
            <a:r>
              <a:rPr lang="en-US" altLang="zh-CN" dirty="0"/>
              <a:t> road go vertically with seasonal streams, which is </a:t>
            </a:r>
            <a:r>
              <a:rPr lang="en-US" altLang="zh-CN" dirty="0" err="1"/>
              <a:t>prefectlly</a:t>
            </a:r>
            <a:r>
              <a:rPr lang="en-US" altLang="zh-CN" dirty="0"/>
              <a:t> for trapping the surface </a:t>
            </a:r>
            <a:r>
              <a:rPr lang="en-US" altLang="zh-CN" dirty="0" err="1"/>
              <a:t>runoff.but</a:t>
            </a:r>
            <a:r>
              <a:rPr lang="en-US" altLang="zh-CN" dirty="0"/>
              <a:t> from the photos we can tell the connection between primary road </a:t>
            </a:r>
            <a:r>
              <a:rPr lang="en-US" altLang="zh-CN" dirty="0" err="1"/>
              <a:t>ans</a:t>
            </a:r>
            <a:r>
              <a:rPr lang="en-US" altLang="zh-CN" dirty="0"/>
              <a:t> secondary road is only for traffic, not or blue- green structure, people are resting </a:t>
            </a:r>
            <a:r>
              <a:rPr lang="en-US" altLang="zh-CN" dirty="0" err="1"/>
              <a:t>uder</a:t>
            </a:r>
            <a:r>
              <a:rPr lang="en-US" altLang="zh-CN" dirty="0"/>
              <a:t> the </a:t>
            </a:r>
            <a:r>
              <a:rPr lang="en-US" altLang="zh-CN" dirty="0" err="1"/>
              <a:t>shaedow</a:t>
            </a:r>
            <a:r>
              <a:rPr lang="en-US" altLang="zh-CN" dirty="0"/>
              <a:t> of trees, which means there is a need for recreational </a:t>
            </a:r>
            <a:r>
              <a:rPr lang="en-US" altLang="zh-CN" dirty="0" err="1"/>
              <a:t>space.for</a:t>
            </a:r>
            <a:r>
              <a:rPr lang="en-US" altLang="zh-CN" dirty="0"/>
              <a:t> second roads, there are open green space which is empty now without function , and people are walking together with the cars </a:t>
            </a:r>
          </a:p>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56</a:t>
            </a:fld>
            <a:endParaRPr lang="zh-CN" altLang="en-US"/>
          </a:p>
        </p:txBody>
      </p:sp>
    </p:spTree>
    <p:extLst>
      <p:ext uri="{BB962C8B-B14F-4D97-AF65-F5344CB8AC3E}">
        <p14:creationId xmlns:p14="http://schemas.microsoft.com/office/powerpoint/2010/main" val="197262276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So my design structure for </a:t>
            </a:r>
            <a:r>
              <a:rPr lang="en-US" altLang="zh-CN" dirty="0" err="1"/>
              <a:t>kiamunyi</a:t>
            </a:r>
            <a:r>
              <a:rPr lang="en-US" altLang="zh-CN" dirty="0"/>
              <a:t> will </a:t>
            </a:r>
            <a:r>
              <a:rPr lang="en-US" altLang="zh-CN" dirty="0" err="1"/>
              <a:t>diveided</a:t>
            </a:r>
            <a:r>
              <a:rPr lang="en-US" altLang="zh-CN" dirty="0"/>
              <a:t> in to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57</a:t>
            </a:fld>
            <a:endParaRPr lang="zh-CN" altLang="en-US"/>
          </a:p>
        </p:txBody>
      </p:sp>
    </p:spTree>
    <p:extLst>
      <p:ext uri="{BB962C8B-B14F-4D97-AF65-F5344CB8AC3E}">
        <p14:creationId xmlns:p14="http://schemas.microsoft.com/office/powerpoint/2010/main" val="242488381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Applied strategies for household level will solve the problem of </a:t>
            </a:r>
            <a:r>
              <a:rPr lang="en-US" altLang="zh-CN" dirty="0" err="1"/>
              <a:t>pollutionfrom</a:t>
            </a:r>
            <a:r>
              <a:rPr lang="en-US" altLang="zh-CN" dirty="0"/>
              <a:t> </a:t>
            </a:r>
            <a:r>
              <a:rPr lang="en-US" altLang="zh-CN" dirty="0" err="1"/>
              <a:t>pestcides</a:t>
            </a:r>
            <a:r>
              <a:rPr lang="en-US" altLang="zh-CN" dirty="0"/>
              <a:t> and fertilizes, lack if clean water and make </a:t>
            </a:r>
            <a:r>
              <a:rPr lang="en-US" altLang="zh-CN" dirty="0" err="1"/>
              <a:t>kiamunyi</a:t>
            </a:r>
            <a:r>
              <a:rPr lang="en-US" altLang="zh-CN" dirty="0"/>
              <a:t> ready for increasing density due to urbanization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58</a:t>
            </a:fld>
            <a:endParaRPr lang="zh-CN" altLang="en-US"/>
          </a:p>
        </p:txBody>
      </p:sp>
    </p:spTree>
    <p:extLst>
      <p:ext uri="{BB962C8B-B14F-4D97-AF65-F5344CB8AC3E}">
        <p14:creationId xmlns:p14="http://schemas.microsoft.com/office/powerpoint/2010/main" val="36045751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With the </a:t>
            </a:r>
            <a:r>
              <a:rPr lang="en-US" altLang="zh-CN" dirty="0" err="1"/>
              <a:t>guidline</a:t>
            </a:r>
            <a:r>
              <a:rPr lang="en-US" altLang="zh-CN" dirty="0"/>
              <a:t> for household level, it can shows as the retention ponds in the front garden, rainwater collection and vertical farming around the house, bio manure and intercropping in the backyard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59</a:t>
            </a:fld>
            <a:endParaRPr lang="zh-CN" altLang="en-US"/>
          </a:p>
        </p:txBody>
      </p:sp>
    </p:spTree>
    <p:extLst>
      <p:ext uri="{BB962C8B-B14F-4D97-AF65-F5344CB8AC3E}">
        <p14:creationId xmlns:p14="http://schemas.microsoft.com/office/powerpoint/2010/main" val="256339142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Community scale, although ,, will be replaced, but by following the guideline, the community can develop in a more resilient and sustainable way, and rain water collection can provide more returns of urban agriculture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60</a:t>
            </a:fld>
            <a:endParaRPr lang="zh-CN" altLang="en-US"/>
          </a:p>
        </p:txBody>
      </p:sp>
    </p:spTree>
    <p:extLst>
      <p:ext uri="{BB962C8B-B14F-4D97-AF65-F5344CB8AC3E}">
        <p14:creationId xmlns:p14="http://schemas.microsoft.com/office/powerpoint/2010/main" val="153258542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the guideline is not only at one size, for example, retention ponds can also be used for larger green space in the community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61</a:t>
            </a:fld>
            <a:endParaRPr lang="zh-CN" altLang="en-US"/>
          </a:p>
        </p:txBody>
      </p:sp>
    </p:spTree>
    <p:extLst>
      <p:ext uri="{BB962C8B-B14F-4D97-AF65-F5344CB8AC3E}">
        <p14:creationId xmlns:p14="http://schemas.microsoft.com/office/powerpoint/2010/main" val="200297399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If we applied the </a:t>
            </a:r>
            <a:r>
              <a:rPr lang="en-US" altLang="zh-CN" dirty="0" err="1"/>
              <a:t>guidline</a:t>
            </a:r>
            <a:r>
              <a:rPr lang="en-US" altLang="zh-CN" dirty="0"/>
              <a:t> in the section , this is how it will look like before and after, rainwater collection can extend the rain season , and reuse it for back yard agriculture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62</a:t>
            </a:fld>
            <a:endParaRPr lang="zh-CN" altLang="en-US"/>
          </a:p>
        </p:txBody>
      </p:sp>
    </p:spTree>
    <p:extLst>
      <p:ext uri="{BB962C8B-B14F-4D97-AF65-F5344CB8AC3E}">
        <p14:creationId xmlns:p14="http://schemas.microsoft.com/office/powerpoint/2010/main" val="391972272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Next, for the road system in </a:t>
            </a:r>
            <a:r>
              <a:rPr lang="en-US" altLang="zh-CN" dirty="0" err="1"/>
              <a:t>kiamunyi</a:t>
            </a:r>
            <a:r>
              <a:rPr lang="en-US" altLang="zh-CN" dirty="0"/>
              <a:t> , green corridor, bioswale and retention ponds will be used to solve lack of recreation </a:t>
            </a:r>
            <a:r>
              <a:rPr lang="en-US" altLang="zh-CN" dirty="0" err="1"/>
              <a:t>soace</a:t>
            </a:r>
            <a:r>
              <a:rPr lang="en-US" altLang="zh-CN" dirty="0"/>
              <a: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63</a:t>
            </a:fld>
            <a:endParaRPr lang="zh-CN" altLang="en-US"/>
          </a:p>
        </p:txBody>
      </p:sp>
    </p:spTree>
    <p:extLst>
      <p:ext uri="{BB962C8B-B14F-4D97-AF65-F5344CB8AC3E}">
        <p14:creationId xmlns:p14="http://schemas.microsoft.com/office/powerpoint/2010/main" val="31071354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Therefore, the deign of the road system should consider the green space, which can be </a:t>
            </a:r>
            <a:r>
              <a:rPr lang="en-US" altLang="zh-CN" dirty="0" err="1"/>
              <a:t>divied</a:t>
            </a:r>
            <a:r>
              <a:rPr lang="en-US" altLang="zh-CN" dirty="0"/>
              <a:t> into recreational space, community park and agriculture, and “</a:t>
            </a:r>
            <a:r>
              <a:rPr lang="en-US" altLang="zh-CN" dirty="0" err="1"/>
              <a:t>blue”for</a:t>
            </a:r>
            <a:r>
              <a:rPr lang="en-US" altLang="zh-CN" dirty="0"/>
              <a:t> collection and reuse of surface runoff, if we plus them together, stronger connection will be built </a:t>
            </a:r>
          </a:p>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64</a:t>
            </a:fld>
            <a:endParaRPr lang="zh-CN" altLang="en-US"/>
          </a:p>
        </p:txBody>
      </p:sp>
    </p:spTree>
    <p:extLst>
      <p:ext uri="{BB962C8B-B14F-4D97-AF65-F5344CB8AC3E}">
        <p14:creationId xmlns:p14="http://schemas.microsoft.com/office/powerpoint/2010/main" val="354979446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For the </a:t>
            </a:r>
            <a:r>
              <a:rPr lang="en-US" altLang="zh-CN" dirty="0" err="1"/>
              <a:t>songe</a:t>
            </a:r>
            <a:r>
              <a:rPr lang="en-US" altLang="zh-CN" dirty="0"/>
              <a:t> space on the roadside, instead of a simple landform, it can also have functions for the community, such as a </a:t>
            </a:r>
            <a:r>
              <a:rPr lang="en-US" altLang="zh-CN" dirty="0" err="1"/>
              <a:t>threater</a:t>
            </a:r>
            <a:r>
              <a:rPr lang="en-US" altLang="zh-CN" dirty="0"/>
              <a:t>, by taking use of the landform, the </a:t>
            </a:r>
            <a:r>
              <a:rPr lang="en-US" altLang="zh-CN" dirty="0" err="1"/>
              <a:t>threater</a:t>
            </a:r>
            <a:r>
              <a:rPr lang="en-US" altLang="zh-CN" dirty="0"/>
              <a:t> can be used for storage rain water in the rainy season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65</a:t>
            </a:fld>
            <a:endParaRPr lang="zh-CN" altLang="en-US"/>
          </a:p>
        </p:txBody>
      </p:sp>
    </p:spTree>
    <p:extLst>
      <p:ext uri="{BB962C8B-B14F-4D97-AF65-F5344CB8AC3E}">
        <p14:creationId xmlns:p14="http://schemas.microsoft.com/office/powerpoint/2010/main" val="65765263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the plan level ,it shows </a:t>
            </a:r>
            <a:r>
              <a:rPr lang="en-US" altLang="zh-CN" dirty="0" err="1"/>
              <a:t>functionall</a:t>
            </a:r>
            <a:r>
              <a:rPr lang="en-US" altLang="zh-CN" dirty="0"/>
              <a:t> landform, blue green connection and </a:t>
            </a:r>
            <a:r>
              <a:rPr lang="en-US" altLang="zh-CN" dirty="0" err="1"/>
              <a:t>safte</a:t>
            </a:r>
            <a:r>
              <a:rPr lang="en-US" altLang="zh-CN" dirty="0"/>
              <a:t> walking system with experience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66</a:t>
            </a:fld>
            <a:endParaRPr lang="zh-CN" altLang="en-US"/>
          </a:p>
        </p:txBody>
      </p:sp>
    </p:spTree>
    <p:extLst>
      <p:ext uri="{BB962C8B-B14F-4D97-AF65-F5344CB8AC3E}">
        <p14:creationId xmlns:p14="http://schemas.microsoft.com/office/powerpoint/2010/main" val="314118311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From the plan and section of </a:t>
            </a:r>
            <a:r>
              <a:rPr lang="en-US" altLang="zh-CN" dirty="0" err="1"/>
              <a:t>primarty</a:t>
            </a:r>
            <a:r>
              <a:rPr lang="en-US" altLang="zh-CN" dirty="0"/>
              <a:t> road, we can understand the design in a more detailed way , for example, the bioswale next to the secondary road will be connected to the water catchment area in primary road by the tubes underground the walking path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67</a:t>
            </a:fld>
            <a:endParaRPr lang="zh-CN" altLang="en-US"/>
          </a:p>
        </p:txBody>
      </p:sp>
    </p:spTree>
    <p:extLst>
      <p:ext uri="{BB962C8B-B14F-4D97-AF65-F5344CB8AC3E}">
        <p14:creationId xmlns:p14="http://schemas.microsoft.com/office/powerpoint/2010/main" val="249223949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the community </a:t>
            </a:r>
            <a:r>
              <a:rPr lang="en-US" altLang="zh-CN" dirty="0" err="1"/>
              <a:t>threater</a:t>
            </a:r>
            <a:r>
              <a:rPr lang="en-US" altLang="zh-CN" dirty="0"/>
              <a:t> will storage rain water for the flood situation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68</a:t>
            </a:fld>
            <a:endParaRPr lang="zh-CN" altLang="en-US"/>
          </a:p>
        </p:txBody>
      </p:sp>
    </p:spTree>
    <p:extLst>
      <p:ext uri="{BB962C8B-B14F-4D97-AF65-F5344CB8AC3E}">
        <p14:creationId xmlns:p14="http://schemas.microsoft.com/office/powerpoint/2010/main" val="215820020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Therefore, the idea of first design focus at how can we use the water from </a:t>
            </a:r>
            <a:r>
              <a:rPr lang="en-US" altLang="zh-CN" dirty="0" err="1"/>
              <a:t>rainseason</a:t>
            </a:r>
            <a:r>
              <a:rPr lang="en-US" altLang="zh-CN" dirty="0"/>
              <a:t> to develop a harmony </a:t>
            </a:r>
            <a:r>
              <a:rPr lang="en-US" altLang="zh-CN" dirty="0" err="1"/>
              <a:t>comminty</a:t>
            </a:r>
            <a:r>
              <a:rPr lang="en-US" altLang="zh-CN" dirty="0"/>
              <a:t> with agriculture, instead of </a:t>
            </a:r>
            <a:r>
              <a:rPr lang="en-US" altLang="zh-CN" dirty="0" err="1"/>
              <a:t>letiing</a:t>
            </a:r>
            <a:r>
              <a:rPr lang="en-US" altLang="zh-CN" dirty="0"/>
              <a:t> the surface runoff flow to lake Nakuru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69</a:t>
            </a:fld>
            <a:endParaRPr lang="zh-CN" altLang="en-US"/>
          </a:p>
        </p:txBody>
      </p:sp>
    </p:spTree>
    <p:extLst>
      <p:ext uri="{BB962C8B-B14F-4D97-AF65-F5344CB8AC3E}">
        <p14:creationId xmlns:p14="http://schemas.microsoft.com/office/powerpoint/2010/main" val="186632875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Location, Save it from urbanization, question it how </a:t>
            </a:r>
            <a:r>
              <a:rPr lang="en-US" altLang="zh-CN" dirty="0" err="1"/>
              <a:t>agro</a:t>
            </a:r>
            <a:r>
              <a:rPr lang="en-US" altLang="zh-CN" dirty="0"/>
              <a:t> industry will happen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70</a:t>
            </a:fld>
            <a:endParaRPr lang="zh-CN" altLang="en-US"/>
          </a:p>
        </p:txBody>
      </p:sp>
    </p:spTree>
    <p:extLst>
      <p:ext uri="{BB962C8B-B14F-4D97-AF65-F5344CB8AC3E}">
        <p14:creationId xmlns:p14="http://schemas.microsoft.com/office/powerpoint/2010/main" val="40032082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Forest, single type agriculture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71</a:t>
            </a:fld>
            <a:endParaRPr lang="zh-CN" altLang="en-US"/>
          </a:p>
        </p:txBody>
      </p:sp>
    </p:spTree>
    <p:extLst>
      <p:ext uri="{BB962C8B-B14F-4D97-AF65-F5344CB8AC3E}">
        <p14:creationId xmlns:p14="http://schemas.microsoft.com/office/powerpoint/2010/main" val="136502620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Seasonal stream has already reshaped the landform ,and also provide water for trees to grow , so we cab see there is a existing green </a:t>
            </a:r>
            <a:r>
              <a:rPr lang="en-US" altLang="zh-CN" dirty="0" err="1"/>
              <a:t>bufferzone</a:t>
            </a:r>
            <a:r>
              <a:rPr lang="en-US" altLang="zh-CN" dirty="0"/>
              <a:t> along the seasonal stream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72</a:t>
            </a:fld>
            <a:endParaRPr lang="zh-CN" altLang="en-US"/>
          </a:p>
        </p:txBody>
      </p:sp>
    </p:spTree>
    <p:extLst>
      <p:ext uri="{BB962C8B-B14F-4D97-AF65-F5344CB8AC3E}">
        <p14:creationId xmlns:p14="http://schemas.microsoft.com/office/powerpoint/2010/main" val="138850814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problems ,,, and ,,, , will be solved from government layer and </a:t>
            </a:r>
            <a:r>
              <a:rPr lang="en-US" altLang="zh-CN" dirty="0" err="1"/>
              <a:t>ngos</a:t>
            </a:r>
            <a:r>
              <a:rPr lang="en-US" altLang="zh-CN" dirty="0"/>
              <a:t> layer by using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73</a:t>
            </a:fld>
            <a:endParaRPr lang="zh-CN" altLang="en-US"/>
          </a:p>
        </p:txBody>
      </p:sp>
    </p:spTree>
    <p:extLst>
      <p:ext uri="{BB962C8B-B14F-4D97-AF65-F5344CB8AC3E}">
        <p14:creationId xmlns:p14="http://schemas.microsoft.com/office/powerpoint/2010/main" val="41928779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First step is building a bule0- green structure </a:t>
            </a:r>
            <a:r>
              <a:rPr lang="en-US" altLang="zh-CN" dirty="0" err="1"/>
              <a:t>allyin</a:t>
            </a:r>
            <a:r>
              <a:rPr lang="en-US" altLang="zh-CN" dirty="0"/>
              <a:t> with the landform  for collecting surface runoff and also provide the water for tree buffer zone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75</a:t>
            </a:fld>
            <a:endParaRPr lang="zh-CN" altLang="en-US"/>
          </a:p>
        </p:txBody>
      </p:sp>
    </p:spTree>
    <p:extLst>
      <p:ext uri="{BB962C8B-B14F-4D97-AF65-F5344CB8AC3E}">
        <p14:creationId xmlns:p14="http://schemas.microsoft.com/office/powerpoint/2010/main" val="183533076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for the section of the water ditch and tree buffer zone , it is not only </a:t>
            </a:r>
            <a:r>
              <a:rPr lang="en-US" altLang="zh-CN" dirty="0" err="1"/>
              <a:t>simplely</a:t>
            </a:r>
            <a:r>
              <a:rPr lang="en-US" altLang="zh-CN" dirty="0"/>
              <a:t> tree lines, also a whole biodiversity corridor for birds, </a:t>
            </a:r>
            <a:r>
              <a:rPr lang="en-US" altLang="zh-CN" dirty="0" err="1"/>
              <a:t>utterflies</a:t>
            </a:r>
            <a:r>
              <a:rPr lang="en-US" altLang="zh-CN" dirty="0"/>
              <a:t> and even cows for drinking water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76</a:t>
            </a:fld>
            <a:endParaRPr lang="zh-CN" altLang="en-US"/>
          </a:p>
        </p:txBody>
      </p:sp>
    </p:spTree>
    <p:extLst>
      <p:ext uri="{BB962C8B-B14F-4D97-AF65-F5344CB8AC3E}">
        <p14:creationId xmlns:p14="http://schemas.microsoft.com/office/powerpoint/2010/main" val="41243546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Inside the new structure are diver way of agriculture , including alley cropping , </a:t>
            </a:r>
            <a:r>
              <a:rPr lang="en-US" altLang="zh-CN" dirty="0" err="1"/>
              <a:t>silvopastoral</a:t>
            </a:r>
            <a:r>
              <a:rPr lang="en-US" altLang="zh-CN" dirty="0"/>
              <a:t> and timber – tree intercropping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77</a:t>
            </a:fld>
            <a:endParaRPr lang="zh-CN" altLang="en-US"/>
          </a:p>
        </p:txBody>
      </p:sp>
    </p:spTree>
    <p:extLst>
      <p:ext uri="{BB962C8B-B14F-4D97-AF65-F5344CB8AC3E}">
        <p14:creationId xmlns:p14="http://schemas.microsoft.com/office/powerpoint/2010/main" val="410349601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i="0" u="none" strike="noStrike" kern="1200" baseline="30000" dirty="0">
                <a:solidFill>
                  <a:schemeClr val="tx1"/>
                </a:solidFill>
                <a:latin typeface="+mn-lt"/>
                <a:ea typeface="+mn-ea"/>
                <a:cs typeface="+mn-cs"/>
              </a:rPr>
              <a:t>The </a:t>
            </a:r>
            <a:r>
              <a:rPr lang="en-US" altLang="zh-CN" sz="1200" b="0" i="0" u="none" strike="noStrike" kern="1200" baseline="30000" dirty="0" err="1">
                <a:solidFill>
                  <a:schemeClr val="tx1"/>
                </a:solidFill>
                <a:latin typeface="+mn-lt"/>
                <a:ea typeface="+mn-ea"/>
                <a:cs typeface="+mn-cs"/>
              </a:rPr>
              <a:t>deisg</a:t>
            </a:r>
            <a:r>
              <a:rPr lang="en-US" altLang="zh-CN" sz="1200" b="0" i="0" u="none" strike="noStrike" kern="1200" baseline="30000" dirty="0">
                <a:solidFill>
                  <a:schemeClr val="tx1"/>
                </a:solidFill>
                <a:latin typeface="+mn-lt"/>
                <a:ea typeface="+mn-ea"/>
                <a:cs typeface="+mn-cs"/>
              </a:rPr>
              <a:t> is also for a the long term, crop rotation enhances soil fertility and leads to higher agricultural returns.</a:t>
            </a:r>
            <a:br>
              <a:rPr lang="zh-CN" altLang="en-US" sz="1200" b="0" i="0" u="none" strike="noStrike" kern="1200" baseline="30000" dirty="0">
                <a:solidFill>
                  <a:schemeClr val="tx1"/>
                </a:solidFill>
                <a:latin typeface="+mn-lt"/>
                <a:ea typeface="+mn-ea"/>
                <a:cs typeface="+mn-cs"/>
              </a:rPr>
            </a:br>
            <a:r>
              <a:rPr lang="en-US" altLang="zh-CN" sz="1200" b="1" i="0" u="none" strike="noStrike" kern="1200" baseline="30000" dirty="0">
                <a:solidFill>
                  <a:schemeClr val="tx1"/>
                </a:solidFill>
                <a:latin typeface="+mn-lt"/>
                <a:ea typeface="+mn-ea"/>
                <a:cs typeface="+mn-cs"/>
              </a:rPr>
              <a:t>In the first phase,</a:t>
            </a:r>
            <a:r>
              <a:rPr lang="zh-CN" altLang="en-US" sz="1200" b="0" i="0" u="none" strike="noStrike" kern="1200" baseline="30000" dirty="0">
                <a:solidFill>
                  <a:schemeClr val="tx1"/>
                </a:solidFill>
                <a:latin typeface="+mn-lt"/>
                <a:ea typeface="+mn-ea"/>
                <a:cs typeface="+mn-cs"/>
              </a:rPr>
              <a:t> </a:t>
            </a:r>
            <a:r>
              <a:rPr lang="en-US" altLang="zh-CN" sz="1200" b="0" i="0" u="none" strike="noStrike" kern="1200" baseline="30000" dirty="0">
                <a:solidFill>
                  <a:schemeClr val="tx1"/>
                </a:solidFill>
                <a:latin typeface="+mn-lt"/>
                <a:ea typeface="+mn-ea"/>
                <a:cs typeface="+mn-cs"/>
              </a:rPr>
              <a:t>fast-growing timber species are intercropped with high-value crops. These species can produce substantial timber yields within a relatively short period.</a:t>
            </a:r>
            <a:br>
              <a:rPr lang="zh-CN" altLang="en-US" sz="1200" b="0" i="0" u="none" strike="noStrike" kern="1200" baseline="30000" dirty="0">
                <a:solidFill>
                  <a:schemeClr val="tx1"/>
                </a:solidFill>
                <a:latin typeface="+mn-lt"/>
                <a:ea typeface="+mn-ea"/>
                <a:cs typeface="+mn-cs"/>
              </a:rPr>
            </a:br>
            <a:r>
              <a:rPr lang="en-US" altLang="zh-CN" sz="1200" b="1" i="0" u="none" strike="noStrike" kern="1200" baseline="30000" dirty="0">
                <a:solidFill>
                  <a:schemeClr val="tx1"/>
                </a:solidFill>
                <a:latin typeface="+mn-lt"/>
                <a:ea typeface="+mn-ea"/>
                <a:cs typeface="+mn-cs"/>
              </a:rPr>
              <a:t>In the second phase,</a:t>
            </a:r>
            <a:r>
              <a:rPr lang="zh-CN" altLang="en-US" sz="1200" b="0" i="0" u="none" strike="noStrike" kern="1200" baseline="30000" dirty="0">
                <a:solidFill>
                  <a:schemeClr val="tx1"/>
                </a:solidFill>
                <a:latin typeface="+mn-lt"/>
                <a:ea typeface="+mn-ea"/>
                <a:cs typeface="+mn-cs"/>
              </a:rPr>
              <a:t> </a:t>
            </a:r>
            <a:r>
              <a:rPr lang="en-US" altLang="zh-CN" sz="1200" b="0" i="0" u="none" strike="noStrike" kern="1200" baseline="30000" dirty="0">
                <a:solidFill>
                  <a:schemeClr val="tx1"/>
                </a:solidFill>
                <a:latin typeface="+mn-lt"/>
                <a:ea typeface="+mn-ea"/>
                <a:cs typeface="+mn-cs"/>
              </a:rPr>
              <a:t>following timber harvesting, livestock farming serves as an effective approach to restore soil fertility, as animal manure enriches the topsoil with nitrogen.</a:t>
            </a:r>
            <a:br>
              <a:rPr lang="zh-CN" altLang="en-US" sz="1200" b="0" i="0" u="none" strike="noStrike" kern="1200" baseline="30000" dirty="0">
                <a:solidFill>
                  <a:schemeClr val="tx1"/>
                </a:solidFill>
                <a:latin typeface="+mn-lt"/>
                <a:ea typeface="+mn-ea"/>
                <a:cs typeface="+mn-cs"/>
              </a:rPr>
            </a:br>
            <a:r>
              <a:rPr lang="en-US" altLang="zh-CN" sz="1200" b="1" i="0" u="none" strike="noStrike" kern="1200" baseline="30000" dirty="0">
                <a:solidFill>
                  <a:schemeClr val="tx1"/>
                </a:solidFill>
                <a:latin typeface="+mn-lt"/>
                <a:ea typeface="+mn-ea"/>
                <a:cs typeface="+mn-cs"/>
              </a:rPr>
              <a:t>In the third phase,</a:t>
            </a:r>
            <a:r>
              <a:rPr lang="zh-CN" altLang="en-US" sz="1200" b="0" i="0" u="none" strike="noStrike" kern="1200" baseline="30000" dirty="0">
                <a:solidFill>
                  <a:schemeClr val="tx1"/>
                </a:solidFill>
                <a:latin typeface="+mn-lt"/>
                <a:ea typeface="+mn-ea"/>
                <a:cs typeface="+mn-cs"/>
              </a:rPr>
              <a:t> </a:t>
            </a:r>
            <a:r>
              <a:rPr lang="en-US" altLang="zh-CN" sz="1200" b="0" i="0" u="none" strike="noStrike" kern="1200" baseline="30000" dirty="0">
                <a:solidFill>
                  <a:schemeClr val="tx1"/>
                </a:solidFill>
                <a:latin typeface="+mn-lt"/>
                <a:ea typeface="+mn-ea"/>
                <a:cs typeface="+mn-cs"/>
              </a:rPr>
              <a:t>existing trees continue to mature, while crops are cultivated among them. Certain species, such as </a:t>
            </a:r>
            <a:r>
              <a:rPr lang="en-US" altLang="zh-CN" sz="1200" b="0" i="0" u="none" strike="noStrike" kern="1200" baseline="30000" dirty="0" err="1">
                <a:solidFill>
                  <a:schemeClr val="tx1"/>
                </a:solidFill>
                <a:latin typeface="+mn-lt"/>
                <a:ea typeface="+mn-ea"/>
                <a:cs typeface="+mn-cs"/>
              </a:rPr>
              <a:t>Faidherbia</a:t>
            </a:r>
            <a:r>
              <a:rPr lang="en-US" altLang="zh-CN" sz="1200" b="0" i="0" u="none" strike="noStrike" kern="1200" baseline="30000" dirty="0">
                <a:solidFill>
                  <a:schemeClr val="tx1"/>
                </a:solidFill>
                <a:latin typeface="+mn-lt"/>
                <a:ea typeface="+mn-ea"/>
                <a:cs typeface="+mn-cs"/>
              </a:rPr>
              <a:t> albida, shed their leaves during the rainy season, thereby creating favorable light conditions for short crops. Additionally, tree root systems help reduce soil erosion and improve soil stability.</a:t>
            </a:r>
            <a:endParaRPr lang="zh-CN" altLang="en-US" sz="1200" b="0" i="0" u="none" strike="noStrike" kern="1200" baseline="30000" dirty="0">
              <a:solidFill>
                <a:schemeClr val="tx1"/>
              </a:solidFill>
              <a:latin typeface="+mn-lt"/>
              <a:ea typeface="+mn-ea"/>
              <a:cs typeface="+mn-cs"/>
            </a:endParaRPr>
          </a:p>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78</a:t>
            </a:fld>
            <a:endParaRPr lang="zh-CN" altLang="en-US"/>
          </a:p>
        </p:txBody>
      </p:sp>
    </p:spTree>
    <p:extLst>
      <p:ext uri="{BB962C8B-B14F-4D97-AF65-F5344CB8AC3E}">
        <p14:creationId xmlns:p14="http://schemas.microsoft.com/office/powerpoint/2010/main" val="63768273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With the structure and strategies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79</a:t>
            </a:fld>
            <a:endParaRPr lang="zh-CN" altLang="en-US"/>
          </a:p>
        </p:txBody>
      </p:sp>
    </p:spTree>
    <p:extLst>
      <p:ext uri="{BB962C8B-B14F-4D97-AF65-F5344CB8AC3E}">
        <p14:creationId xmlns:p14="http://schemas.microsoft.com/office/powerpoint/2010/main" val="307914999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Native species will be select e for </a:t>
            </a:r>
            <a:r>
              <a:rPr lang="en-US" altLang="zh-CN" dirty="0" err="1"/>
              <a:t>agrodorestry</a:t>
            </a:r>
            <a:r>
              <a:rPr lang="en-US" altLang="zh-CN" dirty="0"/>
              <a: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80</a:t>
            </a:fld>
            <a:endParaRPr lang="zh-CN" altLang="en-US"/>
          </a:p>
        </p:txBody>
      </p:sp>
    </p:spTree>
    <p:extLst>
      <p:ext uri="{BB962C8B-B14F-4D97-AF65-F5344CB8AC3E}">
        <p14:creationId xmlns:p14="http://schemas.microsoft.com/office/powerpoint/2010/main" val="76402860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err="1"/>
              <a:t>Vegatation</a:t>
            </a:r>
            <a:r>
              <a:rPr lang="en-US" altLang="zh-CN" dirty="0"/>
              <a:t> with deep roots and the species for </a:t>
            </a:r>
            <a:r>
              <a:rPr lang="en-US" altLang="zh-CN" dirty="0" err="1"/>
              <a:t>wate</a:t>
            </a:r>
            <a:r>
              <a:rPr lang="en-US" altLang="zh-CN" dirty="0"/>
              <a:t> </a:t>
            </a:r>
            <a:r>
              <a:rPr lang="en-US" altLang="zh-CN" dirty="0" err="1"/>
              <a:t>rretention</a:t>
            </a:r>
            <a:r>
              <a:rPr lang="en-US" altLang="zh-CN" dirty="0"/>
              <a:t> </a:t>
            </a:r>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82</a:t>
            </a:fld>
            <a:endParaRPr lang="zh-CN" altLang="en-US"/>
          </a:p>
        </p:txBody>
      </p:sp>
    </p:spTree>
    <p:extLst>
      <p:ext uri="{BB962C8B-B14F-4D97-AF65-F5344CB8AC3E}">
        <p14:creationId xmlns:p14="http://schemas.microsoft.com/office/powerpoint/2010/main" val="242583340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83</a:t>
            </a:fld>
            <a:endParaRPr lang="zh-CN" altLang="en-US"/>
          </a:p>
        </p:txBody>
      </p:sp>
    </p:spTree>
    <p:extLst>
      <p:ext uri="{BB962C8B-B14F-4D97-AF65-F5344CB8AC3E}">
        <p14:creationId xmlns:p14="http://schemas.microsoft.com/office/powerpoint/2010/main" val="41146948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C8891-0755-3A93-F2EC-98183B7AF25A}"/>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80EC1A8-4FAE-45C8-F4E8-DCF656F787F5}"/>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B8CAEAC7-54BC-FE6C-8FF3-7C0CF0A5CCB6}"/>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CDA00A4D-666E-73B2-8643-C7546DDD1E2B}"/>
              </a:ext>
            </a:extLst>
          </p:cNvPr>
          <p:cNvSpPr>
            <a:spLocks noGrp="1"/>
          </p:cNvSpPr>
          <p:nvPr>
            <p:ph type="sldNum" sz="quarter" idx="5"/>
          </p:nvPr>
        </p:nvSpPr>
        <p:spPr/>
        <p:txBody>
          <a:bodyPr/>
          <a:lstStyle/>
          <a:p>
            <a:fld id="{3A75209C-015E-4ACA-9E74-DD26478E4117}" type="slidenum">
              <a:rPr lang="zh-CN" altLang="en-US" smtClean="0"/>
              <a:t>84</a:t>
            </a:fld>
            <a:endParaRPr lang="zh-CN" altLang="en-US"/>
          </a:p>
        </p:txBody>
      </p:sp>
    </p:spTree>
    <p:extLst>
      <p:ext uri="{BB962C8B-B14F-4D97-AF65-F5344CB8AC3E}">
        <p14:creationId xmlns:p14="http://schemas.microsoft.com/office/powerpoint/2010/main" val="190719694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b="1" dirty="0"/>
              <a:t>ChatGPT </a:t>
            </a:r>
            <a:r>
              <a:rPr lang="zh-CN" altLang="en-US" b="1" dirty="0"/>
              <a:t>说：</a:t>
            </a:r>
          </a:p>
          <a:p>
            <a:r>
              <a:rPr lang="en-US" altLang="zh-CN" dirty="0"/>
              <a:t>Ecosystem components are interdependent, and effective water management must integrate with green spaces such as farmlands, forests, and urban landscapes to enhance ecological resilience. By linking drainage and vegetation systems through interconnected blue–green networks, cities can improve hydrological connectivity and adapt more sustainably to site-specific conditions.</a:t>
            </a:r>
          </a:p>
          <a:p>
            <a:endParaRPr lang="zh-CN" altLang="en-US" dirty="0"/>
          </a:p>
        </p:txBody>
      </p:sp>
      <p:sp>
        <p:nvSpPr>
          <p:cNvPr id="4" name="灯片编号占位符 3"/>
          <p:cNvSpPr>
            <a:spLocks noGrp="1"/>
          </p:cNvSpPr>
          <p:nvPr>
            <p:ph type="sldNum" sz="quarter" idx="5"/>
          </p:nvPr>
        </p:nvSpPr>
        <p:spPr/>
        <p:txBody>
          <a:bodyPr/>
          <a:lstStyle/>
          <a:p>
            <a:fld id="{3A75209C-015E-4ACA-9E74-DD26478E4117}" type="slidenum">
              <a:rPr lang="zh-CN" altLang="en-US" smtClean="0"/>
              <a:t>86</a:t>
            </a:fld>
            <a:endParaRPr lang="zh-CN" altLang="en-US"/>
          </a:p>
        </p:txBody>
      </p:sp>
    </p:spTree>
    <p:extLst>
      <p:ext uri="{BB962C8B-B14F-4D97-AF65-F5344CB8AC3E}">
        <p14:creationId xmlns:p14="http://schemas.microsoft.com/office/powerpoint/2010/main" val="107810167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9E79F-F8C5-80A9-8BBC-FEBF6A3DBE9F}"/>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6DB34DF-4047-0F97-4468-A97E8BE59FB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A377D700-26EE-4C81-DF2C-B3588D86EEC1}"/>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12C110C6-74DB-2ABA-8F80-3226C71387D9}"/>
              </a:ext>
            </a:extLst>
          </p:cNvPr>
          <p:cNvSpPr>
            <a:spLocks noGrp="1"/>
          </p:cNvSpPr>
          <p:nvPr>
            <p:ph type="sldNum" sz="quarter" idx="5"/>
          </p:nvPr>
        </p:nvSpPr>
        <p:spPr/>
        <p:txBody>
          <a:bodyPr/>
          <a:lstStyle/>
          <a:p>
            <a:fld id="{3A75209C-015E-4ACA-9E74-DD26478E4117}" type="slidenum">
              <a:rPr lang="zh-CN" altLang="en-US" smtClean="0"/>
              <a:t>87</a:t>
            </a:fld>
            <a:endParaRPr lang="zh-CN" altLang="en-US"/>
          </a:p>
        </p:txBody>
      </p:sp>
    </p:spTree>
    <p:extLst>
      <p:ext uri="{BB962C8B-B14F-4D97-AF65-F5344CB8AC3E}">
        <p14:creationId xmlns:p14="http://schemas.microsoft.com/office/powerpoint/2010/main" val="557666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E6ED25-F12F-2139-FBC0-D32F306AA88B}"/>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AB76DC93-CF2F-8EDA-030E-6DF132847B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438F15A7-0D72-9653-35A4-4506070E2E8E}"/>
              </a:ext>
            </a:extLst>
          </p:cNvPr>
          <p:cNvSpPr>
            <a:spLocks noGrp="1"/>
          </p:cNvSpPr>
          <p:nvPr>
            <p:ph type="dt" sz="half" idx="10"/>
          </p:nvPr>
        </p:nvSpPr>
        <p:spPr/>
        <p:txBody>
          <a:bodyPr/>
          <a:lstStyle/>
          <a:p>
            <a:fld id="{A2A079F0-CB82-4270-84C7-C4F3CD801DCB}" type="datetime1">
              <a:rPr lang="zh-CN" altLang="en-US" smtClean="0"/>
              <a:t>2025/10/30</a:t>
            </a:fld>
            <a:endParaRPr lang="zh-CN" altLang="en-US"/>
          </a:p>
        </p:txBody>
      </p:sp>
      <p:sp>
        <p:nvSpPr>
          <p:cNvPr id="5" name="页脚占位符 4">
            <a:extLst>
              <a:ext uri="{FF2B5EF4-FFF2-40B4-BE49-F238E27FC236}">
                <a16:creationId xmlns:a16="http://schemas.microsoft.com/office/drawing/2014/main" id="{0C815656-F581-3617-70D9-C20041A6CB7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1976FBB-81E5-C6DB-48C8-3CE5D0AA18A7}"/>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4252029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1A686E3-FB94-C7C8-F42D-0CC736CCE43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A510F5B4-51D7-4CDD-0074-13FD06F3BBCD}"/>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B043B7A-C499-1BC3-F30A-BFB807B4FB3A}"/>
              </a:ext>
            </a:extLst>
          </p:cNvPr>
          <p:cNvSpPr>
            <a:spLocks noGrp="1"/>
          </p:cNvSpPr>
          <p:nvPr>
            <p:ph type="dt" sz="half" idx="10"/>
          </p:nvPr>
        </p:nvSpPr>
        <p:spPr/>
        <p:txBody>
          <a:bodyPr/>
          <a:lstStyle/>
          <a:p>
            <a:fld id="{FB6505BF-0529-41AC-B991-90B0AEA6DA5D}" type="datetime1">
              <a:rPr lang="zh-CN" altLang="en-US" smtClean="0"/>
              <a:t>2025/10/30</a:t>
            </a:fld>
            <a:endParaRPr lang="zh-CN" altLang="en-US"/>
          </a:p>
        </p:txBody>
      </p:sp>
      <p:sp>
        <p:nvSpPr>
          <p:cNvPr id="5" name="页脚占位符 4">
            <a:extLst>
              <a:ext uri="{FF2B5EF4-FFF2-40B4-BE49-F238E27FC236}">
                <a16:creationId xmlns:a16="http://schemas.microsoft.com/office/drawing/2014/main" id="{A72F3C2E-9371-0482-3C8A-A7A83B60FB2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39FBF297-D8D4-70E8-2FCC-E40ADFCCB636}"/>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42900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A5AD5C5-A86F-EE2E-2957-7F468DE3EEB3}"/>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499A227B-6FF0-242E-BEAA-326C474D5D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8BF5662-386E-B710-E651-7AE52797FF4B}"/>
              </a:ext>
            </a:extLst>
          </p:cNvPr>
          <p:cNvSpPr>
            <a:spLocks noGrp="1"/>
          </p:cNvSpPr>
          <p:nvPr>
            <p:ph type="dt" sz="half" idx="10"/>
          </p:nvPr>
        </p:nvSpPr>
        <p:spPr/>
        <p:txBody>
          <a:bodyPr/>
          <a:lstStyle/>
          <a:p>
            <a:fld id="{FA2610B4-BEFE-4771-AAB5-16A9D55335B4}" type="datetime1">
              <a:rPr lang="zh-CN" altLang="en-US" smtClean="0"/>
              <a:t>2025/10/30</a:t>
            </a:fld>
            <a:endParaRPr lang="zh-CN" altLang="en-US"/>
          </a:p>
        </p:txBody>
      </p:sp>
      <p:sp>
        <p:nvSpPr>
          <p:cNvPr id="5" name="页脚占位符 4">
            <a:extLst>
              <a:ext uri="{FF2B5EF4-FFF2-40B4-BE49-F238E27FC236}">
                <a16:creationId xmlns:a16="http://schemas.microsoft.com/office/drawing/2014/main" id="{84E4DBC0-729E-213C-032D-5EB87320C99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5E2C5F6-C231-E2F3-A9AA-7E7CC217CE75}"/>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3281165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699F792-730F-8F22-B6CA-DC3A68AD6D89}"/>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1B96FCBC-7C2F-D152-130C-9CA0236C879C}"/>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4542C36E-8D77-C629-D1BA-895F5F327519}"/>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9F5DE090-D15A-88B6-C047-B10657817134}"/>
              </a:ext>
            </a:extLst>
          </p:cNvPr>
          <p:cNvSpPr>
            <a:spLocks noGrp="1"/>
          </p:cNvSpPr>
          <p:nvPr>
            <p:ph type="dt" sz="half" idx="10"/>
          </p:nvPr>
        </p:nvSpPr>
        <p:spPr/>
        <p:txBody>
          <a:bodyPr/>
          <a:lstStyle/>
          <a:p>
            <a:fld id="{2C274048-BE60-4716-968D-AA7DF7CFF06B}" type="datetime1">
              <a:rPr lang="zh-CN" altLang="en-US" smtClean="0"/>
              <a:t>2025/10/30</a:t>
            </a:fld>
            <a:endParaRPr lang="zh-CN" altLang="en-US"/>
          </a:p>
        </p:txBody>
      </p:sp>
      <p:sp>
        <p:nvSpPr>
          <p:cNvPr id="6" name="页脚占位符 5">
            <a:extLst>
              <a:ext uri="{FF2B5EF4-FFF2-40B4-BE49-F238E27FC236}">
                <a16:creationId xmlns:a16="http://schemas.microsoft.com/office/drawing/2014/main" id="{403B130C-1129-B42B-92A7-DD00E5883C5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4610B4D-0A0A-F844-D2D3-4ECD64778D83}"/>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210887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39637A2-1E29-DD16-91DA-903B23A10D24}"/>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4358EEEA-2B32-F16A-CAA9-D837294A94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852DA1CA-640B-0DD5-B6DB-382E4BBE88BB}"/>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50655FA3-4326-66ED-F3C6-551D02CF26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52425709-C228-C82A-FAD5-9D743CC34A5F}"/>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8C16F45F-DE56-AAD2-E4F3-0545CEE3CA0B}"/>
              </a:ext>
            </a:extLst>
          </p:cNvPr>
          <p:cNvSpPr>
            <a:spLocks noGrp="1"/>
          </p:cNvSpPr>
          <p:nvPr>
            <p:ph type="dt" sz="half" idx="10"/>
          </p:nvPr>
        </p:nvSpPr>
        <p:spPr/>
        <p:txBody>
          <a:bodyPr/>
          <a:lstStyle/>
          <a:p>
            <a:fld id="{606A38E2-1B34-4C5A-A905-DAF27C5714E2}" type="datetime1">
              <a:rPr lang="zh-CN" altLang="en-US" smtClean="0"/>
              <a:t>2025/10/30</a:t>
            </a:fld>
            <a:endParaRPr lang="zh-CN" altLang="en-US"/>
          </a:p>
        </p:txBody>
      </p:sp>
      <p:sp>
        <p:nvSpPr>
          <p:cNvPr id="8" name="页脚占位符 7">
            <a:extLst>
              <a:ext uri="{FF2B5EF4-FFF2-40B4-BE49-F238E27FC236}">
                <a16:creationId xmlns:a16="http://schemas.microsoft.com/office/drawing/2014/main" id="{5D83D5B2-52B3-2CE9-0D40-2C9CA2F91274}"/>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C16D92DD-7D34-A077-CF76-25F522B52772}"/>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1368597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5C525D6-DBA8-CB91-C0F1-DFBD6E5A7A8B}"/>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49FC385C-126B-33C4-18F2-DBC43FBA72EE}"/>
              </a:ext>
            </a:extLst>
          </p:cNvPr>
          <p:cNvSpPr>
            <a:spLocks noGrp="1"/>
          </p:cNvSpPr>
          <p:nvPr>
            <p:ph type="dt" sz="half" idx="10"/>
          </p:nvPr>
        </p:nvSpPr>
        <p:spPr/>
        <p:txBody>
          <a:bodyPr/>
          <a:lstStyle/>
          <a:p>
            <a:fld id="{25E3FF19-66D5-424B-8217-F4468A694A7F}" type="datetime1">
              <a:rPr lang="zh-CN" altLang="en-US" smtClean="0"/>
              <a:t>2025/10/30</a:t>
            </a:fld>
            <a:endParaRPr lang="zh-CN" altLang="en-US"/>
          </a:p>
        </p:txBody>
      </p:sp>
      <p:sp>
        <p:nvSpPr>
          <p:cNvPr id="4" name="页脚占位符 3">
            <a:extLst>
              <a:ext uri="{FF2B5EF4-FFF2-40B4-BE49-F238E27FC236}">
                <a16:creationId xmlns:a16="http://schemas.microsoft.com/office/drawing/2014/main" id="{E587B8F6-6711-9E25-A98E-0F7CB78F9FEF}"/>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7EF806ED-7701-AAA8-27AC-049156590FE3}"/>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569650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EF58F542-4C6C-0EA2-C8F8-E7AC58BF70F6}"/>
              </a:ext>
            </a:extLst>
          </p:cNvPr>
          <p:cNvSpPr>
            <a:spLocks noGrp="1"/>
          </p:cNvSpPr>
          <p:nvPr>
            <p:ph type="dt" sz="half" idx="10"/>
          </p:nvPr>
        </p:nvSpPr>
        <p:spPr/>
        <p:txBody>
          <a:bodyPr/>
          <a:lstStyle/>
          <a:p>
            <a:fld id="{E87DF14A-093F-4F52-B6AE-5310A3E2750C}" type="datetime1">
              <a:rPr lang="zh-CN" altLang="en-US" smtClean="0"/>
              <a:t>2025/10/30</a:t>
            </a:fld>
            <a:endParaRPr lang="zh-CN" altLang="en-US"/>
          </a:p>
        </p:txBody>
      </p:sp>
      <p:sp>
        <p:nvSpPr>
          <p:cNvPr id="3" name="页脚占位符 2">
            <a:extLst>
              <a:ext uri="{FF2B5EF4-FFF2-40B4-BE49-F238E27FC236}">
                <a16:creationId xmlns:a16="http://schemas.microsoft.com/office/drawing/2014/main" id="{C10BC97C-7C9C-1177-3D6D-BEFE8504D8BC}"/>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14B7665-E5CE-A84A-E8F7-A11C34818BF2}"/>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2040443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22023C7-A781-6B14-03A7-0EC0414F0E49}"/>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4796951F-E5BB-681E-EAC1-B562C266B5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D68AFE8E-17B4-46A9-0A2F-0DBAD2F2EF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FE83E453-63EE-0116-89CD-C8B874D86C0E}"/>
              </a:ext>
            </a:extLst>
          </p:cNvPr>
          <p:cNvSpPr>
            <a:spLocks noGrp="1"/>
          </p:cNvSpPr>
          <p:nvPr>
            <p:ph type="dt" sz="half" idx="10"/>
          </p:nvPr>
        </p:nvSpPr>
        <p:spPr/>
        <p:txBody>
          <a:bodyPr/>
          <a:lstStyle/>
          <a:p>
            <a:fld id="{5C0F8BFD-E123-4EF6-AC2B-01DE3B5B9AA4}" type="datetime1">
              <a:rPr lang="zh-CN" altLang="en-US" smtClean="0"/>
              <a:t>2025/10/30</a:t>
            </a:fld>
            <a:endParaRPr lang="zh-CN" altLang="en-US"/>
          </a:p>
        </p:txBody>
      </p:sp>
      <p:sp>
        <p:nvSpPr>
          <p:cNvPr id="6" name="页脚占位符 5">
            <a:extLst>
              <a:ext uri="{FF2B5EF4-FFF2-40B4-BE49-F238E27FC236}">
                <a16:creationId xmlns:a16="http://schemas.microsoft.com/office/drawing/2014/main" id="{4420C5C4-9CF6-DE5C-3EE1-76F05CB0248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039736E4-3ABA-92E4-DB5A-C3ED69FD97AD}"/>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752316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6255EFA-A64F-3D15-CD4C-66CEE962F5C6}"/>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2EB9E961-DC3E-A312-BBA8-0F390B1E4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6740B012-A0DE-2D36-1592-A34612B9B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33824FD6-A70F-88EA-98F4-A7776B4D623E}"/>
              </a:ext>
            </a:extLst>
          </p:cNvPr>
          <p:cNvSpPr>
            <a:spLocks noGrp="1"/>
          </p:cNvSpPr>
          <p:nvPr>
            <p:ph type="dt" sz="half" idx="10"/>
          </p:nvPr>
        </p:nvSpPr>
        <p:spPr/>
        <p:txBody>
          <a:bodyPr/>
          <a:lstStyle/>
          <a:p>
            <a:fld id="{2D538158-AEC9-4C0C-B843-8A17DF080EF5}" type="datetime1">
              <a:rPr lang="zh-CN" altLang="en-US" smtClean="0"/>
              <a:t>2025/10/30</a:t>
            </a:fld>
            <a:endParaRPr lang="zh-CN" altLang="en-US"/>
          </a:p>
        </p:txBody>
      </p:sp>
      <p:sp>
        <p:nvSpPr>
          <p:cNvPr id="6" name="页脚占位符 5">
            <a:extLst>
              <a:ext uri="{FF2B5EF4-FFF2-40B4-BE49-F238E27FC236}">
                <a16:creationId xmlns:a16="http://schemas.microsoft.com/office/drawing/2014/main" id="{0ACC5E75-AAF3-E3CD-C175-34844D1ED6B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49E9F48-D005-86ED-F0B3-230B155F76CB}"/>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1121584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58F1696-0061-CAAE-DA75-DDF2216C6364}"/>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CB176E7-0F99-12F3-D878-1DDC4AA6012B}"/>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A3EA12A-6026-F5C4-B6BB-8DF3B76D970B}"/>
              </a:ext>
            </a:extLst>
          </p:cNvPr>
          <p:cNvSpPr>
            <a:spLocks noGrp="1"/>
          </p:cNvSpPr>
          <p:nvPr>
            <p:ph type="dt" sz="half" idx="10"/>
          </p:nvPr>
        </p:nvSpPr>
        <p:spPr/>
        <p:txBody>
          <a:bodyPr/>
          <a:lstStyle/>
          <a:p>
            <a:fld id="{E002DE6F-D8E8-42EB-8275-E84AC881D7CF}" type="datetime1">
              <a:rPr lang="zh-CN" altLang="en-US" smtClean="0"/>
              <a:t>2025/10/30</a:t>
            </a:fld>
            <a:endParaRPr lang="zh-CN" altLang="en-US"/>
          </a:p>
        </p:txBody>
      </p:sp>
      <p:sp>
        <p:nvSpPr>
          <p:cNvPr id="5" name="页脚占位符 4">
            <a:extLst>
              <a:ext uri="{FF2B5EF4-FFF2-40B4-BE49-F238E27FC236}">
                <a16:creationId xmlns:a16="http://schemas.microsoft.com/office/drawing/2014/main" id="{CCA1A9D7-0981-5162-48ED-EF95FBB9E8B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E39D08D-D786-61E4-6BEB-DEF78972FBB9}"/>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1787198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7D1BEE87-BCFB-2CEF-2487-A0CAC8AF5DE8}"/>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6E676B8F-C7E0-A397-E4EC-990DF9A85EB2}"/>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E755C5C-09D7-50D5-1BCF-1836E054572B}"/>
              </a:ext>
            </a:extLst>
          </p:cNvPr>
          <p:cNvSpPr>
            <a:spLocks noGrp="1"/>
          </p:cNvSpPr>
          <p:nvPr>
            <p:ph type="dt" sz="half" idx="10"/>
          </p:nvPr>
        </p:nvSpPr>
        <p:spPr/>
        <p:txBody>
          <a:bodyPr/>
          <a:lstStyle/>
          <a:p>
            <a:fld id="{430B5F8A-3D6D-4694-B221-D2B070E84D6C}" type="datetime1">
              <a:rPr lang="zh-CN" altLang="en-US" smtClean="0"/>
              <a:t>2025/10/30</a:t>
            </a:fld>
            <a:endParaRPr lang="zh-CN" altLang="en-US"/>
          </a:p>
        </p:txBody>
      </p:sp>
      <p:sp>
        <p:nvSpPr>
          <p:cNvPr id="5" name="页脚占位符 4">
            <a:extLst>
              <a:ext uri="{FF2B5EF4-FFF2-40B4-BE49-F238E27FC236}">
                <a16:creationId xmlns:a16="http://schemas.microsoft.com/office/drawing/2014/main" id="{0F12894E-A70F-FBDF-F28E-827712914E8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3829D095-8928-D711-36CC-55FA839FBF9D}"/>
              </a:ext>
            </a:extLst>
          </p:cNvPr>
          <p:cNvSpPr>
            <a:spLocks noGrp="1"/>
          </p:cNvSpPr>
          <p:nvPr>
            <p:ph type="sldNum" sz="quarter" idx="12"/>
          </p:nvPr>
        </p:nvSpPr>
        <p:spPr/>
        <p:txBody>
          <a:body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1619540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A3F4A225-2EDC-4AED-9572-AD53060ABD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4AD34C52-5DA0-E7C2-71B5-63D37E0E1B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CB4D5475-8DFC-0FC4-887D-8B0DDCBAD6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747C73-7410-4E17-8173-74C37426360A}" type="datetime1">
              <a:rPr lang="zh-CN" altLang="en-US" smtClean="0"/>
              <a:t>2025/10/30</a:t>
            </a:fld>
            <a:endParaRPr lang="zh-CN" altLang="en-US"/>
          </a:p>
        </p:txBody>
      </p:sp>
      <p:sp>
        <p:nvSpPr>
          <p:cNvPr id="5" name="页脚占位符 4">
            <a:extLst>
              <a:ext uri="{FF2B5EF4-FFF2-40B4-BE49-F238E27FC236}">
                <a16:creationId xmlns:a16="http://schemas.microsoft.com/office/drawing/2014/main" id="{010B5997-21D1-B206-B212-D2054C168D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zh-CN" altLang="en-US"/>
          </a:p>
        </p:txBody>
      </p:sp>
      <p:sp>
        <p:nvSpPr>
          <p:cNvPr id="6" name="灯片编号占位符 5">
            <a:extLst>
              <a:ext uri="{FF2B5EF4-FFF2-40B4-BE49-F238E27FC236}">
                <a16:creationId xmlns:a16="http://schemas.microsoft.com/office/drawing/2014/main" id="{7D6C47B4-FDD8-1343-6069-E9465DC7BC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5FDD10-C00D-4070-97F8-77B215715C1D}" type="slidenum">
              <a:rPr lang="zh-CN" altLang="en-US" smtClean="0"/>
              <a:t>‹#›</a:t>
            </a:fld>
            <a:endParaRPr lang="zh-CN" altLang="en-US"/>
          </a:p>
        </p:txBody>
      </p:sp>
    </p:spTree>
    <p:extLst>
      <p:ext uri="{BB962C8B-B14F-4D97-AF65-F5344CB8AC3E}">
        <p14:creationId xmlns:p14="http://schemas.microsoft.com/office/powerpoint/2010/main" val="3106667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47.jpeg"/><Relationship Id="rId5" Type="http://schemas.openxmlformats.org/officeDocument/2006/relationships/image" Target="../media/image46.jpg"/><Relationship Id="rId4" Type="http://schemas.openxmlformats.org/officeDocument/2006/relationships/image" Target="../media/image45.jpg"/></Relationships>
</file>

<file path=ppt/slides/_rels/slide4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4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5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7.png"/></Relationships>
</file>

<file path=ppt/slides/_rels/slide5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1.xml"/><Relationship Id="rId1" Type="http://schemas.openxmlformats.org/officeDocument/2006/relationships/slideLayout" Target="../slideLayouts/slideLayout1.xml"/><Relationship Id="rId5" Type="http://schemas.openxmlformats.org/officeDocument/2006/relationships/image" Target="../media/image71.png"/><Relationship Id="rId4" Type="http://schemas.openxmlformats.org/officeDocument/2006/relationships/image" Target="../media/image70.png"/></Relationships>
</file>

<file path=ppt/slides/_rels/slide5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2.xml"/><Relationship Id="rId1" Type="http://schemas.openxmlformats.org/officeDocument/2006/relationships/slideLayout" Target="../slideLayouts/slideLayout1.xml"/><Relationship Id="rId4" Type="http://schemas.openxmlformats.org/officeDocument/2006/relationships/image" Target="../media/image73.png"/></Relationships>
</file>

<file path=ppt/slides/_rels/slide5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3.xml"/><Relationship Id="rId1" Type="http://schemas.openxmlformats.org/officeDocument/2006/relationships/slideLayout" Target="../slideLayouts/slideLayout1.xml"/><Relationship Id="rId4" Type="http://schemas.openxmlformats.org/officeDocument/2006/relationships/image" Target="../media/image69.png"/></Relationships>
</file>

<file path=ppt/slides/_rels/slide5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5.xml"/><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5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6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0.xml"/><Relationship Id="rId1" Type="http://schemas.openxmlformats.org/officeDocument/2006/relationships/slideLayout" Target="../slideLayouts/slideLayout1.xml"/><Relationship Id="rId6" Type="http://schemas.openxmlformats.org/officeDocument/2006/relationships/image" Target="../media/image65.png"/><Relationship Id="rId5" Type="http://schemas.openxmlformats.org/officeDocument/2006/relationships/image" Target="../media/image55.png"/><Relationship Id="rId4" Type="http://schemas.openxmlformats.org/officeDocument/2006/relationships/image" Target="../media/image82.png"/></Relationships>
</file>

<file path=ppt/slides/_rels/slide6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3.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4.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5.xml"/><Relationship Id="rId1" Type="http://schemas.openxmlformats.org/officeDocument/2006/relationships/slideLayout" Target="../slideLayouts/slideLayout1.xml"/><Relationship Id="rId4" Type="http://schemas.openxmlformats.org/officeDocument/2006/relationships/image" Target="../media/image88.png"/></Relationships>
</file>

<file path=ppt/slides/_rels/slide6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7.xml"/><Relationship Id="rId1" Type="http://schemas.openxmlformats.org/officeDocument/2006/relationships/slideLayout" Target="../slideLayouts/slideLayout1.xml"/><Relationship Id="rId4" Type="http://schemas.openxmlformats.org/officeDocument/2006/relationships/image" Target="../media/image91.png"/></Relationships>
</file>

<file path=ppt/slides/_rels/slide7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8.xml"/><Relationship Id="rId1" Type="http://schemas.openxmlformats.org/officeDocument/2006/relationships/slideLayout" Target="../slideLayouts/slideLayout1.xml"/><Relationship Id="rId4" Type="http://schemas.openxmlformats.org/officeDocument/2006/relationships/image" Target="../media/image93.png"/></Relationships>
</file>

<file path=ppt/slides/_rels/slide7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69.xml"/><Relationship Id="rId1" Type="http://schemas.openxmlformats.org/officeDocument/2006/relationships/slideLayout" Target="../slideLayouts/slideLayout1.xml"/><Relationship Id="rId5" Type="http://schemas.openxmlformats.org/officeDocument/2006/relationships/image" Target="../media/image96.png"/><Relationship Id="rId4" Type="http://schemas.openxmlformats.org/officeDocument/2006/relationships/image" Target="../media/image95.png"/></Relationships>
</file>

<file path=ppt/slides/_rels/slide73.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70.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71.xml"/><Relationship Id="rId1" Type="http://schemas.openxmlformats.org/officeDocument/2006/relationships/slideLayout" Target="../slideLayouts/slideLayout1.xml"/><Relationship Id="rId4" Type="http://schemas.openxmlformats.org/officeDocument/2006/relationships/image" Target="../media/image100.png"/></Relationships>
</file>

<file path=ppt/slides/_rels/slide7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72.xm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73.xml"/><Relationship Id="rId1" Type="http://schemas.openxmlformats.org/officeDocument/2006/relationships/slideLayout" Target="../slideLayouts/slideLayout1.xml"/><Relationship Id="rId5" Type="http://schemas.openxmlformats.org/officeDocument/2006/relationships/image" Target="../media/image104.png"/><Relationship Id="rId4" Type="http://schemas.openxmlformats.org/officeDocument/2006/relationships/image" Target="../media/image103.png"/></Relationships>
</file>

<file path=ppt/slides/_rels/slide7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74.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75.xml"/><Relationship Id="rId1" Type="http://schemas.openxmlformats.org/officeDocument/2006/relationships/slideLayout" Target="../slideLayouts/slideLayout1.xml"/><Relationship Id="rId4" Type="http://schemas.openxmlformats.org/officeDocument/2006/relationships/image" Target="../media/image107.png"/></Relationships>
</file>

<file path=ppt/slides/_rels/slide8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2.xml"/><Relationship Id="rId5" Type="http://schemas.openxmlformats.org/officeDocument/2006/relationships/image" Target="../media/image112.png"/><Relationship Id="rId4" Type="http://schemas.openxmlformats.org/officeDocument/2006/relationships/image" Target="../media/image111.png"/></Relationships>
</file>

<file path=ppt/slides/_rels/slide8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79.xml"/><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87.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81.xml"/><Relationship Id="rId1"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FEC87B-D217-FAE7-85D5-BDD5355E75F6}"/>
            </a:ext>
          </a:extLst>
        </p:cNvPr>
        <p:cNvGrpSpPr/>
        <p:nvPr/>
      </p:nvGrpSpPr>
      <p:grpSpPr>
        <a:xfrm>
          <a:off x="0" y="0"/>
          <a:ext cx="0" cy="0"/>
          <a:chOff x="0" y="0"/>
          <a:chExt cx="0" cy="0"/>
        </a:xfrm>
      </p:grpSpPr>
      <p:pic>
        <p:nvPicPr>
          <p:cNvPr id="6" name="图片 5" descr="大象在草地上行走&#10;&#10;AI 生成的内容可能不正确。">
            <a:extLst>
              <a:ext uri="{FF2B5EF4-FFF2-40B4-BE49-F238E27FC236}">
                <a16:creationId xmlns:a16="http://schemas.microsoft.com/office/drawing/2014/main" id="{138B05AC-4413-7371-7DD2-BB3C4D0A76AE}"/>
              </a:ext>
            </a:extLst>
          </p:cNvPr>
          <p:cNvPicPr>
            <a:picLocks noChangeAspect="1"/>
          </p:cNvPicPr>
          <p:nvPr/>
        </p:nvPicPr>
        <p:blipFill>
          <a:blip r:embed="rId3">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14" name="Rectangle 10">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标题 1">
            <a:extLst>
              <a:ext uri="{FF2B5EF4-FFF2-40B4-BE49-F238E27FC236}">
                <a16:creationId xmlns:a16="http://schemas.microsoft.com/office/drawing/2014/main" id="{26B1EF73-63C8-DDC0-0DE9-099DF0BDBA69}"/>
              </a:ext>
            </a:extLst>
          </p:cNvPr>
          <p:cNvSpPr>
            <a:spLocks noGrp="1"/>
          </p:cNvSpPr>
          <p:nvPr>
            <p:ph type="ctrTitle"/>
          </p:nvPr>
        </p:nvSpPr>
        <p:spPr>
          <a:xfrm>
            <a:off x="859028" y="2288264"/>
            <a:ext cx="4849044" cy="1784556"/>
          </a:xfrm>
        </p:spPr>
        <p:txBody>
          <a:bodyPr>
            <a:normAutofit/>
          </a:bodyPr>
          <a:lstStyle/>
          <a:p>
            <a:pPr algn="l"/>
            <a:r>
              <a:rPr lang="en-US" altLang="zh-CN" sz="3600" dirty="0">
                <a:solidFill>
                  <a:srgbClr val="FFFFFF"/>
                </a:solidFill>
                <a:latin typeface="660-CAI978" panose="02000000000000000000" pitchFamily="2" charset="0"/>
              </a:rPr>
              <a:t>Rebuilding Paradise</a:t>
            </a:r>
            <a:br>
              <a:rPr lang="en-US" altLang="zh-CN" sz="3600" dirty="0">
                <a:solidFill>
                  <a:srgbClr val="FFFFFF"/>
                </a:solidFill>
                <a:latin typeface="660-CAI978" panose="02000000000000000000" pitchFamily="2" charset="0"/>
              </a:rPr>
            </a:br>
            <a:r>
              <a:rPr lang="en-US" altLang="zh-CN" sz="3600" dirty="0">
                <a:solidFill>
                  <a:srgbClr val="FFFFFF"/>
                </a:solidFill>
                <a:latin typeface="660-CAI978" panose="02000000000000000000" pitchFamily="2" charset="0"/>
              </a:rPr>
              <a:t>in the Anthropocene</a:t>
            </a:r>
            <a:br>
              <a:rPr lang="en-US" altLang="zh-CN" sz="3600" dirty="0">
                <a:solidFill>
                  <a:srgbClr val="FFFFFF"/>
                </a:solidFill>
                <a:latin typeface="660-CAI978" panose="02000000000000000000" pitchFamily="2" charset="0"/>
              </a:rPr>
            </a:br>
            <a:endParaRPr lang="zh-CN" altLang="en-US" sz="3600" dirty="0">
              <a:solidFill>
                <a:srgbClr val="FFFFFF"/>
              </a:solidFill>
              <a:latin typeface="660-CAI978" panose="02000000000000000000" pitchFamily="2" charset="0"/>
            </a:endParaRPr>
          </a:p>
        </p:txBody>
      </p:sp>
      <p:sp>
        <p:nvSpPr>
          <p:cNvPr id="3" name="副标题 2">
            <a:extLst>
              <a:ext uri="{FF2B5EF4-FFF2-40B4-BE49-F238E27FC236}">
                <a16:creationId xmlns:a16="http://schemas.microsoft.com/office/drawing/2014/main" id="{1128A6FD-8C4E-D79F-7029-875DECC45408}"/>
              </a:ext>
            </a:extLst>
          </p:cNvPr>
          <p:cNvSpPr>
            <a:spLocks noGrp="1"/>
          </p:cNvSpPr>
          <p:nvPr>
            <p:ph type="subTitle" idx="1"/>
          </p:nvPr>
        </p:nvSpPr>
        <p:spPr>
          <a:xfrm>
            <a:off x="859029" y="4809983"/>
            <a:ext cx="4849044" cy="1328726"/>
          </a:xfrm>
        </p:spPr>
        <p:txBody>
          <a:bodyPr>
            <a:normAutofit fontScale="25000" lnSpcReduction="20000"/>
          </a:bodyPr>
          <a:lstStyle/>
          <a:p>
            <a:pPr algn="l"/>
            <a:r>
              <a:rPr lang="en-US" altLang="zh-CN" sz="4000" dirty="0">
                <a:solidFill>
                  <a:srgbClr val="FFFFFF"/>
                </a:solidFill>
                <a:latin typeface="Garamond" panose="02020404030301010803" pitchFamily="18" charset="0"/>
              </a:rPr>
              <a:t>Nakuru , Kenya </a:t>
            </a:r>
          </a:p>
          <a:p>
            <a:pPr algn="l"/>
            <a:r>
              <a:rPr lang="en-US" altLang="zh-CN" sz="4000" dirty="0">
                <a:solidFill>
                  <a:srgbClr val="FFFFFF"/>
                </a:solidFill>
                <a:latin typeface="Garamond" panose="02020404030301010803" pitchFamily="18" charset="0"/>
              </a:rPr>
              <a:t>Xuejing He</a:t>
            </a:r>
            <a:r>
              <a:rPr lang="zh-CN" altLang="en-US" sz="4000" dirty="0">
                <a:solidFill>
                  <a:srgbClr val="FFFFFF"/>
                </a:solidFill>
                <a:latin typeface="Garamond" panose="02020404030301010803" pitchFamily="18" charset="0"/>
              </a:rPr>
              <a:t>，</a:t>
            </a:r>
            <a:r>
              <a:rPr lang="en-US" altLang="zh-CN" sz="4000" dirty="0">
                <a:solidFill>
                  <a:srgbClr val="FFFFFF"/>
                </a:solidFill>
                <a:latin typeface="Garamond" panose="02020404030301010803" pitchFamily="18" charset="0"/>
              </a:rPr>
              <a:t>6001394</a:t>
            </a:r>
          </a:p>
          <a:p>
            <a:pPr algn="l"/>
            <a:r>
              <a:rPr lang="en-US" altLang="zh-CN" sz="4000" dirty="0">
                <a:solidFill>
                  <a:srgbClr val="FFFFFF"/>
                </a:solidFill>
                <a:latin typeface="Garamond" panose="02020404030301010803" pitchFamily="18" charset="0"/>
              </a:rPr>
              <a:t>Urban Ecology</a:t>
            </a:r>
          </a:p>
          <a:p>
            <a:pPr algn="l"/>
            <a:r>
              <a:rPr lang="en-US" altLang="zh-CN" sz="4000" dirty="0">
                <a:solidFill>
                  <a:srgbClr val="FFFFFF"/>
                </a:solidFill>
                <a:latin typeface="Garamond" panose="02020404030301010803" pitchFamily="18" charset="0"/>
              </a:rPr>
              <a:t>Mentor: Dr.ir. Nico Tille </a:t>
            </a:r>
          </a:p>
          <a:p>
            <a:pPr algn="l"/>
            <a:r>
              <a:rPr lang="en-US" altLang="zh-CN" sz="4000" dirty="0">
                <a:solidFill>
                  <a:srgbClr val="FFFFFF"/>
                </a:solidFill>
                <a:latin typeface="Garamond" panose="02020404030301010803" pitchFamily="18" charset="0"/>
              </a:rPr>
              <a:t>Second mentor: Dr.ir. Heidi Sohn</a:t>
            </a:r>
            <a:endParaRPr lang="zh-CN" altLang="en-US" sz="4000" b="0" i="0" u="none" strike="noStrike" baseline="30000" dirty="0">
              <a:solidFill>
                <a:srgbClr val="FFFFFF"/>
              </a:solidFill>
              <a:latin typeface="Garamond" panose="02020404030301010803" pitchFamily="18" charset="0"/>
              <a:ea typeface="Adobe Song Std L" panose="02020300000000000000" pitchFamily="18" charset="-128"/>
            </a:endParaRPr>
          </a:p>
          <a:p>
            <a:pPr algn="l"/>
            <a:r>
              <a:rPr lang="en-US" altLang="zh-CN" sz="500" dirty="0">
                <a:solidFill>
                  <a:srgbClr val="FFFFFF"/>
                </a:solidFill>
                <a:latin typeface="Garamond" panose="02020404030301010803" pitchFamily="18" charset="0"/>
              </a:rPr>
              <a:t> </a:t>
            </a:r>
          </a:p>
        </p:txBody>
      </p:sp>
      <p:sp>
        <p:nvSpPr>
          <p:cNvPr id="17" name="Rectangle 16">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灯片编号占位符 3">
            <a:extLst>
              <a:ext uri="{FF2B5EF4-FFF2-40B4-BE49-F238E27FC236}">
                <a16:creationId xmlns:a16="http://schemas.microsoft.com/office/drawing/2014/main" id="{12DDE2BB-A3D0-86C4-7EAF-ED2E815415EE}"/>
              </a:ext>
            </a:extLst>
          </p:cNvPr>
          <p:cNvSpPr>
            <a:spLocks noGrp="1"/>
          </p:cNvSpPr>
          <p:nvPr>
            <p:ph type="sldNum" sz="quarter" idx="12"/>
          </p:nvPr>
        </p:nvSpPr>
        <p:spPr>
          <a:xfrm>
            <a:off x="8610600" y="6356350"/>
            <a:ext cx="2743200" cy="365125"/>
          </a:xfrm>
        </p:spPr>
        <p:txBody>
          <a:bodyPr>
            <a:normAutofit/>
          </a:bodyPr>
          <a:lstStyle/>
          <a:p>
            <a:pPr>
              <a:spcAft>
                <a:spcPts val="600"/>
              </a:spcAft>
            </a:pPr>
            <a:fld id="{D5F81530-F45E-4912-BDDC-DE97BD132D27}" type="slidenum">
              <a:rPr lang="zh-CN" altLang="en-US">
                <a:solidFill>
                  <a:srgbClr val="FFFFFF"/>
                </a:solidFill>
              </a:rPr>
              <a:pPr>
                <a:spcAft>
                  <a:spcPts val="600"/>
                </a:spcAft>
              </a:pPr>
              <a:t>1</a:t>
            </a:fld>
            <a:endParaRPr lang="zh-CN" altLang="en-US">
              <a:solidFill>
                <a:srgbClr val="FFFFFF"/>
              </a:solidFill>
            </a:endParaRPr>
          </a:p>
        </p:txBody>
      </p:sp>
      <p:sp>
        <p:nvSpPr>
          <p:cNvPr id="5" name="文本框 4">
            <a:extLst>
              <a:ext uri="{FF2B5EF4-FFF2-40B4-BE49-F238E27FC236}">
                <a16:creationId xmlns:a16="http://schemas.microsoft.com/office/drawing/2014/main" id="{644F7984-F024-3472-6141-9F87EA0C465A}"/>
              </a:ext>
            </a:extLst>
          </p:cNvPr>
          <p:cNvSpPr txBox="1"/>
          <p:nvPr/>
        </p:nvSpPr>
        <p:spPr>
          <a:xfrm>
            <a:off x="859028" y="3577820"/>
            <a:ext cx="3813544" cy="369332"/>
          </a:xfrm>
          <a:prstGeom prst="rect">
            <a:avLst/>
          </a:prstGeom>
          <a:noFill/>
        </p:spPr>
        <p:txBody>
          <a:bodyPr wrap="square" rtlCol="0">
            <a:spAutoFit/>
          </a:bodyPr>
          <a:lstStyle/>
          <a:p>
            <a:r>
              <a:rPr lang="en-US" altLang="zh-CN" dirty="0">
                <a:solidFill>
                  <a:schemeClr val="bg1"/>
                </a:solidFill>
              </a:rPr>
              <a:t>from a drainage to a sponge region </a:t>
            </a:r>
            <a:endParaRPr lang="zh-CN" altLang="en-US" dirty="0">
              <a:solidFill>
                <a:schemeClr val="bg1"/>
              </a:solidFill>
            </a:endParaRPr>
          </a:p>
        </p:txBody>
      </p:sp>
    </p:spTree>
    <p:extLst>
      <p:ext uri="{BB962C8B-B14F-4D97-AF65-F5344CB8AC3E}">
        <p14:creationId xmlns:p14="http://schemas.microsoft.com/office/powerpoint/2010/main" val="3851187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D1B11-C346-8E91-B55E-1AAC03F80225}"/>
            </a:ext>
          </a:extLst>
        </p:cNvPr>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B7FAEBFE-51E5-8096-E17F-290265BD76EE}"/>
              </a:ext>
            </a:extLst>
          </p:cNvPr>
          <p:cNvSpPr>
            <a:spLocks noGrp="1"/>
          </p:cNvSpPr>
          <p:nvPr>
            <p:ph type="sldNum" sz="quarter" idx="12"/>
          </p:nvPr>
        </p:nvSpPr>
        <p:spPr/>
        <p:txBody>
          <a:bodyPr/>
          <a:lstStyle/>
          <a:p>
            <a:fld id="{D5F81530-F45E-4912-BDDC-DE97BD132D27}" type="slidenum">
              <a:rPr lang="zh-CN" altLang="en-US" smtClean="0"/>
              <a:t>2</a:t>
            </a:fld>
            <a:endParaRPr lang="zh-CN" altLang="en-US"/>
          </a:p>
        </p:txBody>
      </p:sp>
      <p:sp>
        <p:nvSpPr>
          <p:cNvPr id="3" name="文本框 2">
            <a:extLst>
              <a:ext uri="{FF2B5EF4-FFF2-40B4-BE49-F238E27FC236}">
                <a16:creationId xmlns:a16="http://schemas.microsoft.com/office/drawing/2014/main" id="{401EBE52-9188-195C-5F8C-A0179EC73CF3}"/>
              </a:ext>
            </a:extLst>
          </p:cNvPr>
          <p:cNvSpPr txBox="1"/>
          <p:nvPr/>
        </p:nvSpPr>
        <p:spPr>
          <a:xfrm>
            <a:off x="705752" y="397762"/>
            <a:ext cx="5978582" cy="400110"/>
          </a:xfrm>
          <a:prstGeom prst="rect">
            <a:avLst/>
          </a:prstGeom>
          <a:noFill/>
        </p:spPr>
        <p:txBody>
          <a:bodyPr wrap="square" rtlCol="0">
            <a:spAutoFit/>
          </a:bodyPr>
          <a:lstStyle/>
          <a:p>
            <a:r>
              <a:rPr lang="en-US" altLang="zh-CN" sz="2000" b="1" dirty="0">
                <a:latin typeface="Garamond" panose="02020404030301010803" pitchFamily="18" charset="0"/>
              </a:rPr>
              <a:t>Content</a:t>
            </a:r>
          </a:p>
        </p:txBody>
      </p:sp>
      <p:sp>
        <p:nvSpPr>
          <p:cNvPr id="8" name="文本框 7">
            <a:extLst>
              <a:ext uri="{FF2B5EF4-FFF2-40B4-BE49-F238E27FC236}">
                <a16:creationId xmlns:a16="http://schemas.microsoft.com/office/drawing/2014/main" id="{BB555BEB-B86E-D0AC-DCD4-760638A8E93A}"/>
              </a:ext>
            </a:extLst>
          </p:cNvPr>
          <p:cNvSpPr txBox="1"/>
          <p:nvPr/>
        </p:nvSpPr>
        <p:spPr>
          <a:xfrm>
            <a:off x="3343940" y="2332074"/>
            <a:ext cx="6868632" cy="2031325"/>
          </a:xfrm>
          <a:prstGeom prst="rect">
            <a:avLst/>
          </a:prstGeom>
          <a:noFill/>
        </p:spPr>
        <p:txBody>
          <a:bodyPr wrap="square" rtlCol="0">
            <a:spAutoFit/>
          </a:bodyPr>
          <a:lstStyle/>
          <a:p>
            <a:pPr marL="342900" indent="-342900">
              <a:buAutoNum type="arabicPeriod"/>
            </a:pPr>
            <a:r>
              <a:rPr lang="en-US" altLang="zh-CN" b="1" dirty="0">
                <a:latin typeface="Adobe Song Std L" panose="02020300000000000000" pitchFamily="18" charset="-128"/>
                <a:ea typeface="Adobe Song Std L" panose="02020300000000000000" pitchFamily="18" charset="-128"/>
              </a:rPr>
              <a:t>Fascination </a:t>
            </a:r>
          </a:p>
          <a:p>
            <a:pPr marL="342900" indent="-342900">
              <a:buAutoNum type="arabicPeriod"/>
            </a:pPr>
            <a:r>
              <a:rPr lang="en-US" altLang="zh-CN" b="1" dirty="0">
                <a:latin typeface="Adobe Song Std L" panose="02020300000000000000" pitchFamily="18" charset="-128"/>
                <a:ea typeface="Adobe Song Std L" panose="02020300000000000000" pitchFamily="18" charset="-128"/>
              </a:rPr>
              <a:t>Analysis &amp; Site Introduction </a:t>
            </a:r>
          </a:p>
          <a:p>
            <a:pPr marL="342900" indent="-342900">
              <a:buAutoNum type="arabicPeriod"/>
            </a:pPr>
            <a:r>
              <a:rPr lang="en-US" altLang="zh-CN" b="1" dirty="0">
                <a:latin typeface="Adobe Song Std L" panose="02020300000000000000" pitchFamily="18" charset="-128"/>
                <a:ea typeface="Adobe Song Std L" panose="02020300000000000000" pitchFamily="18" charset="-128"/>
              </a:rPr>
              <a:t>Research Question </a:t>
            </a:r>
          </a:p>
          <a:p>
            <a:pPr marL="342900" indent="-342900">
              <a:buAutoNum type="arabicPeriod"/>
            </a:pPr>
            <a:r>
              <a:rPr lang="en-US" altLang="zh-CN" b="1" dirty="0">
                <a:latin typeface="Adobe Song Std L" panose="02020300000000000000" pitchFamily="18" charset="-128"/>
                <a:ea typeface="Adobe Song Std L" panose="02020300000000000000" pitchFamily="18" charset="-128"/>
              </a:rPr>
              <a:t>Design Concept</a:t>
            </a:r>
          </a:p>
          <a:p>
            <a:pPr marL="342900" indent="-342900">
              <a:buAutoNum type="arabicPeriod"/>
            </a:pPr>
            <a:r>
              <a:rPr lang="en-US" altLang="zh-CN" b="1" dirty="0">
                <a:latin typeface="Adobe Song Std L" panose="02020300000000000000" pitchFamily="18" charset="-128"/>
                <a:ea typeface="Adobe Song Std L" panose="02020300000000000000" pitchFamily="18" charset="-128"/>
              </a:rPr>
              <a:t>Design Content</a:t>
            </a:r>
          </a:p>
          <a:p>
            <a:pPr marL="342900" indent="-342900">
              <a:buAutoNum type="arabicPeriod"/>
            </a:pPr>
            <a:r>
              <a:rPr lang="en-US" altLang="zh-CN" b="1" dirty="0">
                <a:latin typeface="Adobe Song Std L" panose="02020300000000000000" pitchFamily="18" charset="-128"/>
                <a:ea typeface="Adobe Song Std L" panose="02020300000000000000" pitchFamily="18" charset="-128"/>
              </a:rPr>
              <a:t>Conclusion</a:t>
            </a:r>
          </a:p>
          <a:p>
            <a:pPr marL="342900" indent="-342900">
              <a:buAutoNum type="arabicPeriod"/>
            </a:pPr>
            <a:endParaRPr lang="zh-CN" altLang="en-US" dirty="0"/>
          </a:p>
        </p:txBody>
      </p:sp>
    </p:spTree>
    <p:extLst>
      <p:ext uri="{BB962C8B-B14F-4D97-AF65-F5344CB8AC3E}">
        <p14:creationId xmlns:p14="http://schemas.microsoft.com/office/powerpoint/2010/main" val="1940468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FE665F-4E29-C414-D2D9-57FC8AF4434F}"/>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21FA10E-71D7-4C85-959A-469B0DC36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0B77F870-CF5C-45AC-8915-06EF587E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 name="图片 8" descr="草地上有几只大象&#10;&#10;AI 生成的内容可能不正确。">
            <a:extLst>
              <a:ext uri="{FF2B5EF4-FFF2-40B4-BE49-F238E27FC236}">
                <a16:creationId xmlns:a16="http://schemas.microsoft.com/office/drawing/2014/main" id="{CFA82053-9D33-FAF0-01F3-D5A6B7A60D3A}"/>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t="15730"/>
          <a:stretch>
            <a:fillRect/>
          </a:stretch>
        </p:blipFill>
        <p:spPr>
          <a:xfrm>
            <a:off x="-1" y="10"/>
            <a:ext cx="12192001" cy="6857990"/>
          </a:xfrm>
          <a:prstGeom prst="rect">
            <a:avLst/>
          </a:prstGeom>
        </p:spPr>
      </p:pic>
      <p:sp>
        <p:nvSpPr>
          <p:cNvPr id="10" name="文本框 9">
            <a:extLst>
              <a:ext uri="{FF2B5EF4-FFF2-40B4-BE49-F238E27FC236}">
                <a16:creationId xmlns:a16="http://schemas.microsoft.com/office/drawing/2014/main" id="{9296F243-499C-5524-FA14-0EE2B1BDFC85}"/>
              </a:ext>
            </a:extLst>
          </p:cNvPr>
          <p:cNvSpPr txBox="1"/>
          <p:nvPr/>
        </p:nvSpPr>
        <p:spPr>
          <a:xfrm>
            <a:off x="841248" y="2103120"/>
            <a:ext cx="7151090" cy="265176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zh-CN" sz="4000" dirty="0">
                <a:solidFill>
                  <a:srgbClr val="FFFFFF"/>
                </a:solidFill>
                <a:latin typeface="Garamond" panose="02020404030301010803" pitchFamily="18" charset="0"/>
                <a:ea typeface="+mj-ea"/>
                <a:cs typeface="+mj-cs"/>
              </a:rPr>
              <a:t>1. Fascination </a:t>
            </a:r>
          </a:p>
        </p:txBody>
      </p:sp>
      <p:sp>
        <p:nvSpPr>
          <p:cNvPr id="4" name="灯片编号占位符 3">
            <a:extLst>
              <a:ext uri="{FF2B5EF4-FFF2-40B4-BE49-F238E27FC236}">
                <a16:creationId xmlns:a16="http://schemas.microsoft.com/office/drawing/2014/main" id="{B41F9717-AA5A-CBDB-6093-6B2BA5F9E2C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5F81530-F45E-4912-BDDC-DE97BD132D27}" type="slidenum">
              <a:rPr lang="en-US" altLang="zh-CN">
                <a:solidFill>
                  <a:srgbClr val="FFFFFF"/>
                </a:solidFill>
                <a:latin typeface="Calibri" panose="020F0502020204030204"/>
              </a:rPr>
              <a:pPr>
                <a:spcAft>
                  <a:spcPts val="600"/>
                </a:spcAft>
                <a:defRPr/>
              </a:pPr>
              <a:t>3</a:t>
            </a:fld>
            <a:endParaRPr lang="en-US" altLang="zh-CN">
              <a:solidFill>
                <a:srgbClr val="FFFFFF"/>
              </a:solidFill>
              <a:latin typeface="Calibri" panose="020F0502020204030204"/>
            </a:endParaRPr>
          </a:p>
        </p:txBody>
      </p:sp>
    </p:spTree>
    <p:extLst>
      <p:ext uri="{BB962C8B-B14F-4D97-AF65-F5344CB8AC3E}">
        <p14:creationId xmlns:p14="http://schemas.microsoft.com/office/powerpoint/2010/main" val="1311244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FBE7D-E396-F53A-2D81-DA18AB7E5F99}"/>
            </a:ext>
          </a:extLst>
        </p:cNvPr>
        <p:cNvGrpSpPr/>
        <p:nvPr/>
      </p:nvGrpSpPr>
      <p:grpSpPr>
        <a:xfrm>
          <a:off x="0" y="0"/>
          <a:ext cx="0" cy="0"/>
          <a:chOff x="0" y="0"/>
          <a:chExt cx="0" cy="0"/>
        </a:xfrm>
      </p:grpSpPr>
      <p:sp>
        <p:nvSpPr>
          <p:cNvPr id="6" name="文本框 5">
            <a:extLst>
              <a:ext uri="{FF2B5EF4-FFF2-40B4-BE49-F238E27FC236}">
                <a16:creationId xmlns:a16="http://schemas.microsoft.com/office/drawing/2014/main" id="{D336FE5B-D077-9639-30D1-78526505FE7D}"/>
              </a:ext>
            </a:extLst>
          </p:cNvPr>
          <p:cNvSpPr txBox="1"/>
          <p:nvPr/>
        </p:nvSpPr>
        <p:spPr>
          <a:xfrm>
            <a:off x="4579085" y="5856505"/>
            <a:ext cx="2743203" cy="461665"/>
          </a:xfrm>
          <a:prstGeom prst="rect">
            <a:avLst/>
          </a:prstGeom>
          <a:noFill/>
        </p:spPr>
        <p:txBody>
          <a:bodyPr wrap="square" rtlCol="0">
            <a:spAutoFit/>
          </a:bodyPr>
          <a:lstStyle/>
          <a:p>
            <a:pPr algn="ctr"/>
            <a:r>
              <a:rPr lang="en-US" altLang="zh-CN" sz="1200" dirty="0">
                <a:latin typeface="Garamond" panose="02020404030301010803" pitchFamily="18" charset="0"/>
              </a:rPr>
              <a:t>BBC documentary poster, Planet </a:t>
            </a:r>
            <a:r>
              <a:rPr lang="en-US" altLang="zh-CN" sz="1200" dirty="0" err="1">
                <a:latin typeface="Garamond" panose="02020404030301010803" pitchFamily="18" charset="0"/>
              </a:rPr>
              <a:t>Earth&amp;Africa</a:t>
            </a:r>
            <a:endParaRPr lang="zh-CN" altLang="en-US" sz="1200" dirty="0">
              <a:latin typeface="Garamond" panose="02020404030301010803" pitchFamily="18" charset="0"/>
            </a:endParaRPr>
          </a:p>
        </p:txBody>
      </p:sp>
      <p:sp>
        <p:nvSpPr>
          <p:cNvPr id="7" name="文本框 6">
            <a:extLst>
              <a:ext uri="{FF2B5EF4-FFF2-40B4-BE49-F238E27FC236}">
                <a16:creationId xmlns:a16="http://schemas.microsoft.com/office/drawing/2014/main" id="{9FE0456A-044A-22E0-1108-F304DA1B1717}"/>
              </a:ext>
            </a:extLst>
          </p:cNvPr>
          <p:cNvSpPr txBox="1"/>
          <p:nvPr/>
        </p:nvSpPr>
        <p:spPr>
          <a:xfrm>
            <a:off x="2651674" y="5448994"/>
            <a:ext cx="6598024" cy="369332"/>
          </a:xfrm>
          <a:prstGeom prst="rect">
            <a:avLst/>
          </a:prstGeom>
          <a:noFill/>
        </p:spPr>
        <p:txBody>
          <a:bodyPr wrap="square" rtlCol="0">
            <a:spAutoFit/>
          </a:bodyPr>
          <a:lstStyle/>
          <a:p>
            <a:pPr algn="ctr"/>
            <a:r>
              <a:rPr lang="en-US" altLang="zh-CN" b="1" i="0" dirty="0">
                <a:solidFill>
                  <a:srgbClr val="009999"/>
                </a:solidFill>
                <a:effectLst/>
                <a:latin typeface="Garamond" panose="02020404030301010803" pitchFamily="18" charset="0"/>
              </a:rPr>
              <a:t>Documentaries of Africa </a:t>
            </a:r>
            <a:endParaRPr lang="zh-CN" altLang="en-US" dirty="0">
              <a:solidFill>
                <a:srgbClr val="009999"/>
              </a:solidFill>
            </a:endParaRPr>
          </a:p>
        </p:txBody>
      </p:sp>
      <p:sp>
        <p:nvSpPr>
          <p:cNvPr id="2" name="灯片编号占位符 1">
            <a:extLst>
              <a:ext uri="{FF2B5EF4-FFF2-40B4-BE49-F238E27FC236}">
                <a16:creationId xmlns:a16="http://schemas.microsoft.com/office/drawing/2014/main" id="{31B1EE53-58E7-2749-18AD-44CF0A56926C}"/>
              </a:ext>
            </a:extLst>
          </p:cNvPr>
          <p:cNvSpPr>
            <a:spLocks noGrp="1"/>
          </p:cNvSpPr>
          <p:nvPr>
            <p:ph type="sldNum" sz="quarter" idx="12"/>
          </p:nvPr>
        </p:nvSpPr>
        <p:spPr/>
        <p:txBody>
          <a:bodyPr/>
          <a:lstStyle/>
          <a:p>
            <a:fld id="{D5F81530-F45E-4912-BDDC-DE97BD132D27}" type="slidenum">
              <a:rPr lang="zh-CN" altLang="en-US" smtClean="0"/>
              <a:t>4</a:t>
            </a:fld>
            <a:endParaRPr lang="zh-CN" altLang="en-US" dirty="0"/>
          </a:p>
        </p:txBody>
      </p:sp>
      <p:sp>
        <p:nvSpPr>
          <p:cNvPr id="3" name="文本框 2">
            <a:extLst>
              <a:ext uri="{FF2B5EF4-FFF2-40B4-BE49-F238E27FC236}">
                <a16:creationId xmlns:a16="http://schemas.microsoft.com/office/drawing/2014/main" id="{C176294E-2D85-A583-E8A5-67512F804CC3}"/>
              </a:ext>
            </a:extLst>
          </p:cNvPr>
          <p:cNvSpPr txBox="1"/>
          <p:nvPr/>
        </p:nvSpPr>
        <p:spPr>
          <a:xfrm>
            <a:off x="1343706" y="482822"/>
            <a:ext cx="5978582" cy="707886"/>
          </a:xfrm>
          <a:prstGeom prst="rect">
            <a:avLst/>
          </a:prstGeom>
          <a:noFill/>
        </p:spPr>
        <p:txBody>
          <a:bodyPr wrap="square" rtlCol="0">
            <a:spAutoFit/>
          </a:bodyPr>
          <a:lstStyle/>
          <a:p>
            <a:r>
              <a:rPr lang="en-US" altLang="zh-CN" sz="2000" b="1" dirty="0">
                <a:latin typeface="Garamond" panose="02020404030301010803" pitchFamily="18" charset="0"/>
              </a:rPr>
              <a:t>1.Fascination </a:t>
            </a:r>
          </a:p>
          <a:p>
            <a:r>
              <a:rPr lang="en-US" altLang="zh-CN" sz="2000" dirty="0">
                <a:latin typeface="Garamond" panose="02020404030301010803" pitchFamily="18" charset="0"/>
              </a:rPr>
              <a:t>Why do</a:t>
            </a:r>
            <a:r>
              <a:rPr lang="zh-CN" altLang="en-US" sz="2000" dirty="0">
                <a:latin typeface="Garamond" panose="02020404030301010803" pitchFamily="18" charset="0"/>
              </a:rPr>
              <a:t> </a:t>
            </a:r>
            <a:r>
              <a:rPr lang="en-US" altLang="zh-CN" sz="2000" dirty="0">
                <a:latin typeface="Garamond" panose="02020404030301010803" pitchFamily="18" charset="0"/>
              </a:rPr>
              <a:t>I</a:t>
            </a:r>
            <a:r>
              <a:rPr lang="zh-CN" altLang="en-US" sz="2000" dirty="0">
                <a:latin typeface="Garamond" panose="02020404030301010803" pitchFamily="18" charset="0"/>
              </a:rPr>
              <a:t> </a:t>
            </a:r>
            <a:r>
              <a:rPr lang="en-US" altLang="zh-CN" sz="2000" dirty="0">
                <a:latin typeface="Garamond" panose="02020404030301010803" pitchFamily="18" charset="0"/>
              </a:rPr>
              <a:t>feel</a:t>
            </a:r>
            <a:r>
              <a:rPr lang="zh-CN" altLang="en-US" sz="2000" dirty="0">
                <a:latin typeface="Garamond" panose="02020404030301010803" pitchFamily="18" charset="0"/>
              </a:rPr>
              <a:t> </a:t>
            </a:r>
            <a:r>
              <a:rPr lang="en-US" altLang="zh-CN" sz="2000" dirty="0">
                <a:latin typeface="Garamond" panose="02020404030301010803" pitchFamily="18" charset="0"/>
              </a:rPr>
              <a:t>Africa is a paradise ?</a:t>
            </a:r>
            <a:endParaRPr lang="zh-CN" altLang="en-US" sz="2000" dirty="0">
              <a:latin typeface="Garamond" panose="02020404030301010803" pitchFamily="18" charset="0"/>
            </a:endParaRPr>
          </a:p>
        </p:txBody>
      </p:sp>
      <p:sp>
        <p:nvSpPr>
          <p:cNvPr id="5" name="文本框 4">
            <a:extLst>
              <a:ext uri="{FF2B5EF4-FFF2-40B4-BE49-F238E27FC236}">
                <a16:creationId xmlns:a16="http://schemas.microsoft.com/office/drawing/2014/main" id="{7B1C0442-8A26-6438-6F58-6E2D2E84A04A}"/>
              </a:ext>
            </a:extLst>
          </p:cNvPr>
          <p:cNvSpPr txBox="1"/>
          <p:nvPr/>
        </p:nvSpPr>
        <p:spPr>
          <a:xfrm>
            <a:off x="1525772" y="6375178"/>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1026" name="Picture 2" descr="【BBC 纪录片《地球脉动》第三季来了】 BBC 纪录片《地球脉动》_凤凰网科技_凤凰网">
            <a:extLst>
              <a:ext uri="{FF2B5EF4-FFF2-40B4-BE49-F238E27FC236}">
                <a16:creationId xmlns:a16="http://schemas.microsoft.com/office/drawing/2014/main" id="{C5442C1E-CBC2-1BE2-8620-E3BC0BD18D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043" b="2681"/>
          <a:stretch>
            <a:fillRect/>
          </a:stretch>
        </p:blipFill>
        <p:spPr bwMode="auto">
          <a:xfrm>
            <a:off x="1467153" y="1396272"/>
            <a:ext cx="2554376" cy="38065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est African Wildlife Documentaries">
            <a:extLst>
              <a:ext uri="{FF2B5EF4-FFF2-40B4-BE49-F238E27FC236}">
                <a16:creationId xmlns:a16="http://schemas.microsoft.com/office/drawing/2014/main" id="{F3DFDFEA-B90B-E8DF-1E33-B437616B13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20780" y="1396272"/>
            <a:ext cx="6639751" cy="3806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087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1549C-30D2-70A3-A2A6-C44A1B7B3C94}"/>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F9B4E5C5-00FE-C079-1D8E-26A3AABA71ED}"/>
              </a:ext>
            </a:extLst>
          </p:cNvPr>
          <p:cNvSpPr>
            <a:spLocks noGrp="1"/>
          </p:cNvSpPr>
          <p:nvPr>
            <p:ph type="sldNum" sz="quarter" idx="12"/>
          </p:nvPr>
        </p:nvSpPr>
        <p:spPr/>
        <p:txBody>
          <a:bodyPr/>
          <a:lstStyle/>
          <a:p>
            <a:fld id="{D5F81530-F45E-4912-BDDC-DE97BD132D27}" type="slidenum">
              <a:rPr lang="zh-CN" altLang="en-US" smtClean="0"/>
              <a:t>5</a:t>
            </a:fld>
            <a:endParaRPr lang="zh-CN" altLang="en-US"/>
          </a:p>
        </p:txBody>
      </p:sp>
      <p:sp>
        <p:nvSpPr>
          <p:cNvPr id="3" name="文本框 2">
            <a:extLst>
              <a:ext uri="{FF2B5EF4-FFF2-40B4-BE49-F238E27FC236}">
                <a16:creationId xmlns:a16="http://schemas.microsoft.com/office/drawing/2014/main" id="{FC630914-BD24-634A-02C3-165C285752DD}"/>
              </a:ext>
            </a:extLst>
          </p:cNvPr>
          <p:cNvSpPr txBox="1"/>
          <p:nvPr/>
        </p:nvSpPr>
        <p:spPr>
          <a:xfrm>
            <a:off x="1267250" y="398612"/>
            <a:ext cx="4145738" cy="707886"/>
          </a:xfrm>
          <a:prstGeom prst="rect">
            <a:avLst/>
          </a:prstGeom>
          <a:noFill/>
        </p:spPr>
        <p:txBody>
          <a:bodyPr wrap="square" rtlCol="0">
            <a:spAutoFit/>
          </a:bodyPr>
          <a:lstStyle/>
          <a:p>
            <a:r>
              <a:rPr lang="en-US" altLang="zh-CN" sz="2000" b="1" dirty="0">
                <a:latin typeface="Garamond" panose="02020404030301010803" pitchFamily="18" charset="0"/>
              </a:rPr>
              <a:t>1.Fascination </a:t>
            </a:r>
          </a:p>
          <a:p>
            <a:r>
              <a:rPr lang="en-US" altLang="zh-CN" sz="2000" dirty="0">
                <a:latin typeface="Garamond" panose="02020404030301010803" pitchFamily="18" charset="0"/>
              </a:rPr>
              <a:t>“Paradise” concept  in Western Culture </a:t>
            </a:r>
            <a:endParaRPr lang="zh-CN" altLang="en-US" sz="2000" dirty="0">
              <a:latin typeface="Garamond" panose="02020404030301010803" pitchFamily="18" charset="0"/>
            </a:endParaRPr>
          </a:p>
        </p:txBody>
      </p:sp>
      <p:sp>
        <p:nvSpPr>
          <p:cNvPr id="8" name="文本框 7">
            <a:extLst>
              <a:ext uri="{FF2B5EF4-FFF2-40B4-BE49-F238E27FC236}">
                <a16:creationId xmlns:a16="http://schemas.microsoft.com/office/drawing/2014/main" id="{9B0676C1-8F66-00AA-47FD-ED439BD83B4C}"/>
              </a:ext>
            </a:extLst>
          </p:cNvPr>
          <p:cNvSpPr txBox="1"/>
          <p:nvPr/>
        </p:nvSpPr>
        <p:spPr>
          <a:xfrm>
            <a:off x="4023131" y="5433466"/>
            <a:ext cx="4145738" cy="1025922"/>
          </a:xfrm>
          <a:prstGeom prst="rect">
            <a:avLst/>
          </a:prstGeom>
          <a:noFill/>
        </p:spPr>
        <p:txBody>
          <a:bodyPr wrap="square" rtlCol="0">
            <a:spAutoFit/>
          </a:bodyPr>
          <a:lstStyle/>
          <a:p>
            <a:pPr marR="0" algn="ctr" rtl="0"/>
            <a:r>
              <a:rPr lang="en-US" altLang="zh-CN" sz="2800" b="1" i="0" u="none" strike="noStrike" baseline="30000" dirty="0">
                <a:solidFill>
                  <a:srgbClr val="009999"/>
                </a:solidFill>
                <a:latin typeface="Garamond" panose="02020404030301010803" pitchFamily="18" charset="0"/>
                <a:ea typeface="Adobe Song Std L" panose="02020300000000000000" pitchFamily="18" charset="-128"/>
              </a:rPr>
              <a:t>Paradise</a:t>
            </a:r>
            <a:endParaRPr lang="zh-CN" altLang="en-US" sz="2800" b="1" i="0" u="none" strike="noStrike" baseline="30000" dirty="0">
              <a:solidFill>
                <a:srgbClr val="009999"/>
              </a:solidFill>
              <a:latin typeface="Garamond" panose="02020404030301010803" pitchFamily="18" charset="0"/>
              <a:ea typeface="Adobe Song Std L" panose="02020300000000000000" pitchFamily="18" charset="-128"/>
            </a:endParaRPr>
          </a:p>
          <a:p>
            <a:pPr marR="0" algn="ctr" rtl="0"/>
            <a:endParaRPr lang="zh-CN" altLang="en-US" sz="18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ctr" rtl="0"/>
            <a:r>
              <a:rPr lang="en-US" altLang="zh-CN" sz="1800" b="0" i="0" u="none" strike="noStrike" baseline="30000" dirty="0">
                <a:solidFill>
                  <a:srgbClr val="000000"/>
                </a:solidFill>
                <a:latin typeface="Garamond" panose="02020404030301010803" pitchFamily="18" charset="0"/>
                <a:ea typeface="Adobe Song Std L" panose="02020300000000000000" pitchFamily="18" charset="-128"/>
              </a:rPr>
              <a:t>Adam and Eve in the Garden of Eden, Wenzel Peter (Karlsbad 1745 - Rome 1829), The Vatican Museums</a:t>
            </a:r>
            <a:endParaRPr lang="zh-CN" altLang="en-US" sz="1400" dirty="0">
              <a:latin typeface="Garamond" panose="02020404030301010803" pitchFamily="18" charset="0"/>
            </a:endParaRPr>
          </a:p>
        </p:txBody>
      </p:sp>
      <p:pic>
        <p:nvPicPr>
          <p:cNvPr id="6" name="图片 5">
            <a:extLst>
              <a:ext uri="{FF2B5EF4-FFF2-40B4-BE49-F238E27FC236}">
                <a16:creationId xmlns:a16="http://schemas.microsoft.com/office/drawing/2014/main" id="{B070B2DE-C938-B2D9-AAA1-38B890075F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8870" y="1289060"/>
            <a:ext cx="5270092" cy="3944264"/>
          </a:xfrm>
          <a:prstGeom prst="rect">
            <a:avLst/>
          </a:prstGeom>
        </p:spPr>
      </p:pic>
      <p:sp>
        <p:nvSpPr>
          <p:cNvPr id="7" name="文本框 6">
            <a:extLst>
              <a:ext uri="{FF2B5EF4-FFF2-40B4-BE49-F238E27FC236}">
                <a16:creationId xmlns:a16="http://schemas.microsoft.com/office/drawing/2014/main" id="{D54714E1-F2CE-BAF1-BEF8-A610C069592D}"/>
              </a:ext>
            </a:extLst>
          </p:cNvPr>
          <p:cNvSpPr txBox="1"/>
          <p:nvPr/>
        </p:nvSpPr>
        <p:spPr>
          <a:xfrm>
            <a:off x="1525772" y="6473279"/>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593898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B97642-0842-7450-D4BD-52AB1A7C0E8A}"/>
            </a:ext>
          </a:extLst>
        </p:cNvPr>
        <p:cNvGrpSpPr/>
        <p:nvPr/>
      </p:nvGrpSpPr>
      <p:grpSpPr>
        <a:xfrm>
          <a:off x="0" y="0"/>
          <a:ext cx="0" cy="0"/>
          <a:chOff x="0" y="0"/>
          <a:chExt cx="0" cy="0"/>
        </a:xfrm>
      </p:grpSpPr>
      <p:sp>
        <p:nvSpPr>
          <p:cNvPr id="6" name="文本框 5">
            <a:extLst>
              <a:ext uri="{FF2B5EF4-FFF2-40B4-BE49-F238E27FC236}">
                <a16:creationId xmlns:a16="http://schemas.microsoft.com/office/drawing/2014/main" id="{6267FEDC-990C-9D6E-87D2-D8ED4694B73A}"/>
              </a:ext>
            </a:extLst>
          </p:cNvPr>
          <p:cNvSpPr txBox="1"/>
          <p:nvPr/>
        </p:nvSpPr>
        <p:spPr>
          <a:xfrm>
            <a:off x="4443907" y="6098179"/>
            <a:ext cx="2743203" cy="276999"/>
          </a:xfrm>
          <a:prstGeom prst="rect">
            <a:avLst/>
          </a:prstGeom>
          <a:noFill/>
        </p:spPr>
        <p:txBody>
          <a:bodyPr wrap="square" rtlCol="0">
            <a:spAutoFit/>
          </a:bodyPr>
          <a:lstStyle/>
          <a:p>
            <a:pPr algn="ctr"/>
            <a:r>
              <a:rPr lang="en-US" altLang="zh-CN" sz="1200" dirty="0">
                <a:latin typeface="Garamond" panose="02020404030301010803" pitchFamily="18" charset="0"/>
              </a:rPr>
              <a:t>Photo by author</a:t>
            </a:r>
            <a:endParaRPr lang="zh-CN" altLang="en-US" sz="1200" dirty="0">
              <a:latin typeface="Garamond" panose="02020404030301010803" pitchFamily="18" charset="0"/>
            </a:endParaRPr>
          </a:p>
        </p:txBody>
      </p:sp>
      <p:sp>
        <p:nvSpPr>
          <p:cNvPr id="7" name="文本框 6">
            <a:extLst>
              <a:ext uri="{FF2B5EF4-FFF2-40B4-BE49-F238E27FC236}">
                <a16:creationId xmlns:a16="http://schemas.microsoft.com/office/drawing/2014/main" id="{912F6F94-299B-E202-2476-778BDF0AA5D7}"/>
              </a:ext>
            </a:extLst>
          </p:cNvPr>
          <p:cNvSpPr txBox="1"/>
          <p:nvPr/>
        </p:nvSpPr>
        <p:spPr>
          <a:xfrm>
            <a:off x="2516496" y="5780556"/>
            <a:ext cx="6598024" cy="369332"/>
          </a:xfrm>
          <a:prstGeom prst="rect">
            <a:avLst/>
          </a:prstGeom>
          <a:noFill/>
        </p:spPr>
        <p:txBody>
          <a:bodyPr wrap="square" rtlCol="0">
            <a:spAutoFit/>
          </a:bodyPr>
          <a:lstStyle/>
          <a:p>
            <a:pPr algn="ctr"/>
            <a:r>
              <a:rPr lang="en-US" altLang="zh-CN" b="1" i="0" dirty="0">
                <a:solidFill>
                  <a:srgbClr val="009999"/>
                </a:solidFill>
                <a:effectLst/>
                <a:latin typeface="Garamond" panose="02020404030301010803" pitchFamily="18" charset="0"/>
              </a:rPr>
              <a:t>Wild Animals</a:t>
            </a:r>
            <a:r>
              <a:rPr lang="zh-CN" altLang="en-US" b="1" dirty="0">
                <a:solidFill>
                  <a:srgbClr val="009999"/>
                </a:solidFill>
                <a:latin typeface="Garamond" panose="02020404030301010803" pitchFamily="18" charset="0"/>
              </a:rPr>
              <a:t>：</a:t>
            </a:r>
            <a:r>
              <a:rPr lang="en-US" altLang="zh-CN" b="1" dirty="0">
                <a:solidFill>
                  <a:srgbClr val="009999"/>
                </a:solidFill>
                <a:latin typeface="Garamond" panose="02020404030301010803" pitchFamily="18" charset="0"/>
              </a:rPr>
              <a:t>Sleeping White Rhinos</a:t>
            </a:r>
            <a:endParaRPr lang="zh-CN" altLang="en-US" dirty="0">
              <a:solidFill>
                <a:srgbClr val="009999"/>
              </a:solidFill>
            </a:endParaRPr>
          </a:p>
        </p:txBody>
      </p:sp>
      <p:sp>
        <p:nvSpPr>
          <p:cNvPr id="2" name="灯片编号占位符 1">
            <a:extLst>
              <a:ext uri="{FF2B5EF4-FFF2-40B4-BE49-F238E27FC236}">
                <a16:creationId xmlns:a16="http://schemas.microsoft.com/office/drawing/2014/main" id="{AE6D29F3-36FF-7E09-CAB8-B50EE35AF702}"/>
              </a:ext>
            </a:extLst>
          </p:cNvPr>
          <p:cNvSpPr>
            <a:spLocks noGrp="1"/>
          </p:cNvSpPr>
          <p:nvPr>
            <p:ph type="sldNum" sz="quarter" idx="12"/>
          </p:nvPr>
        </p:nvSpPr>
        <p:spPr/>
        <p:txBody>
          <a:bodyPr/>
          <a:lstStyle/>
          <a:p>
            <a:fld id="{D5F81530-F45E-4912-BDDC-DE97BD132D27}" type="slidenum">
              <a:rPr lang="zh-CN" altLang="en-US" smtClean="0"/>
              <a:t>6</a:t>
            </a:fld>
            <a:endParaRPr lang="zh-CN" altLang="en-US" dirty="0"/>
          </a:p>
        </p:txBody>
      </p:sp>
      <p:sp>
        <p:nvSpPr>
          <p:cNvPr id="3" name="文本框 2">
            <a:extLst>
              <a:ext uri="{FF2B5EF4-FFF2-40B4-BE49-F238E27FC236}">
                <a16:creationId xmlns:a16="http://schemas.microsoft.com/office/drawing/2014/main" id="{6E35061D-D0B6-4F60-903A-EB9EEC8D5296}"/>
              </a:ext>
            </a:extLst>
          </p:cNvPr>
          <p:cNvSpPr txBox="1"/>
          <p:nvPr/>
        </p:nvSpPr>
        <p:spPr>
          <a:xfrm>
            <a:off x="1343706" y="482822"/>
            <a:ext cx="5978582" cy="707886"/>
          </a:xfrm>
          <a:prstGeom prst="rect">
            <a:avLst/>
          </a:prstGeom>
          <a:noFill/>
        </p:spPr>
        <p:txBody>
          <a:bodyPr wrap="square" rtlCol="0">
            <a:spAutoFit/>
          </a:bodyPr>
          <a:lstStyle/>
          <a:p>
            <a:r>
              <a:rPr lang="en-US" altLang="zh-CN" sz="2000" b="1" dirty="0">
                <a:latin typeface="Garamond" panose="02020404030301010803" pitchFamily="18" charset="0"/>
              </a:rPr>
              <a:t>1.Fascination </a:t>
            </a:r>
          </a:p>
          <a:p>
            <a:r>
              <a:rPr lang="en-US" altLang="zh-CN" sz="2000" dirty="0">
                <a:latin typeface="Garamond" panose="02020404030301010803" pitchFamily="18" charset="0"/>
              </a:rPr>
              <a:t>Why Nakuru is a paradise ?</a:t>
            </a:r>
            <a:endParaRPr lang="zh-CN" altLang="en-US" sz="2000" dirty="0">
              <a:latin typeface="Garamond" panose="02020404030301010803" pitchFamily="18" charset="0"/>
            </a:endParaRPr>
          </a:p>
        </p:txBody>
      </p:sp>
      <p:pic>
        <p:nvPicPr>
          <p:cNvPr id="9" name="图片 8" descr="大象在草地上吃草&#10;&#10;AI 生成的内容可能不正确。">
            <a:extLst>
              <a:ext uri="{FF2B5EF4-FFF2-40B4-BE49-F238E27FC236}">
                <a16:creationId xmlns:a16="http://schemas.microsoft.com/office/drawing/2014/main" id="{FC5C7BF1-AE3C-FC6A-C696-30AEAFB23A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9865" y="1251001"/>
            <a:ext cx="6704655" cy="4469261"/>
          </a:xfrm>
          <a:prstGeom prst="rect">
            <a:avLst/>
          </a:prstGeom>
        </p:spPr>
      </p:pic>
      <p:sp>
        <p:nvSpPr>
          <p:cNvPr id="8" name="文本框 7">
            <a:extLst>
              <a:ext uri="{FF2B5EF4-FFF2-40B4-BE49-F238E27FC236}">
                <a16:creationId xmlns:a16="http://schemas.microsoft.com/office/drawing/2014/main" id="{9A180DC5-5077-AC8D-5E29-7CE223452787}"/>
              </a:ext>
            </a:extLst>
          </p:cNvPr>
          <p:cNvSpPr txBox="1"/>
          <p:nvPr/>
        </p:nvSpPr>
        <p:spPr>
          <a:xfrm>
            <a:off x="1398182" y="6456066"/>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802733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EE7EE-D15E-BE83-0BBC-07B93BD9BBF7}"/>
            </a:ext>
          </a:extLst>
        </p:cNvPr>
        <p:cNvGrpSpPr/>
        <p:nvPr/>
      </p:nvGrpSpPr>
      <p:grpSpPr>
        <a:xfrm>
          <a:off x="0" y="0"/>
          <a:ext cx="0" cy="0"/>
          <a:chOff x="0" y="0"/>
          <a:chExt cx="0" cy="0"/>
        </a:xfrm>
      </p:grpSpPr>
      <p:sp>
        <p:nvSpPr>
          <p:cNvPr id="6" name="文本框 5">
            <a:extLst>
              <a:ext uri="{FF2B5EF4-FFF2-40B4-BE49-F238E27FC236}">
                <a16:creationId xmlns:a16="http://schemas.microsoft.com/office/drawing/2014/main" id="{104A3339-1163-6935-1E7C-38F628663DBF}"/>
              </a:ext>
            </a:extLst>
          </p:cNvPr>
          <p:cNvSpPr txBox="1"/>
          <p:nvPr/>
        </p:nvSpPr>
        <p:spPr>
          <a:xfrm>
            <a:off x="4443907" y="6098179"/>
            <a:ext cx="2743203" cy="276999"/>
          </a:xfrm>
          <a:prstGeom prst="rect">
            <a:avLst/>
          </a:prstGeom>
          <a:noFill/>
        </p:spPr>
        <p:txBody>
          <a:bodyPr wrap="square" rtlCol="0">
            <a:spAutoFit/>
          </a:bodyPr>
          <a:lstStyle/>
          <a:p>
            <a:pPr algn="ctr"/>
            <a:r>
              <a:rPr lang="en-US" altLang="zh-CN" sz="1200" dirty="0">
                <a:latin typeface="Garamond" panose="02020404030301010803" pitchFamily="18" charset="0"/>
              </a:rPr>
              <a:t>Photo by author</a:t>
            </a:r>
            <a:endParaRPr lang="zh-CN" altLang="en-US" sz="1200" dirty="0">
              <a:latin typeface="Garamond" panose="02020404030301010803" pitchFamily="18" charset="0"/>
            </a:endParaRPr>
          </a:p>
        </p:txBody>
      </p:sp>
      <p:sp>
        <p:nvSpPr>
          <p:cNvPr id="7" name="文本框 6">
            <a:extLst>
              <a:ext uri="{FF2B5EF4-FFF2-40B4-BE49-F238E27FC236}">
                <a16:creationId xmlns:a16="http://schemas.microsoft.com/office/drawing/2014/main" id="{5A3BBFDA-F73C-CCB1-B286-5F6A30D0CADD}"/>
              </a:ext>
            </a:extLst>
          </p:cNvPr>
          <p:cNvSpPr txBox="1"/>
          <p:nvPr/>
        </p:nvSpPr>
        <p:spPr>
          <a:xfrm>
            <a:off x="2516496" y="5780556"/>
            <a:ext cx="6598024" cy="369332"/>
          </a:xfrm>
          <a:prstGeom prst="rect">
            <a:avLst/>
          </a:prstGeom>
          <a:noFill/>
        </p:spPr>
        <p:txBody>
          <a:bodyPr wrap="square" rtlCol="0">
            <a:spAutoFit/>
          </a:bodyPr>
          <a:lstStyle/>
          <a:p>
            <a:pPr algn="ctr"/>
            <a:r>
              <a:rPr lang="en-US" altLang="zh-CN" b="1" i="0" dirty="0">
                <a:solidFill>
                  <a:srgbClr val="009999"/>
                </a:solidFill>
                <a:effectLst/>
                <a:latin typeface="Garamond" panose="02020404030301010803" pitchFamily="18" charset="0"/>
              </a:rPr>
              <a:t>Wild Animals: White Rhinos </a:t>
            </a:r>
            <a:endParaRPr lang="zh-CN" altLang="en-US" dirty="0">
              <a:solidFill>
                <a:srgbClr val="009999"/>
              </a:solidFill>
            </a:endParaRPr>
          </a:p>
        </p:txBody>
      </p:sp>
      <p:sp>
        <p:nvSpPr>
          <p:cNvPr id="2" name="灯片编号占位符 1">
            <a:extLst>
              <a:ext uri="{FF2B5EF4-FFF2-40B4-BE49-F238E27FC236}">
                <a16:creationId xmlns:a16="http://schemas.microsoft.com/office/drawing/2014/main" id="{EBE9BCF6-5907-3DE1-A028-8F0D23434698}"/>
              </a:ext>
            </a:extLst>
          </p:cNvPr>
          <p:cNvSpPr>
            <a:spLocks noGrp="1"/>
          </p:cNvSpPr>
          <p:nvPr>
            <p:ph type="sldNum" sz="quarter" idx="12"/>
          </p:nvPr>
        </p:nvSpPr>
        <p:spPr/>
        <p:txBody>
          <a:bodyPr/>
          <a:lstStyle/>
          <a:p>
            <a:fld id="{D5F81530-F45E-4912-BDDC-DE97BD132D27}" type="slidenum">
              <a:rPr lang="zh-CN" altLang="en-US" smtClean="0"/>
              <a:t>7</a:t>
            </a:fld>
            <a:endParaRPr lang="zh-CN" altLang="en-US" dirty="0"/>
          </a:p>
        </p:txBody>
      </p:sp>
      <p:sp>
        <p:nvSpPr>
          <p:cNvPr id="3" name="文本框 2">
            <a:extLst>
              <a:ext uri="{FF2B5EF4-FFF2-40B4-BE49-F238E27FC236}">
                <a16:creationId xmlns:a16="http://schemas.microsoft.com/office/drawing/2014/main" id="{F663933D-5169-1268-0963-77192B7D0A20}"/>
              </a:ext>
            </a:extLst>
          </p:cNvPr>
          <p:cNvSpPr txBox="1"/>
          <p:nvPr/>
        </p:nvSpPr>
        <p:spPr>
          <a:xfrm>
            <a:off x="1343706" y="482822"/>
            <a:ext cx="5978582" cy="707886"/>
          </a:xfrm>
          <a:prstGeom prst="rect">
            <a:avLst/>
          </a:prstGeom>
          <a:noFill/>
        </p:spPr>
        <p:txBody>
          <a:bodyPr wrap="square" rtlCol="0">
            <a:spAutoFit/>
          </a:bodyPr>
          <a:lstStyle/>
          <a:p>
            <a:r>
              <a:rPr lang="en-US" altLang="zh-CN" sz="2000" b="1" dirty="0">
                <a:latin typeface="Garamond" panose="02020404030301010803" pitchFamily="18" charset="0"/>
              </a:rPr>
              <a:t>1.Fascination </a:t>
            </a:r>
          </a:p>
          <a:p>
            <a:r>
              <a:rPr lang="en-US" altLang="zh-CN" sz="2000" dirty="0">
                <a:latin typeface="Garamond" panose="02020404030301010803" pitchFamily="18" charset="0"/>
              </a:rPr>
              <a:t>Why Nakuru is a paradise ?</a:t>
            </a:r>
            <a:endParaRPr lang="zh-CN" altLang="en-US" sz="2000" dirty="0">
              <a:latin typeface="Garamond" panose="02020404030301010803" pitchFamily="18" charset="0"/>
            </a:endParaRPr>
          </a:p>
        </p:txBody>
      </p:sp>
      <p:pic>
        <p:nvPicPr>
          <p:cNvPr id="8" name="图片 7" descr="草地上的大象&#10;&#10;AI 生成的内容可能不正确。">
            <a:extLst>
              <a:ext uri="{FF2B5EF4-FFF2-40B4-BE49-F238E27FC236}">
                <a16:creationId xmlns:a16="http://schemas.microsoft.com/office/drawing/2014/main" id="{031AFCB0-CCC9-141B-4ABB-8D07FA3620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4941" y="1323665"/>
            <a:ext cx="6479579" cy="4319720"/>
          </a:xfrm>
          <a:prstGeom prst="rect">
            <a:avLst/>
          </a:prstGeom>
        </p:spPr>
      </p:pic>
      <p:sp>
        <p:nvSpPr>
          <p:cNvPr id="9" name="文本框 8">
            <a:extLst>
              <a:ext uri="{FF2B5EF4-FFF2-40B4-BE49-F238E27FC236}">
                <a16:creationId xmlns:a16="http://schemas.microsoft.com/office/drawing/2014/main" id="{62CD37B8-8C77-0637-A862-C2A070957F13}"/>
              </a:ext>
            </a:extLst>
          </p:cNvPr>
          <p:cNvSpPr txBox="1"/>
          <p:nvPr/>
        </p:nvSpPr>
        <p:spPr>
          <a:xfrm>
            <a:off x="1192619" y="6506202"/>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574284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ADB65-7C08-19B2-2AC4-E167CDFEA3DC}"/>
            </a:ext>
          </a:extLst>
        </p:cNvPr>
        <p:cNvGrpSpPr/>
        <p:nvPr/>
      </p:nvGrpSpPr>
      <p:grpSpPr>
        <a:xfrm>
          <a:off x="0" y="0"/>
          <a:ext cx="0" cy="0"/>
          <a:chOff x="0" y="0"/>
          <a:chExt cx="0" cy="0"/>
        </a:xfrm>
      </p:grpSpPr>
      <p:sp>
        <p:nvSpPr>
          <p:cNvPr id="6" name="文本框 5">
            <a:extLst>
              <a:ext uri="{FF2B5EF4-FFF2-40B4-BE49-F238E27FC236}">
                <a16:creationId xmlns:a16="http://schemas.microsoft.com/office/drawing/2014/main" id="{385CC5AA-0D5B-7D09-4565-00268209C5ED}"/>
              </a:ext>
            </a:extLst>
          </p:cNvPr>
          <p:cNvSpPr txBox="1"/>
          <p:nvPr/>
        </p:nvSpPr>
        <p:spPr>
          <a:xfrm>
            <a:off x="4358963" y="6098179"/>
            <a:ext cx="2743203" cy="276999"/>
          </a:xfrm>
          <a:prstGeom prst="rect">
            <a:avLst/>
          </a:prstGeom>
          <a:noFill/>
        </p:spPr>
        <p:txBody>
          <a:bodyPr wrap="square" rtlCol="0">
            <a:spAutoFit/>
          </a:bodyPr>
          <a:lstStyle/>
          <a:p>
            <a:pPr algn="ctr"/>
            <a:r>
              <a:rPr lang="en-US" altLang="zh-CN" sz="1200" dirty="0">
                <a:latin typeface="Garamond" panose="02020404030301010803" pitchFamily="18" charset="0"/>
              </a:rPr>
              <a:t>Photo by author</a:t>
            </a:r>
            <a:endParaRPr lang="zh-CN" altLang="en-US" sz="1200" dirty="0">
              <a:latin typeface="Garamond" panose="02020404030301010803" pitchFamily="18" charset="0"/>
            </a:endParaRPr>
          </a:p>
        </p:txBody>
      </p:sp>
      <p:sp>
        <p:nvSpPr>
          <p:cNvPr id="7" name="文本框 6">
            <a:extLst>
              <a:ext uri="{FF2B5EF4-FFF2-40B4-BE49-F238E27FC236}">
                <a16:creationId xmlns:a16="http://schemas.microsoft.com/office/drawing/2014/main" id="{7CE4406C-97E3-A85C-FF5B-5CB5EE41C707}"/>
              </a:ext>
            </a:extLst>
          </p:cNvPr>
          <p:cNvSpPr txBox="1"/>
          <p:nvPr/>
        </p:nvSpPr>
        <p:spPr>
          <a:xfrm>
            <a:off x="2431553" y="5726460"/>
            <a:ext cx="6598024" cy="369332"/>
          </a:xfrm>
          <a:prstGeom prst="rect">
            <a:avLst/>
          </a:prstGeom>
          <a:noFill/>
        </p:spPr>
        <p:txBody>
          <a:bodyPr wrap="square" rtlCol="0">
            <a:spAutoFit/>
          </a:bodyPr>
          <a:lstStyle/>
          <a:p>
            <a:pPr algn="ctr"/>
            <a:r>
              <a:rPr lang="en-US" altLang="zh-CN" b="1" i="0" dirty="0">
                <a:solidFill>
                  <a:srgbClr val="009999"/>
                </a:solidFill>
                <a:effectLst/>
                <a:latin typeface="Garamond" panose="02020404030301010803" pitchFamily="18" charset="0"/>
              </a:rPr>
              <a:t>Baby Zebra and Rising Lake Level </a:t>
            </a:r>
            <a:endParaRPr lang="zh-CN" altLang="en-US" dirty="0">
              <a:solidFill>
                <a:srgbClr val="009999"/>
              </a:solidFill>
            </a:endParaRPr>
          </a:p>
        </p:txBody>
      </p:sp>
      <p:sp>
        <p:nvSpPr>
          <p:cNvPr id="2" name="灯片编号占位符 1">
            <a:extLst>
              <a:ext uri="{FF2B5EF4-FFF2-40B4-BE49-F238E27FC236}">
                <a16:creationId xmlns:a16="http://schemas.microsoft.com/office/drawing/2014/main" id="{CE5EF4A9-F395-54CF-B621-65E6053707A3}"/>
              </a:ext>
            </a:extLst>
          </p:cNvPr>
          <p:cNvSpPr>
            <a:spLocks noGrp="1"/>
          </p:cNvSpPr>
          <p:nvPr>
            <p:ph type="sldNum" sz="quarter" idx="12"/>
          </p:nvPr>
        </p:nvSpPr>
        <p:spPr/>
        <p:txBody>
          <a:bodyPr/>
          <a:lstStyle/>
          <a:p>
            <a:fld id="{D5F81530-F45E-4912-BDDC-DE97BD132D27}" type="slidenum">
              <a:rPr lang="zh-CN" altLang="en-US" smtClean="0"/>
              <a:t>8</a:t>
            </a:fld>
            <a:endParaRPr lang="zh-CN" altLang="en-US" dirty="0"/>
          </a:p>
        </p:txBody>
      </p:sp>
      <p:sp>
        <p:nvSpPr>
          <p:cNvPr id="3" name="文本框 2">
            <a:extLst>
              <a:ext uri="{FF2B5EF4-FFF2-40B4-BE49-F238E27FC236}">
                <a16:creationId xmlns:a16="http://schemas.microsoft.com/office/drawing/2014/main" id="{4E31B81E-7DB2-255E-4613-3CDBBF508075}"/>
              </a:ext>
            </a:extLst>
          </p:cNvPr>
          <p:cNvSpPr txBox="1"/>
          <p:nvPr/>
        </p:nvSpPr>
        <p:spPr>
          <a:xfrm>
            <a:off x="1305876" y="502515"/>
            <a:ext cx="5978582" cy="707886"/>
          </a:xfrm>
          <a:prstGeom prst="rect">
            <a:avLst/>
          </a:prstGeom>
          <a:noFill/>
        </p:spPr>
        <p:txBody>
          <a:bodyPr wrap="square" rtlCol="0">
            <a:spAutoFit/>
          </a:bodyPr>
          <a:lstStyle/>
          <a:p>
            <a:r>
              <a:rPr lang="en-US" altLang="zh-CN" sz="2000" b="1" dirty="0">
                <a:latin typeface="Garamond" panose="02020404030301010803" pitchFamily="18" charset="0"/>
              </a:rPr>
              <a:t>1.Fascination </a:t>
            </a:r>
          </a:p>
          <a:p>
            <a:r>
              <a:rPr lang="en-US" altLang="zh-CN" sz="2000" dirty="0">
                <a:latin typeface="Garamond" panose="02020404030301010803" pitchFamily="18" charset="0"/>
              </a:rPr>
              <a:t>What’s wrong with the lake </a:t>
            </a:r>
            <a:endParaRPr lang="zh-CN" altLang="en-US" sz="2000" dirty="0">
              <a:latin typeface="Garamond" panose="02020404030301010803" pitchFamily="18" charset="0"/>
            </a:endParaRPr>
          </a:p>
        </p:txBody>
      </p:sp>
      <p:pic>
        <p:nvPicPr>
          <p:cNvPr id="8" name="图片 7" descr="斑马在草地上吃草&#10;&#10;AI 生成的内容可能不正确。">
            <a:extLst>
              <a:ext uri="{FF2B5EF4-FFF2-40B4-BE49-F238E27FC236}">
                <a16:creationId xmlns:a16="http://schemas.microsoft.com/office/drawing/2014/main" id="{752BF943-6229-9785-1623-607D6C14FECD}"/>
              </a:ext>
            </a:extLst>
          </p:cNvPr>
          <p:cNvPicPr>
            <a:picLocks noChangeAspect="1"/>
          </p:cNvPicPr>
          <p:nvPr/>
        </p:nvPicPr>
        <p:blipFill>
          <a:blip r:embed="rId3">
            <a:extLst>
              <a:ext uri="{28A0092B-C50C-407E-A947-70E740481C1C}">
                <a14:useLocalDpi xmlns:a14="http://schemas.microsoft.com/office/drawing/2010/main" val="0"/>
              </a:ext>
            </a:extLst>
          </a:blip>
          <a:srcRect l="21198" r="2661" b="16535"/>
          <a:stretch>
            <a:fillRect/>
          </a:stretch>
        </p:blipFill>
        <p:spPr>
          <a:xfrm>
            <a:off x="2998379" y="1470959"/>
            <a:ext cx="5699367" cy="4165076"/>
          </a:xfrm>
          <a:prstGeom prst="rect">
            <a:avLst/>
          </a:prstGeom>
        </p:spPr>
      </p:pic>
      <p:sp>
        <p:nvSpPr>
          <p:cNvPr id="9" name="文本框 8">
            <a:extLst>
              <a:ext uri="{FF2B5EF4-FFF2-40B4-BE49-F238E27FC236}">
                <a16:creationId xmlns:a16="http://schemas.microsoft.com/office/drawing/2014/main" id="{B763078C-8F0B-BC07-C7AC-DB1E44268628}"/>
              </a:ext>
            </a:extLst>
          </p:cNvPr>
          <p:cNvSpPr txBox="1"/>
          <p:nvPr/>
        </p:nvSpPr>
        <p:spPr>
          <a:xfrm>
            <a:off x="1433623" y="6473279"/>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2470882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A5617-22DB-83B7-163E-96FB39147633}"/>
            </a:ext>
          </a:extLst>
        </p:cNvPr>
        <p:cNvGrpSpPr/>
        <p:nvPr/>
      </p:nvGrpSpPr>
      <p:grpSpPr>
        <a:xfrm>
          <a:off x="0" y="0"/>
          <a:ext cx="0" cy="0"/>
          <a:chOff x="0" y="0"/>
          <a:chExt cx="0" cy="0"/>
        </a:xfrm>
      </p:grpSpPr>
      <p:sp>
        <p:nvSpPr>
          <p:cNvPr id="6" name="文本框 5">
            <a:extLst>
              <a:ext uri="{FF2B5EF4-FFF2-40B4-BE49-F238E27FC236}">
                <a16:creationId xmlns:a16="http://schemas.microsoft.com/office/drawing/2014/main" id="{E7DBFD6C-393D-0440-8108-C56C8E729FA1}"/>
              </a:ext>
            </a:extLst>
          </p:cNvPr>
          <p:cNvSpPr txBox="1"/>
          <p:nvPr/>
        </p:nvSpPr>
        <p:spPr>
          <a:xfrm>
            <a:off x="4110679" y="5893423"/>
            <a:ext cx="3353186" cy="276999"/>
          </a:xfrm>
          <a:prstGeom prst="rect">
            <a:avLst/>
          </a:prstGeom>
          <a:noFill/>
        </p:spPr>
        <p:txBody>
          <a:bodyPr wrap="square" rtlCol="0">
            <a:spAutoFit/>
          </a:bodyPr>
          <a:lstStyle/>
          <a:p>
            <a:pPr algn="ctr"/>
            <a:r>
              <a:rPr lang="en-US" altLang="zh-CN" sz="1200" dirty="0">
                <a:latin typeface="Garamond" panose="02020404030301010803" pitchFamily="18" charset="0"/>
              </a:rPr>
              <a:t>Photo by Cynthia van Elk, water as leverage</a:t>
            </a:r>
            <a:endParaRPr lang="zh-CN" altLang="en-US" sz="1200" dirty="0">
              <a:latin typeface="Garamond" panose="02020404030301010803" pitchFamily="18" charset="0"/>
            </a:endParaRPr>
          </a:p>
        </p:txBody>
      </p:sp>
      <p:sp>
        <p:nvSpPr>
          <p:cNvPr id="7" name="文本框 6">
            <a:extLst>
              <a:ext uri="{FF2B5EF4-FFF2-40B4-BE49-F238E27FC236}">
                <a16:creationId xmlns:a16="http://schemas.microsoft.com/office/drawing/2014/main" id="{FE495879-FF12-8BE8-3B76-866891AFADBB}"/>
              </a:ext>
            </a:extLst>
          </p:cNvPr>
          <p:cNvSpPr txBox="1"/>
          <p:nvPr/>
        </p:nvSpPr>
        <p:spPr>
          <a:xfrm>
            <a:off x="2488260" y="5510778"/>
            <a:ext cx="6598024" cy="369332"/>
          </a:xfrm>
          <a:prstGeom prst="rect">
            <a:avLst/>
          </a:prstGeom>
          <a:noFill/>
        </p:spPr>
        <p:txBody>
          <a:bodyPr wrap="square" rtlCol="0">
            <a:spAutoFit/>
          </a:bodyPr>
          <a:lstStyle/>
          <a:p>
            <a:pPr algn="ctr"/>
            <a:r>
              <a:rPr lang="en-US" altLang="zh-CN" b="1" i="0" dirty="0">
                <a:solidFill>
                  <a:srgbClr val="009999"/>
                </a:solidFill>
                <a:effectLst/>
                <a:latin typeface="Garamond" panose="02020404030301010803" pitchFamily="18" charset="0"/>
              </a:rPr>
              <a:t>Abandoned houses</a:t>
            </a:r>
            <a:endParaRPr lang="zh-CN" altLang="en-US" dirty="0">
              <a:solidFill>
                <a:srgbClr val="009999"/>
              </a:solidFill>
            </a:endParaRPr>
          </a:p>
        </p:txBody>
      </p:sp>
      <p:sp>
        <p:nvSpPr>
          <p:cNvPr id="2" name="灯片编号占位符 1">
            <a:extLst>
              <a:ext uri="{FF2B5EF4-FFF2-40B4-BE49-F238E27FC236}">
                <a16:creationId xmlns:a16="http://schemas.microsoft.com/office/drawing/2014/main" id="{D436EC0B-E2B3-1050-02EA-679FBA9ADE75}"/>
              </a:ext>
            </a:extLst>
          </p:cNvPr>
          <p:cNvSpPr>
            <a:spLocks noGrp="1"/>
          </p:cNvSpPr>
          <p:nvPr>
            <p:ph type="sldNum" sz="quarter" idx="12"/>
          </p:nvPr>
        </p:nvSpPr>
        <p:spPr/>
        <p:txBody>
          <a:bodyPr/>
          <a:lstStyle/>
          <a:p>
            <a:fld id="{D5F81530-F45E-4912-BDDC-DE97BD132D27}" type="slidenum">
              <a:rPr lang="zh-CN" altLang="en-US" smtClean="0"/>
              <a:t>9</a:t>
            </a:fld>
            <a:endParaRPr lang="zh-CN" altLang="en-US" dirty="0"/>
          </a:p>
        </p:txBody>
      </p:sp>
      <p:sp>
        <p:nvSpPr>
          <p:cNvPr id="3" name="文本框 2">
            <a:extLst>
              <a:ext uri="{FF2B5EF4-FFF2-40B4-BE49-F238E27FC236}">
                <a16:creationId xmlns:a16="http://schemas.microsoft.com/office/drawing/2014/main" id="{5250A156-F6EB-58C4-F092-0812E4FE800F}"/>
              </a:ext>
            </a:extLst>
          </p:cNvPr>
          <p:cNvSpPr txBox="1"/>
          <p:nvPr/>
        </p:nvSpPr>
        <p:spPr>
          <a:xfrm>
            <a:off x="1305876" y="502515"/>
            <a:ext cx="5978582" cy="707886"/>
          </a:xfrm>
          <a:prstGeom prst="rect">
            <a:avLst/>
          </a:prstGeom>
          <a:noFill/>
        </p:spPr>
        <p:txBody>
          <a:bodyPr wrap="square" rtlCol="0">
            <a:spAutoFit/>
          </a:bodyPr>
          <a:lstStyle/>
          <a:p>
            <a:r>
              <a:rPr lang="en-US" altLang="zh-CN" sz="2000" b="1" dirty="0">
                <a:latin typeface="Garamond" panose="02020404030301010803" pitchFamily="18" charset="0"/>
              </a:rPr>
              <a:t>1.Fascination </a:t>
            </a:r>
          </a:p>
          <a:p>
            <a:r>
              <a:rPr lang="en-US" altLang="zh-CN" sz="2000" dirty="0">
                <a:latin typeface="Garamond" panose="02020404030301010803" pitchFamily="18" charset="0"/>
              </a:rPr>
              <a:t>What’s wrong with the human settlements</a:t>
            </a:r>
            <a:endParaRPr lang="zh-CN" altLang="en-US" sz="2000" dirty="0">
              <a:latin typeface="Garamond" panose="02020404030301010803" pitchFamily="18" charset="0"/>
            </a:endParaRPr>
          </a:p>
        </p:txBody>
      </p:sp>
      <p:pic>
        <p:nvPicPr>
          <p:cNvPr id="9" name="图片 8" descr="草地上的风景&#10;&#10;AI 生成的内容可能不正确。">
            <a:extLst>
              <a:ext uri="{FF2B5EF4-FFF2-40B4-BE49-F238E27FC236}">
                <a16:creationId xmlns:a16="http://schemas.microsoft.com/office/drawing/2014/main" id="{5D5E2065-135E-731C-9235-C1A42CBF8B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4168" y="1584272"/>
            <a:ext cx="5788738" cy="3859930"/>
          </a:xfrm>
          <a:prstGeom prst="rect">
            <a:avLst/>
          </a:prstGeom>
        </p:spPr>
      </p:pic>
      <p:sp>
        <p:nvSpPr>
          <p:cNvPr id="8" name="文本框 7">
            <a:extLst>
              <a:ext uri="{FF2B5EF4-FFF2-40B4-BE49-F238E27FC236}">
                <a16:creationId xmlns:a16="http://schemas.microsoft.com/office/drawing/2014/main" id="{8899F006-C07C-22B4-B41C-D510987586A1}"/>
              </a:ext>
            </a:extLst>
          </p:cNvPr>
          <p:cNvSpPr txBox="1"/>
          <p:nvPr/>
        </p:nvSpPr>
        <p:spPr>
          <a:xfrm>
            <a:off x="1391093" y="6428274"/>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835694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5731D-5F8B-1271-9A1A-072B96BCE7A1}"/>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FB105B5B-F902-0B0E-B2AB-0FED20D41262}"/>
              </a:ext>
            </a:extLst>
          </p:cNvPr>
          <p:cNvSpPr>
            <a:spLocks noGrp="1"/>
          </p:cNvSpPr>
          <p:nvPr>
            <p:ph type="sldNum" sz="quarter" idx="12"/>
          </p:nvPr>
        </p:nvSpPr>
        <p:spPr/>
        <p:txBody>
          <a:bodyPr/>
          <a:lstStyle/>
          <a:p>
            <a:fld id="{D5F81530-F45E-4912-BDDC-DE97BD132D27}" type="slidenum">
              <a:rPr lang="zh-CN" altLang="en-US" smtClean="0"/>
              <a:t>10</a:t>
            </a:fld>
            <a:endParaRPr lang="zh-CN" altLang="en-US"/>
          </a:p>
        </p:txBody>
      </p:sp>
      <p:sp>
        <p:nvSpPr>
          <p:cNvPr id="3" name="文本框 2">
            <a:extLst>
              <a:ext uri="{FF2B5EF4-FFF2-40B4-BE49-F238E27FC236}">
                <a16:creationId xmlns:a16="http://schemas.microsoft.com/office/drawing/2014/main" id="{A922D1FF-7243-EEF5-B0AA-7C1C1167B437}"/>
              </a:ext>
            </a:extLst>
          </p:cNvPr>
          <p:cNvSpPr txBox="1"/>
          <p:nvPr/>
        </p:nvSpPr>
        <p:spPr>
          <a:xfrm>
            <a:off x="3506603" y="2189563"/>
            <a:ext cx="5178794" cy="1569660"/>
          </a:xfrm>
          <a:prstGeom prst="rect">
            <a:avLst/>
          </a:prstGeom>
          <a:noFill/>
        </p:spPr>
        <p:txBody>
          <a:bodyPr wrap="square" rtlCol="0">
            <a:spAutoFit/>
          </a:bodyPr>
          <a:lstStyle/>
          <a:p>
            <a:pPr algn="ctr"/>
            <a:r>
              <a:rPr lang="en-US" altLang="zh-CN" sz="2400" b="1" dirty="0">
                <a:solidFill>
                  <a:srgbClr val="009999"/>
                </a:solidFill>
                <a:latin typeface="Garamond" panose="02020404030301010803" pitchFamily="18" charset="0"/>
              </a:rPr>
              <a:t>So…</a:t>
            </a:r>
          </a:p>
          <a:p>
            <a:pPr algn="ctr"/>
            <a:endParaRPr lang="en-US" altLang="zh-CN" sz="2400" b="1" dirty="0">
              <a:solidFill>
                <a:srgbClr val="009999"/>
              </a:solidFill>
              <a:latin typeface="Garamond" panose="02020404030301010803" pitchFamily="18" charset="0"/>
            </a:endParaRPr>
          </a:p>
          <a:p>
            <a:pPr algn="ctr"/>
            <a:r>
              <a:rPr lang="en-US" altLang="zh-CN" sz="2400" b="1" dirty="0">
                <a:solidFill>
                  <a:srgbClr val="009999"/>
                </a:solidFill>
                <a:latin typeface="Garamond" panose="02020404030301010803" pitchFamily="18" charset="0"/>
              </a:rPr>
              <a:t>Flood is an issue faced by us and our animal neighbors together </a:t>
            </a:r>
            <a:endParaRPr lang="zh-CN" altLang="en-US" sz="2400" b="1" dirty="0">
              <a:solidFill>
                <a:srgbClr val="009999"/>
              </a:solidFill>
              <a:latin typeface="Garamond" panose="02020404030301010803" pitchFamily="18" charset="0"/>
            </a:endParaRPr>
          </a:p>
        </p:txBody>
      </p:sp>
      <p:sp>
        <p:nvSpPr>
          <p:cNvPr id="5" name="文本框 4">
            <a:extLst>
              <a:ext uri="{FF2B5EF4-FFF2-40B4-BE49-F238E27FC236}">
                <a16:creationId xmlns:a16="http://schemas.microsoft.com/office/drawing/2014/main" id="{6D565D9C-7C4B-AA98-5E8B-4DF3E5CB5E91}"/>
              </a:ext>
            </a:extLst>
          </p:cNvPr>
          <p:cNvSpPr txBox="1"/>
          <p:nvPr/>
        </p:nvSpPr>
        <p:spPr>
          <a:xfrm>
            <a:off x="1525772" y="6375178"/>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2024189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F7528-C19B-B678-AE32-5A8FF42D988A}"/>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5053F9D2-3F00-D990-93A2-3C2C787706BF}"/>
              </a:ext>
            </a:extLst>
          </p:cNvPr>
          <p:cNvSpPr>
            <a:spLocks noGrp="1"/>
          </p:cNvSpPr>
          <p:nvPr>
            <p:ph type="sldNum" sz="quarter" idx="12"/>
          </p:nvPr>
        </p:nvSpPr>
        <p:spPr/>
        <p:txBody>
          <a:bodyPr/>
          <a:lstStyle/>
          <a:p>
            <a:fld id="{D5F81530-F45E-4912-BDDC-DE97BD132D27}" type="slidenum">
              <a:rPr lang="zh-CN" altLang="en-US" smtClean="0"/>
              <a:t>11</a:t>
            </a:fld>
            <a:endParaRPr lang="zh-CN" altLang="en-US"/>
          </a:p>
        </p:txBody>
      </p:sp>
      <p:sp>
        <p:nvSpPr>
          <p:cNvPr id="3" name="文本框 2">
            <a:extLst>
              <a:ext uri="{FF2B5EF4-FFF2-40B4-BE49-F238E27FC236}">
                <a16:creationId xmlns:a16="http://schemas.microsoft.com/office/drawing/2014/main" id="{971AF90A-0069-D16E-1A96-91B8BDCBAF4E}"/>
              </a:ext>
            </a:extLst>
          </p:cNvPr>
          <p:cNvSpPr txBox="1"/>
          <p:nvPr/>
        </p:nvSpPr>
        <p:spPr>
          <a:xfrm>
            <a:off x="3431806" y="2834605"/>
            <a:ext cx="5178794" cy="461665"/>
          </a:xfrm>
          <a:prstGeom prst="rect">
            <a:avLst/>
          </a:prstGeom>
          <a:noFill/>
        </p:spPr>
        <p:txBody>
          <a:bodyPr wrap="square" rtlCol="0">
            <a:spAutoFit/>
          </a:bodyPr>
          <a:lstStyle/>
          <a:p>
            <a:pPr algn="ctr"/>
            <a:r>
              <a:rPr lang="en-US" altLang="zh-CN" sz="2400" b="1" dirty="0">
                <a:solidFill>
                  <a:srgbClr val="009999"/>
                </a:solidFill>
                <a:latin typeface="Garamond" panose="02020404030301010803" pitchFamily="18" charset="0"/>
              </a:rPr>
              <a:t>Let’s figure out the reason </a:t>
            </a:r>
            <a:endParaRPr lang="zh-CN" altLang="en-US" sz="2400" b="1" dirty="0">
              <a:solidFill>
                <a:srgbClr val="009999"/>
              </a:solidFill>
              <a:latin typeface="Garamond" panose="02020404030301010803" pitchFamily="18" charset="0"/>
            </a:endParaRPr>
          </a:p>
        </p:txBody>
      </p:sp>
      <p:sp>
        <p:nvSpPr>
          <p:cNvPr id="5" name="文本框 4">
            <a:extLst>
              <a:ext uri="{FF2B5EF4-FFF2-40B4-BE49-F238E27FC236}">
                <a16:creationId xmlns:a16="http://schemas.microsoft.com/office/drawing/2014/main" id="{F5060F43-E3ED-F4DE-C97D-5A86F8789998}"/>
              </a:ext>
            </a:extLst>
          </p:cNvPr>
          <p:cNvSpPr txBox="1"/>
          <p:nvPr/>
        </p:nvSpPr>
        <p:spPr>
          <a:xfrm>
            <a:off x="1525772" y="6375178"/>
            <a:ext cx="10666228" cy="769441"/>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–Analysis &amp; Problem Statement -Research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005975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D2A9CB-8531-E7E3-8BB2-80A92FCBA1F5}"/>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21FA10E-71D7-4C85-959A-469B0DC36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B77F870-CF5C-45AC-8915-06EF587E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图片 2" descr="一群斑马在草原上&#10;&#10;AI 生成的内容可能不正确。">
            <a:extLst>
              <a:ext uri="{FF2B5EF4-FFF2-40B4-BE49-F238E27FC236}">
                <a16:creationId xmlns:a16="http://schemas.microsoft.com/office/drawing/2014/main" id="{528EA0C4-C74E-2A1C-8047-1FEB71D67A07}"/>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t="15730"/>
          <a:stretch>
            <a:fillRect/>
          </a:stretch>
        </p:blipFill>
        <p:spPr>
          <a:xfrm>
            <a:off x="-1" y="10"/>
            <a:ext cx="12192001" cy="6857990"/>
          </a:xfrm>
          <a:prstGeom prst="rect">
            <a:avLst/>
          </a:prstGeom>
        </p:spPr>
      </p:pic>
      <p:sp>
        <p:nvSpPr>
          <p:cNvPr id="10" name="文本框 9">
            <a:extLst>
              <a:ext uri="{FF2B5EF4-FFF2-40B4-BE49-F238E27FC236}">
                <a16:creationId xmlns:a16="http://schemas.microsoft.com/office/drawing/2014/main" id="{317FCFBB-9959-2607-C2CA-68E73933A88C}"/>
              </a:ext>
            </a:extLst>
          </p:cNvPr>
          <p:cNvSpPr txBox="1"/>
          <p:nvPr/>
        </p:nvSpPr>
        <p:spPr>
          <a:xfrm>
            <a:off x="841248" y="2103120"/>
            <a:ext cx="7151090" cy="265176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zh-CN" sz="5200" dirty="0">
                <a:solidFill>
                  <a:srgbClr val="FFFFFF"/>
                </a:solidFill>
                <a:latin typeface="Garamond" panose="02020404030301010803" pitchFamily="18" charset="0"/>
                <a:ea typeface="+mj-ea"/>
                <a:cs typeface="+mj-cs"/>
              </a:rPr>
              <a:t>2. Analysis &amp; Problem Statements </a:t>
            </a:r>
          </a:p>
        </p:txBody>
      </p:sp>
      <p:sp>
        <p:nvSpPr>
          <p:cNvPr id="4" name="灯片编号占位符 3">
            <a:extLst>
              <a:ext uri="{FF2B5EF4-FFF2-40B4-BE49-F238E27FC236}">
                <a16:creationId xmlns:a16="http://schemas.microsoft.com/office/drawing/2014/main" id="{797EA094-21D6-1462-28C5-6DE931E082A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5F81530-F45E-4912-BDDC-DE97BD132D27}" type="slidenum">
              <a:rPr lang="en-US" altLang="zh-CN">
                <a:solidFill>
                  <a:srgbClr val="FFFFFF"/>
                </a:solidFill>
                <a:latin typeface="Calibri" panose="020F0502020204030204"/>
              </a:rPr>
              <a:pPr>
                <a:spcAft>
                  <a:spcPts val="600"/>
                </a:spcAft>
                <a:defRPr/>
              </a:pPr>
              <a:t>12</a:t>
            </a:fld>
            <a:endParaRPr lang="en-US" altLang="zh-CN">
              <a:solidFill>
                <a:srgbClr val="FFFFFF"/>
              </a:solidFill>
              <a:latin typeface="Calibri" panose="020F0502020204030204"/>
            </a:endParaRPr>
          </a:p>
        </p:txBody>
      </p:sp>
    </p:spTree>
    <p:extLst>
      <p:ext uri="{BB962C8B-B14F-4D97-AF65-F5344CB8AC3E}">
        <p14:creationId xmlns:p14="http://schemas.microsoft.com/office/powerpoint/2010/main" val="2904458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B6349-B016-7745-D7A5-2863E9E51E5E}"/>
            </a:ext>
          </a:extLst>
        </p:cNvPr>
        <p:cNvGrpSpPr/>
        <p:nvPr/>
      </p:nvGrpSpPr>
      <p:grpSpPr>
        <a:xfrm>
          <a:off x="0" y="0"/>
          <a:ext cx="0" cy="0"/>
          <a:chOff x="0" y="0"/>
          <a:chExt cx="0" cy="0"/>
        </a:xfrm>
      </p:grpSpPr>
      <p:pic>
        <p:nvPicPr>
          <p:cNvPr id="9" name="图片 8">
            <a:extLst>
              <a:ext uri="{FF2B5EF4-FFF2-40B4-BE49-F238E27FC236}">
                <a16:creationId xmlns:a16="http://schemas.microsoft.com/office/drawing/2014/main" id="{5A157BCF-7D5D-0F6F-FCBF-8AFBA3E32E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25360" y="136525"/>
            <a:ext cx="8341279" cy="5904614"/>
          </a:xfrm>
          <a:prstGeom prst="rect">
            <a:avLst/>
          </a:prstGeom>
        </p:spPr>
      </p:pic>
      <p:sp>
        <p:nvSpPr>
          <p:cNvPr id="8" name="文本框 7">
            <a:extLst>
              <a:ext uri="{FF2B5EF4-FFF2-40B4-BE49-F238E27FC236}">
                <a16:creationId xmlns:a16="http://schemas.microsoft.com/office/drawing/2014/main" id="{2BB8B2C0-527A-2506-AA06-AD7980902F2A}"/>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Where is Nakuru</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D851D78A-9407-F886-FCE0-73135031B3A1}"/>
              </a:ext>
            </a:extLst>
          </p:cNvPr>
          <p:cNvSpPr>
            <a:spLocks noGrp="1"/>
          </p:cNvSpPr>
          <p:nvPr>
            <p:ph type="sldNum" sz="quarter" idx="12"/>
          </p:nvPr>
        </p:nvSpPr>
        <p:spPr/>
        <p:txBody>
          <a:bodyPr/>
          <a:lstStyle/>
          <a:p>
            <a:fld id="{ABC9C317-E4D3-42A1-9448-DCABB6C2E20A}" type="slidenum">
              <a:rPr lang="zh-CN" altLang="en-US" smtClean="0"/>
              <a:t>13</a:t>
            </a:fld>
            <a:endParaRPr lang="zh-CN" altLang="en-US"/>
          </a:p>
        </p:txBody>
      </p:sp>
      <p:sp>
        <p:nvSpPr>
          <p:cNvPr id="5" name="文本框 4">
            <a:extLst>
              <a:ext uri="{FF2B5EF4-FFF2-40B4-BE49-F238E27FC236}">
                <a16:creationId xmlns:a16="http://schemas.microsoft.com/office/drawing/2014/main" id="{D2B56425-057C-CE92-0AF8-AE8EB2F77D7E}"/>
              </a:ext>
            </a:extLst>
          </p:cNvPr>
          <p:cNvSpPr txBox="1"/>
          <p:nvPr/>
        </p:nvSpPr>
        <p:spPr>
          <a:xfrm>
            <a:off x="4475090" y="6039035"/>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Location</a:t>
            </a:r>
            <a:r>
              <a:rPr lang="zh-CN" altLang="en-US" sz="1400" dirty="0">
                <a:solidFill>
                  <a:srgbClr val="000000"/>
                </a:solidFill>
                <a:latin typeface="Garamond" panose="02020404030301010803" pitchFamily="18" charset="0"/>
              </a:rPr>
              <a:t> </a:t>
            </a:r>
            <a:r>
              <a:rPr lang="en-US" altLang="zh-CN" sz="1400" dirty="0">
                <a:solidFill>
                  <a:srgbClr val="000000"/>
                </a:solidFill>
                <a:latin typeface="Garamond" panose="02020404030301010803" pitchFamily="18" charset="0"/>
              </a:rPr>
              <a:t>of Nakuru, drawing by author </a:t>
            </a:r>
            <a:endParaRPr lang="zh-CN" altLang="en-US" sz="1400" dirty="0">
              <a:latin typeface="Garamond" panose="02020404030301010803" pitchFamily="18" charset="0"/>
            </a:endParaRPr>
          </a:p>
        </p:txBody>
      </p:sp>
      <p:sp>
        <p:nvSpPr>
          <p:cNvPr id="4" name="文本框 3">
            <a:extLst>
              <a:ext uri="{FF2B5EF4-FFF2-40B4-BE49-F238E27FC236}">
                <a16:creationId xmlns:a16="http://schemas.microsoft.com/office/drawing/2014/main" id="{7FCACA10-88C7-3E58-593D-3D84E032E569}"/>
              </a:ext>
            </a:extLst>
          </p:cNvPr>
          <p:cNvSpPr txBox="1"/>
          <p:nvPr/>
        </p:nvSpPr>
        <p:spPr>
          <a:xfrm>
            <a:off x="1263502" y="6471175"/>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427279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4DD43-F965-5465-6FF3-B4EC28E5E009}"/>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86D92196-5CB5-8203-7973-9AE47E0D713F}"/>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Nakuru’s water system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8FC6ADE6-B351-2435-0813-E1BCD1E926B3}"/>
              </a:ext>
            </a:extLst>
          </p:cNvPr>
          <p:cNvSpPr>
            <a:spLocks noGrp="1"/>
          </p:cNvSpPr>
          <p:nvPr>
            <p:ph type="sldNum" sz="quarter" idx="12"/>
          </p:nvPr>
        </p:nvSpPr>
        <p:spPr/>
        <p:txBody>
          <a:bodyPr/>
          <a:lstStyle/>
          <a:p>
            <a:fld id="{ABC9C317-E4D3-42A1-9448-DCABB6C2E20A}" type="slidenum">
              <a:rPr lang="zh-CN" altLang="en-US" smtClean="0"/>
              <a:t>14</a:t>
            </a:fld>
            <a:endParaRPr lang="zh-CN" altLang="en-US"/>
          </a:p>
        </p:txBody>
      </p:sp>
      <p:pic>
        <p:nvPicPr>
          <p:cNvPr id="6" name="图片 5" descr="地图在雪地上&#10;&#10;AI 生成的内容可能不正确。">
            <a:extLst>
              <a:ext uri="{FF2B5EF4-FFF2-40B4-BE49-F238E27FC236}">
                <a16:creationId xmlns:a16="http://schemas.microsoft.com/office/drawing/2014/main" id="{9BA71C7E-9737-0C28-047D-6429D48BB1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0861" y="1070315"/>
            <a:ext cx="3832805" cy="5419060"/>
          </a:xfrm>
          <a:prstGeom prst="rect">
            <a:avLst/>
          </a:prstGeom>
        </p:spPr>
      </p:pic>
      <p:sp>
        <p:nvSpPr>
          <p:cNvPr id="4" name="文本框 3">
            <a:extLst>
              <a:ext uri="{FF2B5EF4-FFF2-40B4-BE49-F238E27FC236}">
                <a16:creationId xmlns:a16="http://schemas.microsoft.com/office/drawing/2014/main" id="{BACCBCA7-DC13-A05E-482C-F3DC4CE550D2}"/>
              </a:ext>
            </a:extLst>
          </p:cNvPr>
          <p:cNvSpPr txBox="1"/>
          <p:nvPr/>
        </p:nvSpPr>
        <p:spPr>
          <a:xfrm>
            <a:off x="1008320"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5" name="文本框 4">
            <a:extLst>
              <a:ext uri="{FF2B5EF4-FFF2-40B4-BE49-F238E27FC236}">
                <a16:creationId xmlns:a16="http://schemas.microsoft.com/office/drawing/2014/main" id="{0B1852E0-6F84-A465-2A34-428EBCC85823}"/>
              </a:ext>
            </a:extLst>
          </p:cNvPr>
          <p:cNvSpPr txBox="1"/>
          <p:nvPr/>
        </p:nvSpPr>
        <p:spPr>
          <a:xfrm>
            <a:off x="541801" y="1464623"/>
            <a:ext cx="4825798" cy="1138773"/>
          </a:xfrm>
          <a:prstGeom prst="rect">
            <a:avLst/>
          </a:prstGeom>
          <a:noFill/>
        </p:spPr>
        <p:txBody>
          <a:bodyPr wrap="square" rtlCol="0">
            <a:spAutoFit/>
          </a:bodyPr>
          <a:lstStyle/>
          <a:p>
            <a:r>
              <a:rPr lang="en-US" altLang="zh-CN" sz="1600" dirty="0">
                <a:solidFill>
                  <a:srgbClr val="009999"/>
                </a:solidFill>
                <a:latin typeface="Garamond" panose="02020404030301010803" pitchFamily="18" charset="0"/>
              </a:rPr>
              <a:t>Nakuru’s Water System: </a:t>
            </a:r>
          </a:p>
          <a:p>
            <a:endParaRPr lang="en-US" altLang="zh-CN" sz="1600" dirty="0">
              <a:latin typeface="Garamond" panose="02020404030301010803" pitchFamily="18" charset="0"/>
            </a:endParaRPr>
          </a:p>
          <a:p>
            <a:r>
              <a:rPr lang="en-US" altLang="zh-CN" dirty="0">
                <a:latin typeface="Garamond" panose="02020404030301010803" pitchFamily="18" charset="0"/>
              </a:rPr>
              <a:t>Due to the special landform of Rift Valley , the water from higher points flow to the basin.</a:t>
            </a:r>
            <a:endParaRPr lang="zh-CN" altLang="en-US" dirty="0">
              <a:latin typeface="Garamond" panose="02020404030301010803" pitchFamily="18" charset="0"/>
            </a:endParaRPr>
          </a:p>
        </p:txBody>
      </p:sp>
    </p:spTree>
    <p:extLst>
      <p:ext uri="{BB962C8B-B14F-4D97-AF65-F5344CB8AC3E}">
        <p14:creationId xmlns:p14="http://schemas.microsoft.com/office/powerpoint/2010/main" val="132641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B865B-60BD-2D16-C53C-0B4AB63EAD81}"/>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9268B5D2-F84A-D661-83D4-224578D7063C}"/>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 2.Analysis &amp; Problem Statement</a:t>
            </a:r>
          </a:p>
          <a:p>
            <a:pPr algn="just"/>
            <a:r>
              <a:rPr lang="en-US" altLang="zh-CN" sz="2000" dirty="0">
                <a:latin typeface="Garamond" panose="02020404030301010803" pitchFamily="18" charset="0"/>
              </a:rPr>
              <a:t>Different seasons in Nakuru</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FC82DD46-064E-754B-1AEB-51B6994D9517}"/>
              </a:ext>
            </a:extLst>
          </p:cNvPr>
          <p:cNvSpPr>
            <a:spLocks noGrp="1"/>
          </p:cNvSpPr>
          <p:nvPr>
            <p:ph type="sldNum" sz="quarter" idx="12"/>
          </p:nvPr>
        </p:nvSpPr>
        <p:spPr/>
        <p:txBody>
          <a:bodyPr/>
          <a:lstStyle/>
          <a:p>
            <a:fld id="{ABC9C317-E4D3-42A1-9448-DCABB6C2E20A}" type="slidenum">
              <a:rPr lang="zh-CN" altLang="en-US" smtClean="0"/>
              <a:t>15</a:t>
            </a:fld>
            <a:endParaRPr lang="zh-CN" altLang="en-US"/>
          </a:p>
        </p:txBody>
      </p:sp>
      <p:pic>
        <p:nvPicPr>
          <p:cNvPr id="5" name="图片 4" descr="图表, 折线图&#10;&#10;AI 生成的内容可能不正确。">
            <a:extLst>
              <a:ext uri="{FF2B5EF4-FFF2-40B4-BE49-F238E27FC236}">
                <a16:creationId xmlns:a16="http://schemas.microsoft.com/office/drawing/2014/main" id="{8CE1647F-DC26-BB6C-E92A-1F9C7BF65E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49858" y="2446970"/>
            <a:ext cx="5847224" cy="3484709"/>
          </a:xfrm>
          <a:prstGeom prst="rect">
            <a:avLst/>
          </a:prstGeom>
        </p:spPr>
      </p:pic>
      <p:sp>
        <p:nvSpPr>
          <p:cNvPr id="7" name="文本框 6">
            <a:extLst>
              <a:ext uri="{FF2B5EF4-FFF2-40B4-BE49-F238E27FC236}">
                <a16:creationId xmlns:a16="http://schemas.microsoft.com/office/drawing/2014/main" id="{19490837-5A25-C305-5E9F-EE767C1A8973}"/>
              </a:ext>
            </a:extLst>
          </p:cNvPr>
          <p:cNvSpPr txBox="1"/>
          <p:nvPr/>
        </p:nvSpPr>
        <p:spPr>
          <a:xfrm>
            <a:off x="3778069" y="1291811"/>
            <a:ext cx="9781774" cy="1077218"/>
          </a:xfrm>
          <a:prstGeom prst="rect">
            <a:avLst/>
          </a:prstGeom>
          <a:noFill/>
        </p:spPr>
        <p:txBody>
          <a:bodyPr wrap="square" rtlCol="0">
            <a:spAutoFit/>
          </a:bodyPr>
          <a:lstStyle/>
          <a:p>
            <a:r>
              <a:rPr lang="en-US" altLang="zh-CN" sz="1600" dirty="0">
                <a:latin typeface="Garamond" panose="02020404030301010803" pitchFamily="18" charset="0"/>
              </a:rPr>
              <a:t>Long Dry Season: January-February</a:t>
            </a:r>
          </a:p>
          <a:p>
            <a:r>
              <a:rPr lang="en-US" altLang="zh-CN" sz="1600" dirty="0">
                <a:latin typeface="Garamond" panose="02020404030301010803" pitchFamily="18" charset="0"/>
              </a:rPr>
              <a:t>Long Rainy Season: March-May</a:t>
            </a:r>
          </a:p>
          <a:p>
            <a:r>
              <a:rPr lang="en-US" altLang="zh-CN" sz="1600" dirty="0">
                <a:latin typeface="Garamond" panose="02020404030301010803" pitchFamily="18" charset="0"/>
              </a:rPr>
              <a:t>Short Dry Season: June-September </a:t>
            </a:r>
          </a:p>
          <a:p>
            <a:r>
              <a:rPr lang="en-US" altLang="zh-CN" sz="1600" dirty="0">
                <a:latin typeface="Garamond" panose="02020404030301010803" pitchFamily="18" charset="0"/>
              </a:rPr>
              <a:t>Short Rainy Season: October –December </a:t>
            </a:r>
            <a:endParaRPr lang="zh-CN" altLang="en-US" sz="1600" dirty="0">
              <a:latin typeface="Garamond" panose="02020404030301010803" pitchFamily="18" charset="0"/>
            </a:endParaRPr>
          </a:p>
        </p:txBody>
      </p:sp>
      <p:sp>
        <p:nvSpPr>
          <p:cNvPr id="9" name="文本框 8">
            <a:extLst>
              <a:ext uri="{FF2B5EF4-FFF2-40B4-BE49-F238E27FC236}">
                <a16:creationId xmlns:a16="http://schemas.microsoft.com/office/drawing/2014/main" id="{070A0A35-4530-AFC7-45A5-51B7811910E3}"/>
              </a:ext>
            </a:extLst>
          </p:cNvPr>
          <p:cNvSpPr txBox="1"/>
          <p:nvPr/>
        </p:nvSpPr>
        <p:spPr>
          <a:xfrm>
            <a:off x="3778069" y="6009620"/>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Climate of Nakuru</a:t>
            </a:r>
            <a:r>
              <a:rPr lang="en-US" altLang="zh-CN" sz="1400" dirty="0">
                <a:solidFill>
                  <a:srgbClr val="000000"/>
                </a:solidFill>
                <a:latin typeface="Garamond" panose="02020404030301010803" pitchFamily="18" charset="0"/>
              </a:rPr>
              <a:t>, chart by author </a:t>
            </a:r>
            <a:endParaRPr lang="zh-CN" altLang="en-US" sz="1400" dirty="0">
              <a:latin typeface="Garamond" panose="02020404030301010803" pitchFamily="18" charset="0"/>
            </a:endParaRPr>
          </a:p>
        </p:txBody>
      </p:sp>
      <p:sp>
        <p:nvSpPr>
          <p:cNvPr id="4" name="文本框 3">
            <a:extLst>
              <a:ext uri="{FF2B5EF4-FFF2-40B4-BE49-F238E27FC236}">
                <a16:creationId xmlns:a16="http://schemas.microsoft.com/office/drawing/2014/main" id="{25A027E1-120C-D2E0-F581-1DB3CBC45F93}"/>
              </a:ext>
            </a:extLst>
          </p:cNvPr>
          <p:cNvSpPr txBox="1"/>
          <p:nvPr/>
        </p:nvSpPr>
        <p:spPr>
          <a:xfrm>
            <a:off x="1008320"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965548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B4EAF-0917-4BCF-5AD5-E6B5C78711ED}"/>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FE190B39-3EBC-45E0-039C-2DA520563D52}"/>
              </a:ext>
            </a:extLst>
          </p:cNvPr>
          <p:cNvSpPr txBox="1"/>
          <p:nvPr/>
        </p:nvSpPr>
        <p:spPr>
          <a:xfrm>
            <a:off x="541801" y="245500"/>
            <a:ext cx="5766791"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Nakuru’s Agriculture Types:</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DAAAD463-9F04-02AB-27FD-772E5835F729}"/>
              </a:ext>
            </a:extLst>
          </p:cNvPr>
          <p:cNvSpPr>
            <a:spLocks noGrp="1"/>
          </p:cNvSpPr>
          <p:nvPr>
            <p:ph type="sldNum" sz="quarter" idx="12"/>
          </p:nvPr>
        </p:nvSpPr>
        <p:spPr/>
        <p:txBody>
          <a:bodyPr/>
          <a:lstStyle/>
          <a:p>
            <a:fld id="{ABC9C317-E4D3-42A1-9448-DCABB6C2E20A}" type="slidenum">
              <a:rPr lang="zh-CN" altLang="en-US" smtClean="0"/>
              <a:t>16</a:t>
            </a:fld>
            <a:endParaRPr lang="zh-CN" altLang="en-US"/>
          </a:p>
        </p:txBody>
      </p:sp>
      <p:pic>
        <p:nvPicPr>
          <p:cNvPr id="5" name="图片 4" descr="地图&#10;&#10;AI 生成的内容可能不正确。">
            <a:extLst>
              <a:ext uri="{FF2B5EF4-FFF2-40B4-BE49-F238E27FC236}">
                <a16:creationId xmlns:a16="http://schemas.microsoft.com/office/drawing/2014/main" id="{53BF824A-39DD-EB30-2C22-E7926265B0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7599" y="764193"/>
            <a:ext cx="3955234" cy="5592157"/>
          </a:xfrm>
          <a:prstGeom prst="rect">
            <a:avLst/>
          </a:prstGeom>
        </p:spPr>
      </p:pic>
      <p:sp>
        <p:nvSpPr>
          <p:cNvPr id="4" name="文本框 3">
            <a:extLst>
              <a:ext uri="{FF2B5EF4-FFF2-40B4-BE49-F238E27FC236}">
                <a16:creationId xmlns:a16="http://schemas.microsoft.com/office/drawing/2014/main" id="{28DE0F8C-922C-12CD-57FA-95FF9A609D21}"/>
              </a:ext>
            </a:extLst>
          </p:cNvPr>
          <p:cNvSpPr txBox="1"/>
          <p:nvPr/>
        </p:nvSpPr>
        <p:spPr>
          <a:xfrm>
            <a:off x="1008320"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3" name="图片 2" descr="地图&#10;&#10;AI 生成的内容可能不正确。">
            <a:extLst>
              <a:ext uri="{FF2B5EF4-FFF2-40B4-BE49-F238E27FC236}">
                <a16:creationId xmlns:a16="http://schemas.microsoft.com/office/drawing/2014/main" id="{C929FC69-A255-78DE-AE5A-C3755250AF96}"/>
              </a:ext>
            </a:extLst>
          </p:cNvPr>
          <p:cNvPicPr>
            <a:picLocks noChangeAspect="1"/>
          </p:cNvPicPr>
          <p:nvPr/>
        </p:nvPicPr>
        <p:blipFill>
          <a:blip r:embed="rId3">
            <a:extLst>
              <a:ext uri="{28A0092B-C50C-407E-A947-70E740481C1C}">
                <a14:useLocalDpi xmlns:a14="http://schemas.microsoft.com/office/drawing/2010/main" val="0"/>
              </a:ext>
            </a:extLst>
          </a:blip>
          <a:srcRect l="76993" t="71369" r="3692" b="8036"/>
          <a:stretch>
            <a:fillRect/>
          </a:stretch>
        </p:blipFill>
        <p:spPr>
          <a:xfrm>
            <a:off x="1498921" y="1950334"/>
            <a:ext cx="2434439" cy="3670099"/>
          </a:xfrm>
          <a:prstGeom prst="rect">
            <a:avLst/>
          </a:prstGeom>
        </p:spPr>
      </p:pic>
      <p:cxnSp>
        <p:nvCxnSpPr>
          <p:cNvPr id="9" name="直接箭头连接符 8">
            <a:extLst>
              <a:ext uri="{FF2B5EF4-FFF2-40B4-BE49-F238E27FC236}">
                <a16:creationId xmlns:a16="http://schemas.microsoft.com/office/drawing/2014/main" id="{C002871A-9819-E3EC-8B01-79E5084D89DC}"/>
              </a:ext>
            </a:extLst>
          </p:cNvPr>
          <p:cNvCxnSpPr/>
          <p:nvPr/>
        </p:nvCxnSpPr>
        <p:spPr>
          <a:xfrm flipH="1" flipV="1">
            <a:off x="4074289" y="3975904"/>
            <a:ext cx="4415741" cy="133108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156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6A737-11C1-89AF-9A81-852FCBD79B1E}"/>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AEC5A488-9AD4-551F-05E4-22586047752F}"/>
              </a:ext>
            </a:extLst>
          </p:cNvPr>
          <p:cNvSpPr>
            <a:spLocks noGrp="1"/>
          </p:cNvSpPr>
          <p:nvPr>
            <p:ph type="sldNum" sz="quarter" idx="12"/>
          </p:nvPr>
        </p:nvSpPr>
        <p:spPr/>
        <p:txBody>
          <a:bodyPr/>
          <a:lstStyle/>
          <a:p>
            <a:fld id="{ABC9C317-E4D3-42A1-9448-DCABB6C2E20A}" type="slidenum">
              <a:rPr lang="zh-CN" altLang="en-US" smtClean="0"/>
              <a:t>17</a:t>
            </a:fld>
            <a:endParaRPr lang="zh-CN" altLang="en-US"/>
          </a:p>
        </p:txBody>
      </p:sp>
      <p:pic>
        <p:nvPicPr>
          <p:cNvPr id="4" name="图片 3" descr="地图&#10;&#10;AI 生成的内容可能不正确。">
            <a:extLst>
              <a:ext uri="{FF2B5EF4-FFF2-40B4-BE49-F238E27FC236}">
                <a16:creationId xmlns:a16="http://schemas.microsoft.com/office/drawing/2014/main" id="{60589354-8603-401B-109B-08FAB9C493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235" y="738994"/>
            <a:ext cx="3967964" cy="5617356"/>
          </a:xfrm>
          <a:prstGeom prst="rect">
            <a:avLst/>
          </a:prstGeom>
        </p:spPr>
      </p:pic>
      <p:sp>
        <p:nvSpPr>
          <p:cNvPr id="5" name="文本框 4">
            <a:extLst>
              <a:ext uri="{FF2B5EF4-FFF2-40B4-BE49-F238E27FC236}">
                <a16:creationId xmlns:a16="http://schemas.microsoft.com/office/drawing/2014/main" id="{17649577-9AD9-F181-7F54-887472C3A6E3}"/>
              </a:ext>
            </a:extLst>
          </p:cNvPr>
          <p:cNvSpPr txBox="1"/>
          <p:nvPr/>
        </p:nvSpPr>
        <p:spPr>
          <a:xfrm>
            <a:off x="329209" y="121421"/>
            <a:ext cx="5766791"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Risky flooding area from lake and river</a:t>
            </a:r>
            <a:endParaRPr lang="zh-CN" altLang="en-US" sz="2000" dirty="0">
              <a:latin typeface="Garamond" panose="02020404030301010803" pitchFamily="18" charset="0"/>
            </a:endParaRPr>
          </a:p>
        </p:txBody>
      </p:sp>
      <p:sp>
        <p:nvSpPr>
          <p:cNvPr id="8" name="文本框 7">
            <a:extLst>
              <a:ext uri="{FF2B5EF4-FFF2-40B4-BE49-F238E27FC236}">
                <a16:creationId xmlns:a16="http://schemas.microsoft.com/office/drawing/2014/main" id="{BABD3456-A730-331C-BCBC-BC473247DA73}"/>
              </a:ext>
            </a:extLst>
          </p:cNvPr>
          <p:cNvSpPr txBox="1"/>
          <p:nvPr/>
        </p:nvSpPr>
        <p:spPr>
          <a:xfrm>
            <a:off x="1008320"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9" name="文本框 8">
            <a:extLst>
              <a:ext uri="{FF2B5EF4-FFF2-40B4-BE49-F238E27FC236}">
                <a16:creationId xmlns:a16="http://schemas.microsoft.com/office/drawing/2014/main" id="{A0FC066A-0E5E-7606-F3E4-6293DC3EE720}"/>
              </a:ext>
            </a:extLst>
          </p:cNvPr>
          <p:cNvSpPr txBox="1"/>
          <p:nvPr/>
        </p:nvSpPr>
        <p:spPr>
          <a:xfrm>
            <a:off x="541801" y="1464623"/>
            <a:ext cx="4825798" cy="1446550"/>
          </a:xfrm>
          <a:prstGeom prst="rect">
            <a:avLst/>
          </a:prstGeom>
          <a:noFill/>
        </p:spPr>
        <p:txBody>
          <a:bodyPr wrap="square" rtlCol="0">
            <a:spAutoFit/>
          </a:bodyPr>
          <a:lstStyle/>
          <a:p>
            <a:pPr algn="just"/>
            <a:r>
              <a:rPr lang="en-US" altLang="zh-CN" dirty="0">
                <a:solidFill>
                  <a:srgbClr val="009999"/>
                </a:solidFill>
                <a:latin typeface="Garamond" panose="02020404030301010803" pitchFamily="18" charset="0"/>
              </a:rPr>
              <a:t>Risky flooding area from lake and river:</a:t>
            </a:r>
            <a:endParaRPr lang="zh-CN" altLang="en-US" dirty="0">
              <a:solidFill>
                <a:srgbClr val="009999"/>
              </a:solidFill>
              <a:latin typeface="Garamond" panose="02020404030301010803" pitchFamily="18" charset="0"/>
            </a:endParaRPr>
          </a:p>
          <a:p>
            <a:endParaRPr lang="en-US" altLang="zh-CN" sz="1600" dirty="0">
              <a:latin typeface="Garamond" panose="02020404030301010803" pitchFamily="18" charset="0"/>
            </a:endParaRPr>
          </a:p>
          <a:p>
            <a:r>
              <a:rPr lang="en-US" altLang="zh-CN" dirty="0">
                <a:latin typeface="Garamond" panose="02020404030301010803" pitchFamily="18" charset="0"/>
              </a:rPr>
              <a:t>If Lake Nakuru keep expanding, the urban area at the boundary of the national park will be risky from being submerged</a:t>
            </a:r>
            <a:endParaRPr lang="zh-CN" altLang="en-US" dirty="0">
              <a:latin typeface="Garamond" panose="02020404030301010803" pitchFamily="18" charset="0"/>
            </a:endParaRPr>
          </a:p>
        </p:txBody>
      </p:sp>
    </p:spTree>
    <p:extLst>
      <p:ext uri="{BB962C8B-B14F-4D97-AF65-F5344CB8AC3E}">
        <p14:creationId xmlns:p14="http://schemas.microsoft.com/office/powerpoint/2010/main" val="4036313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4874F-EB19-6567-5622-6800F1A8F67E}"/>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EAC8D37F-831E-B71F-F3BC-8C6CBC7B03EF}"/>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Risky Area of urban flood in heavy rain situation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2660A2DE-DFCB-E68F-BB1B-CF63E651A497}"/>
              </a:ext>
            </a:extLst>
          </p:cNvPr>
          <p:cNvSpPr>
            <a:spLocks noGrp="1"/>
          </p:cNvSpPr>
          <p:nvPr>
            <p:ph type="sldNum" sz="quarter" idx="12"/>
          </p:nvPr>
        </p:nvSpPr>
        <p:spPr/>
        <p:txBody>
          <a:bodyPr/>
          <a:lstStyle/>
          <a:p>
            <a:fld id="{ABC9C317-E4D3-42A1-9448-DCABB6C2E20A}" type="slidenum">
              <a:rPr lang="zh-CN" altLang="en-US" smtClean="0"/>
              <a:t>18</a:t>
            </a:fld>
            <a:endParaRPr lang="zh-CN" altLang="en-US"/>
          </a:p>
        </p:txBody>
      </p:sp>
      <p:pic>
        <p:nvPicPr>
          <p:cNvPr id="7" name="图片 6" descr="地图&#10;&#10;AI 生成的内容可能不正确。">
            <a:extLst>
              <a:ext uri="{FF2B5EF4-FFF2-40B4-BE49-F238E27FC236}">
                <a16:creationId xmlns:a16="http://schemas.microsoft.com/office/drawing/2014/main" id="{E63943F9-5477-DA28-A266-5E0612B41F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7175" y="953385"/>
            <a:ext cx="3870132" cy="5478857"/>
          </a:xfrm>
          <a:prstGeom prst="rect">
            <a:avLst/>
          </a:prstGeom>
        </p:spPr>
      </p:pic>
      <p:sp>
        <p:nvSpPr>
          <p:cNvPr id="4" name="文本框 3">
            <a:extLst>
              <a:ext uri="{FF2B5EF4-FFF2-40B4-BE49-F238E27FC236}">
                <a16:creationId xmlns:a16="http://schemas.microsoft.com/office/drawing/2014/main" id="{3C070B89-DF62-F209-2C9A-4E7E6B1EFDFD}"/>
              </a:ext>
            </a:extLst>
          </p:cNvPr>
          <p:cNvSpPr txBox="1"/>
          <p:nvPr/>
        </p:nvSpPr>
        <p:spPr>
          <a:xfrm>
            <a:off x="1454888" y="6432242"/>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440118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D969E-9B1C-9220-6B3C-DA466455F2D0}"/>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C7AFAB20-C178-AA56-38A0-F4D00D447B48}"/>
              </a:ext>
            </a:extLst>
          </p:cNvPr>
          <p:cNvSpPr txBox="1"/>
          <p:nvPr/>
        </p:nvSpPr>
        <p:spPr>
          <a:xfrm>
            <a:off x="541802" y="245500"/>
            <a:ext cx="9748092" cy="1015663"/>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Risky Area of urban flood in heavy rain situation +Risky flooding area from lake and river</a:t>
            </a:r>
            <a:endParaRPr lang="zh-CN" altLang="en-US" sz="2000" dirty="0">
              <a:latin typeface="Garamond" panose="02020404030301010803" pitchFamily="18" charset="0"/>
            </a:endParaRPr>
          </a:p>
          <a:p>
            <a:pPr algn="just"/>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989385B0-737B-5009-F5E3-06A2CD29BA1F}"/>
              </a:ext>
            </a:extLst>
          </p:cNvPr>
          <p:cNvSpPr>
            <a:spLocks noGrp="1"/>
          </p:cNvSpPr>
          <p:nvPr>
            <p:ph type="sldNum" sz="quarter" idx="12"/>
          </p:nvPr>
        </p:nvSpPr>
        <p:spPr/>
        <p:txBody>
          <a:bodyPr/>
          <a:lstStyle/>
          <a:p>
            <a:fld id="{ABC9C317-E4D3-42A1-9448-DCABB6C2E20A}" type="slidenum">
              <a:rPr lang="zh-CN" altLang="en-US" smtClean="0"/>
              <a:t>19</a:t>
            </a:fld>
            <a:endParaRPr lang="zh-CN" altLang="en-US"/>
          </a:p>
        </p:txBody>
      </p:sp>
      <p:pic>
        <p:nvPicPr>
          <p:cNvPr id="5" name="图片 4" descr="地图&#10;&#10;AI 生成的内容可能不正确。">
            <a:extLst>
              <a:ext uri="{FF2B5EF4-FFF2-40B4-BE49-F238E27FC236}">
                <a16:creationId xmlns:a16="http://schemas.microsoft.com/office/drawing/2014/main" id="{9C26C02A-139B-020E-AC84-C6BD464E9D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6661" y="953386"/>
            <a:ext cx="3948062" cy="5589181"/>
          </a:xfrm>
          <a:prstGeom prst="rect">
            <a:avLst/>
          </a:prstGeom>
        </p:spPr>
      </p:pic>
      <p:sp>
        <p:nvSpPr>
          <p:cNvPr id="6" name="文本框 5">
            <a:extLst>
              <a:ext uri="{FF2B5EF4-FFF2-40B4-BE49-F238E27FC236}">
                <a16:creationId xmlns:a16="http://schemas.microsoft.com/office/drawing/2014/main" id="{E4661917-9D1F-BF0E-4675-1340BAD12103}"/>
              </a:ext>
            </a:extLst>
          </p:cNvPr>
          <p:cNvSpPr txBox="1"/>
          <p:nvPr/>
        </p:nvSpPr>
        <p:spPr>
          <a:xfrm>
            <a:off x="1008320"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2149491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9B408-CB80-B443-E8BC-CF527D0E17C6}"/>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39BA2E37-5640-44A1-2C67-5397EEBB70FD}"/>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Soil Erosion in Nakuru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6FDEE5B0-E791-F3E0-8A60-A933AE5DE203}"/>
              </a:ext>
            </a:extLst>
          </p:cNvPr>
          <p:cNvSpPr>
            <a:spLocks noGrp="1"/>
          </p:cNvSpPr>
          <p:nvPr>
            <p:ph type="sldNum" sz="quarter" idx="12"/>
          </p:nvPr>
        </p:nvSpPr>
        <p:spPr/>
        <p:txBody>
          <a:bodyPr/>
          <a:lstStyle/>
          <a:p>
            <a:fld id="{ABC9C317-E4D3-42A1-9448-DCABB6C2E20A}" type="slidenum">
              <a:rPr lang="zh-CN" altLang="en-US" smtClean="0"/>
              <a:t>20</a:t>
            </a:fld>
            <a:endParaRPr lang="zh-CN" altLang="en-US"/>
          </a:p>
        </p:txBody>
      </p:sp>
      <p:pic>
        <p:nvPicPr>
          <p:cNvPr id="5" name="图片 4" descr="草地上的建筑与树林&#10;&#10;AI 生成的内容可能不正确。">
            <a:extLst>
              <a:ext uri="{FF2B5EF4-FFF2-40B4-BE49-F238E27FC236}">
                <a16:creationId xmlns:a16="http://schemas.microsoft.com/office/drawing/2014/main" id="{5D07980C-86A9-E6F2-70BD-CC99B72E69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3659" y="1177553"/>
            <a:ext cx="7158762" cy="4773463"/>
          </a:xfrm>
          <a:prstGeom prst="rect">
            <a:avLst/>
          </a:prstGeom>
        </p:spPr>
      </p:pic>
      <p:sp>
        <p:nvSpPr>
          <p:cNvPr id="7" name="文本框 6">
            <a:extLst>
              <a:ext uri="{FF2B5EF4-FFF2-40B4-BE49-F238E27FC236}">
                <a16:creationId xmlns:a16="http://schemas.microsoft.com/office/drawing/2014/main" id="{DA777408-AC71-2D8B-682C-7CAA4C110B8B}"/>
              </a:ext>
            </a:extLst>
          </p:cNvPr>
          <p:cNvSpPr txBox="1"/>
          <p:nvPr/>
        </p:nvSpPr>
        <p:spPr>
          <a:xfrm>
            <a:off x="3778069" y="6009620"/>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Photo by Cynthia van Elk, Water as leverage</a:t>
            </a:r>
            <a:endParaRPr lang="zh-CN" altLang="en-US" sz="1400" dirty="0">
              <a:latin typeface="Garamond" panose="02020404030301010803" pitchFamily="18" charset="0"/>
            </a:endParaRPr>
          </a:p>
        </p:txBody>
      </p:sp>
      <p:sp>
        <p:nvSpPr>
          <p:cNvPr id="9" name="文本框 8">
            <a:extLst>
              <a:ext uri="{FF2B5EF4-FFF2-40B4-BE49-F238E27FC236}">
                <a16:creationId xmlns:a16="http://schemas.microsoft.com/office/drawing/2014/main" id="{D909A1F7-A50C-1356-3981-72429CC8DA65}"/>
              </a:ext>
            </a:extLst>
          </p:cNvPr>
          <p:cNvSpPr txBox="1"/>
          <p:nvPr/>
        </p:nvSpPr>
        <p:spPr>
          <a:xfrm>
            <a:off x="1270590" y="6376001"/>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943507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842AEA-AB74-E573-E235-7B4F605C978C}"/>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93AA8DAF-ED6A-F8AE-3615-2EB8B2726F72}"/>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Pollutions in Drainage system in Nakuru City</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1FF79D31-D228-A33F-8545-4D98573E4EB5}"/>
              </a:ext>
            </a:extLst>
          </p:cNvPr>
          <p:cNvSpPr>
            <a:spLocks noGrp="1"/>
          </p:cNvSpPr>
          <p:nvPr>
            <p:ph type="sldNum" sz="quarter" idx="12"/>
          </p:nvPr>
        </p:nvSpPr>
        <p:spPr/>
        <p:txBody>
          <a:bodyPr/>
          <a:lstStyle/>
          <a:p>
            <a:fld id="{ABC9C317-E4D3-42A1-9448-DCABB6C2E20A}" type="slidenum">
              <a:rPr lang="zh-CN" altLang="en-US" smtClean="0"/>
              <a:t>21</a:t>
            </a:fld>
            <a:endParaRPr lang="zh-CN" altLang="en-US"/>
          </a:p>
        </p:txBody>
      </p:sp>
      <p:pic>
        <p:nvPicPr>
          <p:cNvPr id="5" name="图片 4" descr="路边的水果摊&#10;&#10;AI 生成的内容可能不正确。">
            <a:extLst>
              <a:ext uri="{FF2B5EF4-FFF2-40B4-BE49-F238E27FC236}">
                <a16:creationId xmlns:a16="http://schemas.microsoft.com/office/drawing/2014/main" id="{417F9C20-170F-0793-EF79-16A3330947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3520" y="953386"/>
            <a:ext cx="3970928" cy="5294571"/>
          </a:xfrm>
          <a:prstGeom prst="rect">
            <a:avLst/>
          </a:prstGeom>
        </p:spPr>
      </p:pic>
      <p:sp>
        <p:nvSpPr>
          <p:cNvPr id="4" name="文本框 3">
            <a:extLst>
              <a:ext uri="{FF2B5EF4-FFF2-40B4-BE49-F238E27FC236}">
                <a16:creationId xmlns:a16="http://schemas.microsoft.com/office/drawing/2014/main" id="{E7A172A7-492B-783C-3002-E4F17357F0E8}"/>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2421758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F09C0-010F-B29F-DEF0-F53199489F9E}"/>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0294A672-03C2-5C0F-CD6E-B85D1AE35783}"/>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“clean water”</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D26B32DA-B09F-6D95-E9B4-66D8986B2450}"/>
              </a:ext>
            </a:extLst>
          </p:cNvPr>
          <p:cNvSpPr>
            <a:spLocks noGrp="1"/>
          </p:cNvSpPr>
          <p:nvPr>
            <p:ph type="sldNum" sz="quarter" idx="12"/>
          </p:nvPr>
        </p:nvSpPr>
        <p:spPr/>
        <p:txBody>
          <a:bodyPr/>
          <a:lstStyle/>
          <a:p>
            <a:fld id="{ABC9C317-E4D3-42A1-9448-DCABB6C2E20A}" type="slidenum">
              <a:rPr lang="zh-CN" altLang="en-US" smtClean="0"/>
              <a:t>22</a:t>
            </a:fld>
            <a:endParaRPr lang="zh-CN" altLang="en-US"/>
          </a:p>
        </p:txBody>
      </p:sp>
      <p:pic>
        <p:nvPicPr>
          <p:cNvPr id="6" name="图片 5" descr="森林里的卡车&#10;&#10;AI 生成的内容可能不正确。">
            <a:extLst>
              <a:ext uri="{FF2B5EF4-FFF2-40B4-BE49-F238E27FC236}">
                <a16:creationId xmlns:a16="http://schemas.microsoft.com/office/drawing/2014/main" id="{38EC1607-78EC-2BB5-C7BA-BB69B66B0A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8294" y="953386"/>
            <a:ext cx="7609738" cy="5074172"/>
          </a:xfrm>
          <a:prstGeom prst="rect">
            <a:avLst/>
          </a:prstGeom>
        </p:spPr>
      </p:pic>
      <p:sp>
        <p:nvSpPr>
          <p:cNvPr id="7" name="文本框 6">
            <a:extLst>
              <a:ext uri="{FF2B5EF4-FFF2-40B4-BE49-F238E27FC236}">
                <a16:creationId xmlns:a16="http://schemas.microsoft.com/office/drawing/2014/main" id="{30D06648-60AB-297B-F562-7BA87B8A17F4}"/>
              </a:ext>
            </a:extLst>
          </p:cNvPr>
          <p:cNvSpPr txBox="1"/>
          <p:nvPr/>
        </p:nvSpPr>
        <p:spPr>
          <a:xfrm>
            <a:off x="3778069" y="6113958"/>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Photo by Cynthia van Elk, Water as leverage</a:t>
            </a:r>
            <a:endParaRPr lang="zh-CN" altLang="en-US" sz="1400" dirty="0">
              <a:latin typeface="Garamond" panose="02020404030301010803" pitchFamily="18" charset="0"/>
            </a:endParaRPr>
          </a:p>
        </p:txBody>
      </p:sp>
      <p:sp>
        <p:nvSpPr>
          <p:cNvPr id="4" name="文本框 3">
            <a:extLst>
              <a:ext uri="{FF2B5EF4-FFF2-40B4-BE49-F238E27FC236}">
                <a16:creationId xmlns:a16="http://schemas.microsoft.com/office/drawing/2014/main" id="{6A8C961A-2CD6-51E9-668B-29A6B0286BC0}"/>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4166359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6FF01-6F07-EB59-25D7-12CF7378F93C}"/>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07D986A6-5EDE-92CB-C023-B7799D59FC21}"/>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Rising lake </a:t>
            </a:r>
            <a:r>
              <a:rPr lang="en-US" altLang="zh-CN" sz="2000" dirty="0" err="1">
                <a:latin typeface="Garamond" panose="02020404030301010803" pitchFamily="18" charset="0"/>
              </a:rPr>
              <a:t>level,Nakuru</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902E3610-F5BD-2AB8-BDE2-E0B296FDF2BB}"/>
              </a:ext>
            </a:extLst>
          </p:cNvPr>
          <p:cNvSpPr>
            <a:spLocks noGrp="1"/>
          </p:cNvSpPr>
          <p:nvPr>
            <p:ph type="sldNum" sz="quarter" idx="12"/>
          </p:nvPr>
        </p:nvSpPr>
        <p:spPr/>
        <p:txBody>
          <a:bodyPr/>
          <a:lstStyle/>
          <a:p>
            <a:fld id="{ABC9C317-E4D3-42A1-9448-DCABB6C2E20A}" type="slidenum">
              <a:rPr lang="zh-CN" altLang="en-US" smtClean="0"/>
              <a:t>23</a:t>
            </a:fld>
            <a:endParaRPr lang="zh-CN" altLang="en-US"/>
          </a:p>
        </p:txBody>
      </p:sp>
      <p:pic>
        <p:nvPicPr>
          <p:cNvPr id="6" name="图片 5" descr="湖边的一群鸟&#10;&#10;AI 生成的内容可能不正确。">
            <a:extLst>
              <a:ext uri="{FF2B5EF4-FFF2-40B4-BE49-F238E27FC236}">
                <a16:creationId xmlns:a16="http://schemas.microsoft.com/office/drawing/2014/main" id="{FBD74622-3A56-2187-1E00-4DD10A35AA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3531" y="1079032"/>
            <a:ext cx="7774322" cy="5182881"/>
          </a:xfrm>
          <a:prstGeom prst="rect">
            <a:avLst/>
          </a:prstGeom>
        </p:spPr>
      </p:pic>
      <p:sp>
        <p:nvSpPr>
          <p:cNvPr id="4" name="文本框 3">
            <a:extLst>
              <a:ext uri="{FF2B5EF4-FFF2-40B4-BE49-F238E27FC236}">
                <a16:creationId xmlns:a16="http://schemas.microsoft.com/office/drawing/2014/main" id="{ED52002B-6EF4-60C7-895D-2D21C2AE15B8}"/>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506534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0E6CB-6FC6-70B8-EE81-B5A39588055F}"/>
            </a:ext>
          </a:extLst>
        </p:cNvPr>
        <p:cNvGrpSpPr/>
        <p:nvPr/>
      </p:nvGrpSpPr>
      <p:grpSpPr>
        <a:xfrm>
          <a:off x="0" y="0"/>
          <a:ext cx="0" cy="0"/>
          <a:chOff x="0" y="0"/>
          <a:chExt cx="0" cy="0"/>
        </a:xfrm>
      </p:grpSpPr>
      <p:pic>
        <p:nvPicPr>
          <p:cNvPr id="5" name="图片 4" descr="图形用户界面&#10;&#10;AI 生成的内容可能不正确。">
            <a:extLst>
              <a:ext uri="{FF2B5EF4-FFF2-40B4-BE49-F238E27FC236}">
                <a16:creationId xmlns:a16="http://schemas.microsoft.com/office/drawing/2014/main" id="{347EE744-851F-D7F1-D71A-4212BCCA75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7579" y="0"/>
            <a:ext cx="9696842" cy="6858000"/>
          </a:xfrm>
          <a:prstGeom prst="rect">
            <a:avLst/>
          </a:prstGeom>
        </p:spPr>
      </p:pic>
      <p:sp>
        <p:nvSpPr>
          <p:cNvPr id="8" name="文本框 7">
            <a:extLst>
              <a:ext uri="{FF2B5EF4-FFF2-40B4-BE49-F238E27FC236}">
                <a16:creationId xmlns:a16="http://schemas.microsoft.com/office/drawing/2014/main" id="{7112F821-8575-606F-EF5F-3F011B9496EF}"/>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Problems caused by seasonal stream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92FF03C2-6B65-6A78-6074-2B4EF20B8885}"/>
              </a:ext>
            </a:extLst>
          </p:cNvPr>
          <p:cNvSpPr>
            <a:spLocks noGrp="1"/>
          </p:cNvSpPr>
          <p:nvPr>
            <p:ph type="sldNum" sz="quarter" idx="12"/>
          </p:nvPr>
        </p:nvSpPr>
        <p:spPr/>
        <p:txBody>
          <a:bodyPr/>
          <a:lstStyle/>
          <a:p>
            <a:fld id="{ABC9C317-E4D3-42A1-9448-DCABB6C2E20A}" type="slidenum">
              <a:rPr lang="zh-CN" altLang="en-US" smtClean="0"/>
              <a:t>24</a:t>
            </a:fld>
            <a:endParaRPr lang="zh-CN" altLang="en-US"/>
          </a:p>
        </p:txBody>
      </p:sp>
      <p:sp>
        <p:nvSpPr>
          <p:cNvPr id="4" name="文本框 3">
            <a:extLst>
              <a:ext uri="{FF2B5EF4-FFF2-40B4-BE49-F238E27FC236}">
                <a16:creationId xmlns:a16="http://schemas.microsoft.com/office/drawing/2014/main" id="{9921F138-89F2-028E-DDE7-3920284F36A1}"/>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212937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5AC21-7228-BA15-0899-BD710408CF98}"/>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A1859593-1112-BA79-85ED-1B6690B28BE4}"/>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Nakuru’s ecological system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BA437E9D-9E1D-3BC9-EDCB-FA07C6F740FE}"/>
              </a:ext>
            </a:extLst>
          </p:cNvPr>
          <p:cNvSpPr>
            <a:spLocks noGrp="1"/>
          </p:cNvSpPr>
          <p:nvPr>
            <p:ph type="sldNum" sz="quarter" idx="12"/>
          </p:nvPr>
        </p:nvSpPr>
        <p:spPr/>
        <p:txBody>
          <a:bodyPr/>
          <a:lstStyle/>
          <a:p>
            <a:fld id="{ABC9C317-E4D3-42A1-9448-DCABB6C2E20A}" type="slidenum">
              <a:rPr lang="zh-CN" altLang="en-US" smtClean="0"/>
              <a:t>25</a:t>
            </a:fld>
            <a:endParaRPr lang="zh-CN" altLang="en-US"/>
          </a:p>
        </p:txBody>
      </p:sp>
      <p:pic>
        <p:nvPicPr>
          <p:cNvPr id="5" name="图片 4" descr="图示, 地图&#10;&#10;AI 生成的内容可能不正确。">
            <a:extLst>
              <a:ext uri="{FF2B5EF4-FFF2-40B4-BE49-F238E27FC236}">
                <a16:creationId xmlns:a16="http://schemas.microsoft.com/office/drawing/2014/main" id="{1BAE470C-2339-C3BF-C244-EB59F70880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75597" y="953386"/>
            <a:ext cx="7800481" cy="5518186"/>
          </a:xfrm>
          <a:prstGeom prst="rect">
            <a:avLst/>
          </a:prstGeom>
        </p:spPr>
      </p:pic>
      <p:sp>
        <p:nvSpPr>
          <p:cNvPr id="4" name="文本框 3">
            <a:extLst>
              <a:ext uri="{FF2B5EF4-FFF2-40B4-BE49-F238E27FC236}">
                <a16:creationId xmlns:a16="http://schemas.microsoft.com/office/drawing/2014/main" id="{D0F1695F-D27D-A5BA-5D8F-0E16841A2C10}"/>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253731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B5D69-225C-E13D-1672-32E2A879E626}"/>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341AD7B8-005E-6417-D670-2ACA5989F3C4}"/>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Nakuru’s Urbanization</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DA1AD059-6006-822B-4894-D1FE7658C96F}"/>
              </a:ext>
            </a:extLst>
          </p:cNvPr>
          <p:cNvSpPr>
            <a:spLocks noGrp="1"/>
          </p:cNvSpPr>
          <p:nvPr>
            <p:ph type="sldNum" sz="quarter" idx="12"/>
          </p:nvPr>
        </p:nvSpPr>
        <p:spPr/>
        <p:txBody>
          <a:bodyPr/>
          <a:lstStyle/>
          <a:p>
            <a:fld id="{ABC9C317-E4D3-42A1-9448-DCABB6C2E20A}" type="slidenum">
              <a:rPr lang="zh-CN" altLang="en-US" smtClean="0"/>
              <a:t>26</a:t>
            </a:fld>
            <a:endParaRPr lang="zh-CN" altLang="en-US"/>
          </a:p>
        </p:txBody>
      </p:sp>
      <p:pic>
        <p:nvPicPr>
          <p:cNvPr id="6" name="图片 5">
            <a:extLst>
              <a:ext uri="{FF2B5EF4-FFF2-40B4-BE49-F238E27FC236}">
                <a16:creationId xmlns:a16="http://schemas.microsoft.com/office/drawing/2014/main" id="{E4B7E7E2-2C7E-387C-EB95-582B954C0260}"/>
              </a:ext>
            </a:extLst>
          </p:cNvPr>
          <p:cNvPicPr>
            <a:picLocks noChangeAspect="1"/>
          </p:cNvPicPr>
          <p:nvPr/>
        </p:nvPicPr>
        <p:blipFill>
          <a:blip r:embed="rId3"/>
          <a:stretch>
            <a:fillRect/>
          </a:stretch>
        </p:blipFill>
        <p:spPr>
          <a:xfrm>
            <a:off x="3040242" y="953386"/>
            <a:ext cx="5450615" cy="5308556"/>
          </a:xfrm>
          <a:prstGeom prst="rect">
            <a:avLst/>
          </a:prstGeom>
        </p:spPr>
      </p:pic>
      <p:sp>
        <p:nvSpPr>
          <p:cNvPr id="4" name="文本框 3">
            <a:extLst>
              <a:ext uri="{FF2B5EF4-FFF2-40B4-BE49-F238E27FC236}">
                <a16:creationId xmlns:a16="http://schemas.microsoft.com/office/drawing/2014/main" id="{BA6C2CD0-823D-20D0-D064-6BB78573B693}"/>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9302883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62273-17E2-88E9-E8BF-31C45B2F5605}"/>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4DB1C276-6720-16A4-E1F0-47A57C338139}"/>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Nakuru’s population density</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5DE99CD9-414C-4689-E842-F1EFF83320C9}"/>
              </a:ext>
            </a:extLst>
          </p:cNvPr>
          <p:cNvSpPr>
            <a:spLocks noGrp="1"/>
          </p:cNvSpPr>
          <p:nvPr>
            <p:ph type="sldNum" sz="quarter" idx="12"/>
          </p:nvPr>
        </p:nvSpPr>
        <p:spPr/>
        <p:txBody>
          <a:bodyPr/>
          <a:lstStyle/>
          <a:p>
            <a:fld id="{ABC9C317-E4D3-42A1-9448-DCABB6C2E20A}" type="slidenum">
              <a:rPr lang="zh-CN" altLang="en-US" smtClean="0"/>
              <a:t>27</a:t>
            </a:fld>
            <a:endParaRPr lang="zh-CN" altLang="en-US"/>
          </a:p>
        </p:txBody>
      </p:sp>
      <p:pic>
        <p:nvPicPr>
          <p:cNvPr id="6" name="图片 5" descr="地图&#10;&#10;AI 生成的内容可能不正确。">
            <a:extLst>
              <a:ext uri="{FF2B5EF4-FFF2-40B4-BE49-F238E27FC236}">
                <a16:creationId xmlns:a16="http://schemas.microsoft.com/office/drawing/2014/main" id="{F5401778-D688-7761-D8B5-E7CC6CEAB2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5804" y="599443"/>
            <a:ext cx="4133703" cy="5847079"/>
          </a:xfrm>
          <a:prstGeom prst="rect">
            <a:avLst/>
          </a:prstGeom>
        </p:spPr>
      </p:pic>
      <p:sp>
        <p:nvSpPr>
          <p:cNvPr id="4" name="文本框 3">
            <a:extLst>
              <a:ext uri="{FF2B5EF4-FFF2-40B4-BE49-F238E27FC236}">
                <a16:creationId xmlns:a16="http://schemas.microsoft.com/office/drawing/2014/main" id="{5A9F0E67-A00B-4AED-28F8-02D73784AB92}"/>
              </a:ext>
            </a:extLst>
          </p:cNvPr>
          <p:cNvSpPr txBox="1"/>
          <p:nvPr/>
        </p:nvSpPr>
        <p:spPr>
          <a:xfrm>
            <a:off x="1192618"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0876732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69D5195D-FB7D-CD78-8458-378ADA21923E}"/>
              </a:ext>
            </a:extLst>
          </p:cNvPr>
          <p:cNvSpPr txBox="1"/>
          <p:nvPr/>
        </p:nvSpPr>
        <p:spPr>
          <a:xfrm>
            <a:off x="1094184" y="5151797"/>
            <a:ext cx="2831548" cy="523220"/>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Land-use map for Nakuru CBD using Landsat TM 1986.</a:t>
            </a:r>
            <a:endParaRPr lang="zh-CN" altLang="en-US" sz="1400" dirty="0">
              <a:latin typeface="Garamond" panose="02020404030301010803" pitchFamily="18" charset="0"/>
            </a:endParaRPr>
          </a:p>
        </p:txBody>
      </p:sp>
      <p:pic>
        <p:nvPicPr>
          <p:cNvPr id="7" name="图片 6">
            <a:extLst>
              <a:ext uri="{FF2B5EF4-FFF2-40B4-BE49-F238E27FC236}">
                <a16:creationId xmlns:a16="http://schemas.microsoft.com/office/drawing/2014/main" id="{479A8178-D6D8-33DE-A16D-43C527B71A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4806" y="2281911"/>
            <a:ext cx="2920926" cy="2132470"/>
          </a:xfrm>
          <a:prstGeom prst="rect">
            <a:avLst/>
          </a:prstGeom>
        </p:spPr>
      </p:pic>
      <p:pic>
        <p:nvPicPr>
          <p:cNvPr id="9" name="图片 8">
            <a:extLst>
              <a:ext uri="{FF2B5EF4-FFF2-40B4-BE49-F238E27FC236}">
                <a16:creationId xmlns:a16="http://schemas.microsoft.com/office/drawing/2014/main" id="{FB45CEE1-D2FA-A209-789F-E4F79429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44599" y="2186720"/>
            <a:ext cx="2920925" cy="2227661"/>
          </a:xfrm>
          <a:prstGeom prst="rect">
            <a:avLst/>
          </a:prstGeom>
        </p:spPr>
      </p:pic>
      <p:pic>
        <p:nvPicPr>
          <p:cNvPr id="11" name="图片 10">
            <a:extLst>
              <a:ext uri="{FF2B5EF4-FFF2-40B4-BE49-F238E27FC236}">
                <a16:creationId xmlns:a16="http://schemas.microsoft.com/office/drawing/2014/main" id="{731CD5AD-EC33-B66F-3B48-373C74A1BB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86602" y="2362764"/>
            <a:ext cx="2920925" cy="2132471"/>
          </a:xfrm>
          <a:prstGeom prst="rect">
            <a:avLst/>
          </a:prstGeom>
        </p:spPr>
      </p:pic>
      <p:sp>
        <p:nvSpPr>
          <p:cNvPr id="12" name="文本框 11">
            <a:extLst>
              <a:ext uri="{FF2B5EF4-FFF2-40B4-BE49-F238E27FC236}">
                <a16:creationId xmlns:a16="http://schemas.microsoft.com/office/drawing/2014/main" id="{9EB94FBB-3D53-EA0F-20B4-9D1D94AA7BBC}"/>
              </a:ext>
            </a:extLst>
          </p:cNvPr>
          <p:cNvSpPr txBox="1"/>
          <p:nvPr/>
        </p:nvSpPr>
        <p:spPr>
          <a:xfrm>
            <a:off x="5089814" y="5151797"/>
            <a:ext cx="2831548" cy="523220"/>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Land-use map for Nakuru CBD using Landsat ETM 2000</a:t>
            </a:r>
            <a:endParaRPr lang="zh-CN" altLang="en-US" sz="1400" dirty="0">
              <a:latin typeface="Garamond" panose="02020404030301010803" pitchFamily="18" charset="0"/>
            </a:endParaRPr>
          </a:p>
        </p:txBody>
      </p:sp>
      <p:sp>
        <p:nvSpPr>
          <p:cNvPr id="13" name="文本框 12">
            <a:extLst>
              <a:ext uri="{FF2B5EF4-FFF2-40B4-BE49-F238E27FC236}">
                <a16:creationId xmlns:a16="http://schemas.microsoft.com/office/drawing/2014/main" id="{9CD36203-34A3-8E14-35E7-3AA6F16302A6}"/>
              </a:ext>
            </a:extLst>
          </p:cNvPr>
          <p:cNvSpPr txBox="1"/>
          <p:nvPr/>
        </p:nvSpPr>
        <p:spPr>
          <a:xfrm>
            <a:off x="8775979" y="5151797"/>
            <a:ext cx="2831548" cy="523220"/>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Land-use map for Nakuru CBD using ALOS PALSAR 2010.</a:t>
            </a:r>
            <a:endParaRPr lang="zh-CN" altLang="en-US" sz="1400" dirty="0">
              <a:latin typeface="Garamond" panose="02020404030301010803" pitchFamily="18" charset="0"/>
            </a:endParaRPr>
          </a:p>
        </p:txBody>
      </p:sp>
      <p:sp>
        <p:nvSpPr>
          <p:cNvPr id="14" name="文本框 13">
            <a:extLst>
              <a:ext uri="{FF2B5EF4-FFF2-40B4-BE49-F238E27FC236}">
                <a16:creationId xmlns:a16="http://schemas.microsoft.com/office/drawing/2014/main" id="{6D5C2D47-D5D9-95F9-BC1A-7646EA4D8EB5}"/>
              </a:ext>
            </a:extLst>
          </p:cNvPr>
          <p:cNvSpPr txBox="1"/>
          <p:nvPr/>
        </p:nvSpPr>
        <p:spPr>
          <a:xfrm>
            <a:off x="8142947" y="6139543"/>
            <a:ext cx="4097611" cy="461665"/>
          </a:xfrm>
          <a:prstGeom prst="rect">
            <a:avLst/>
          </a:prstGeom>
          <a:noFill/>
        </p:spPr>
        <p:txBody>
          <a:bodyPr wrap="square" rtlCol="0">
            <a:spAutoFit/>
          </a:bodyPr>
          <a:lstStyle/>
          <a:p>
            <a:r>
              <a:rPr lang="en-US" altLang="zh-CN" sz="1200" dirty="0">
                <a:latin typeface="Garamond" panose="02020404030301010803" pitchFamily="18" charset="0"/>
              </a:rPr>
              <a:t>Data </a:t>
            </a:r>
            <a:r>
              <a:rPr lang="en-US" altLang="zh-CN" sz="1200" dirty="0" err="1">
                <a:latin typeface="Garamond" panose="02020404030301010803" pitchFamily="18" charset="0"/>
              </a:rPr>
              <a:t>from:</a:t>
            </a:r>
            <a:r>
              <a:rPr lang="en-US" altLang="zh-CN" sz="1200" i="0" dirty="0" err="1">
                <a:solidFill>
                  <a:srgbClr val="000000"/>
                </a:solidFill>
                <a:effectLst/>
                <a:latin typeface="Garamond" panose="02020404030301010803" pitchFamily="18" charset="0"/>
              </a:rPr>
              <a:t>Monitoring</a:t>
            </a:r>
            <a:r>
              <a:rPr lang="en-US" altLang="zh-CN" sz="1200" i="0" dirty="0">
                <a:solidFill>
                  <a:srgbClr val="000000"/>
                </a:solidFill>
                <a:effectLst/>
                <a:latin typeface="Garamond" panose="02020404030301010803" pitchFamily="18" charset="0"/>
              </a:rPr>
              <a:t> Land-Use Change in Nakuru (Kenya) Using Multi-Sensor Satellite Data</a:t>
            </a:r>
            <a:endParaRPr lang="zh-CN" altLang="en-US" sz="1200" dirty="0">
              <a:latin typeface="Garamond" panose="02020404030301010803" pitchFamily="18" charset="0"/>
            </a:endParaRPr>
          </a:p>
        </p:txBody>
      </p:sp>
      <p:sp>
        <p:nvSpPr>
          <p:cNvPr id="3" name="灯片编号占位符 2">
            <a:extLst>
              <a:ext uri="{FF2B5EF4-FFF2-40B4-BE49-F238E27FC236}">
                <a16:creationId xmlns:a16="http://schemas.microsoft.com/office/drawing/2014/main" id="{CE4F03BC-CB19-B48D-3AB0-41F2089D6894}"/>
              </a:ext>
            </a:extLst>
          </p:cNvPr>
          <p:cNvSpPr>
            <a:spLocks noGrp="1"/>
          </p:cNvSpPr>
          <p:nvPr>
            <p:ph type="sldNum" sz="quarter" idx="12"/>
          </p:nvPr>
        </p:nvSpPr>
        <p:spPr/>
        <p:txBody>
          <a:bodyPr/>
          <a:lstStyle/>
          <a:p>
            <a:fld id="{D5F81530-F45E-4912-BDDC-DE97BD132D27}" type="slidenum">
              <a:rPr lang="zh-CN" altLang="en-US" smtClean="0"/>
              <a:t>28</a:t>
            </a:fld>
            <a:endParaRPr lang="zh-CN" altLang="en-US"/>
          </a:p>
        </p:txBody>
      </p:sp>
      <p:sp>
        <p:nvSpPr>
          <p:cNvPr id="10" name="文本框 9">
            <a:extLst>
              <a:ext uri="{FF2B5EF4-FFF2-40B4-BE49-F238E27FC236}">
                <a16:creationId xmlns:a16="http://schemas.microsoft.com/office/drawing/2014/main" id="{587A5366-75D0-BC5F-7D19-18EAD571B080}"/>
              </a:ext>
            </a:extLst>
          </p:cNvPr>
          <p:cNvSpPr txBox="1"/>
          <p:nvPr/>
        </p:nvSpPr>
        <p:spPr>
          <a:xfrm>
            <a:off x="689136" y="298779"/>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marR="0" algn="just" rtl="0"/>
            <a:r>
              <a:rPr lang="en-US" altLang="zh-CN" sz="2000" dirty="0">
                <a:latin typeface="Garamond" panose="02020404030301010803" pitchFamily="18" charset="0"/>
              </a:rPr>
              <a:t>Urbanization process in CBD area</a:t>
            </a:r>
            <a:endParaRPr lang="zh-CN" altLang="en-US" sz="2000" dirty="0">
              <a:latin typeface="Garamond" panose="02020404030301010803" pitchFamily="18" charset="0"/>
            </a:endParaRPr>
          </a:p>
        </p:txBody>
      </p:sp>
      <p:sp>
        <p:nvSpPr>
          <p:cNvPr id="4" name="文本框 3">
            <a:extLst>
              <a:ext uri="{FF2B5EF4-FFF2-40B4-BE49-F238E27FC236}">
                <a16:creationId xmlns:a16="http://schemas.microsoft.com/office/drawing/2014/main" id="{D12ACC6B-30F7-FB35-5409-CDA45FEB5C3F}"/>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4267948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62AB7F-6A70-311F-2B29-F561DA06F5EC}"/>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9D574361-8722-ACDD-23F6-D41565EF6ABC}"/>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The relation between Agriculture &amp;urbanization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081FF6A7-0F6A-77F4-F2BA-D8CC37880421}"/>
              </a:ext>
            </a:extLst>
          </p:cNvPr>
          <p:cNvSpPr>
            <a:spLocks noGrp="1"/>
          </p:cNvSpPr>
          <p:nvPr>
            <p:ph type="sldNum" sz="quarter" idx="12"/>
          </p:nvPr>
        </p:nvSpPr>
        <p:spPr/>
        <p:txBody>
          <a:bodyPr/>
          <a:lstStyle/>
          <a:p>
            <a:fld id="{ABC9C317-E4D3-42A1-9448-DCABB6C2E20A}" type="slidenum">
              <a:rPr lang="zh-CN" altLang="en-US" smtClean="0"/>
              <a:t>29</a:t>
            </a:fld>
            <a:endParaRPr lang="zh-CN" altLang="en-US"/>
          </a:p>
        </p:txBody>
      </p:sp>
      <p:pic>
        <p:nvPicPr>
          <p:cNvPr id="4" name="图片 3" descr="地图&#10;&#10;AI 生成的内容可能不正确。">
            <a:extLst>
              <a:ext uri="{FF2B5EF4-FFF2-40B4-BE49-F238E27FC236}">
                <a16:creationId xmlns:a16="http://schemas.microsoft.com/office/drawing/2014/main" id="{55031431-EDF1-CE86-7A99-E689346D02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4132" y="861178"/>
            <a:ext cx="3948794" cy="5585526"/>
          </a:xfrm>
          <a:prstGeom prst="rect">
            <a:avLst/>
          </a:prstGeom>
        </p:spPr>
      </p:pic>
      <p:sp>
        <p:nvSpPr>
          <p:cNvPr id="5" name="文本框 4">
            <a:extLst>
              <a:ext uri="{FF2B5EF4-FFF2-40B4-BE49-F238E27FC236}">
                <a16:creationId xmlns:a16="http://schemas.microsoft.com/office/drawing/2014/main" id="{4CEE8D0A-0241-50FD-5946-B41A05B7DC72}"/>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192237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26A0A-E44F-BC41-F627-928390491C4F}"/>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26615F28-129F-2FF7-A286-961A123F1CF2}"/>
              </a:ext>
            </a:extLst>
          </p:cNvPr>
          <p:cNvSpPr txBox="1"/>
          <p:nvPr/>
        </p:nvSpPr>
        <p:spPr>
          <a:xfrm>
            <a:off x="541802" y="245500"/>
            <a:ext cx="652606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Conflict between urbanization and agriculture area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293F94EB-9714-40C8-1675-8F041F1A3573}"/>
              </a:ext>
            </a:extLst>
          </p:cNvPr>
          <p:cNvSpPr>
            <a:spLocks noGrp="1"/>
          </p:cNvSpPr>
          <p:nvPr>
            <p:ph type="sldNum" sz="quarter" idx="12"/>
          </p:nvPr>
        </p:nvSpPr>
        <p:spPr/>
        <p:txBody>
          <a:bodyPr/>
          <a:lstStyle/>
          <a:p>
            <a:fld id="{ABC9C317-E4D3-42A1-9448-DCABB6C2E20A}" type="slidenum">
              <a:rPr lang="zh-CN" altLang="en-US" smtClean="0"/>
              <a:t>30</a:t>
            </a:fld>
            <a:endParaRPr lang="zh-CN" altLang="en-US"/>
          </a:p>
        </p:txBody>
      </p:sp>
      <p:pic>
        <p:nvPicPr>
          <p:cNvPr id="6" name="图片 5" descr="图示&#10;&#10;AI 生成的内容可能不正确。">
            <a:extLst>
              <a:ext uri="{FF2B5EF4-FFF2-40B4-BE49-F238E27FC236}">
                <a16:creationId xmlns:a16="http://schemas.microsoft.com/office/drawing/2014/main" id="{649A2F02-63EB-124B-E765-71161B1FCD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424" y="1070315"/>
            <a:ext cx="5128890" cy="4278843"/>
          </a:xfrm>
          <a:prstGeom prst="rect">
            <a:avLst/>
          </a:prstGeom>
        </p:spPr>
      </p:pic>
      <p:sp>
        <p:nvSpPr>
          <p:cNvPr id="4" name="文本框 3">
            <a:extLst>
              <a:ext uri="{FF2B5EF4-FFF2-40B4-BE49-F238E27FC236}">
                <a16:creationId xmlns:a16="http://schemas.microsoft.com/office/drawing/2014/main" id="{8B28390D-E6F2-42A2-5093-AD7D9A55B28C}"/>
              </a:ext>
            </a:extLst>
          </p:cNvPr>
          <p:cNvSpPr txBox="1"/>
          <p:nvPr/>
        </p:nvSpPr>
        <p:spPr>
          <a:xfrm>
            <a:off x="3481710" y="5549949"/>
            <a:ext cx="5128890" cy="923330"/>
          </a:xfrm>
          <a:prstGeom prst="rect">
            <a:avLst/>
          </a:prstGeom>
          <a:noFill/>
        </p:spPr>
        <p:txBody>
          <a:bodyPr wrap="square" rtlCol="0">
            <a:spAutoFit/>
          </a:bodyPr>
          <a:lstStyle/>
          <a:p>
            <a:r>
              <a:rPr lang="en-US" altLang="zh-CN" baseline="30000" dirty="0"/>
              <a:t>Figure3.2-1, Typical distributions of the four agricultural land use types and their dominating processes of replacement,</a:t>
            </a:r>
            <a:endParaRPr lang="zh-CN" altLang="en-US" baseline="30000" dirty="0"/>
          </a:p>
          <a:p>
            <a:r>
              <a:rPr lang="zh-CN" altLang="en-US" baseline="30000" dirty="0"/>
              <a:t> </a:t>
            </a:r>
            <a:r>
              <a:rPr lang="en-US" altLang="zh-CN" baseline="30000" dirty="0"/>
              <a:t>fragmentation, and intensification</a:t>
            </a:r>
            <a:r>
              <a:rPr lang="zh-CN" altLang="en-US" baseline="30000" dirty="0"/>
              <a:t>，</a:t>
            </a:r>
            <a:r>
              <a:rPr lang="de-DE" altLang="zh-CN" baseline="30000" dirty="0"/>
              <a:t>Willkomm, Follmann and Dannenberg, 2020</a:t>
            </a:r>
            <a:endParaRPr lang="zh-CN" altLang="en-US" sz="1400" dirty="0">
              <a:latin typeface="Garamond" panose="02020404030301010803" pitchFamily="18" charset="0"/>
            </a:endParaRPr>
          </a:p>
        </p:txBody>
      </p:sp>
      <p:sp>
        <p:nvSpPr>
          <p:cNvPr id="5" name="文本框 4">
            <a:extLst>
              <a:ext uri="{FF2B5EF4-FFF2-40B4-BE49-F238E27FC236}">
                <a16:creationId xmlns:a16="http://schemas.microsoft.com/office/drawing/2014/main" id="{33F2DDBD-0529-5639-5B7C-D6CD271FBD37}"/>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093820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8C8C8-2271-15B5-2B6D-BEBBDFC36C38}"/>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3BECBF6F-BC86-24C4-AC80-CD099B8544C9}"/>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Deforestation</a:t>
            </a:r>
          </a:p>
        </p:txBody>
      </p:sp>
      <p:sp>
        <p:nvSpPr>
          <p:cNvPr id="2" name="灯片编号占位符 1">
            <a:extLst>
              <a:ext uri="{FF2B5EF4-FFF2-40B4-BE49-F238E27FC236}">
                <a16:creationId xmlns:a16="http://schemas.microsoft.com/office/drawing/2014/main" id="{DF7FC14C-3105-F996-6024-441CE58C7D08}"/>
              </a:ext>
            </a:extLst>
          </p:cNvPr>
          <p:cNvSpPr>
            <a:spLocks noGrp="1"/>
          </p:cNvSpPr>
          <p:nvPr>
            <p:ph type="sldNum" sz="quarter" idx="12"/>
          </p:nvPr>
        </p:nvSpPr>
        <p:spPr/>
        <p:txBody>
          <a:bodyPr/>
          <a:lstStyle/>
          <a:p>
            <a:fld id="{ABC9C317-E4D3-42A1-9448-DCABB6C2E20A}" type="slidenum">
              <a:rPr lang="zh-CN" altLang="en-US" smtClean="0"/>
              <a:t>31</a:t>
            </a:fld>
            <a:endParaRPr lang="zh-CN" altLang="en-US"/>
          </a:p>
        </p:txBody>
      </p:sp>
      <p:pic>
        <p:nvPicPr>
          <p:cNvPr id="5" name="图片 4" descr="图示, 地图&#10;&#10;AI 生成的内容可能不正确。">
            <a:extLst>
              <a:ext uri="{FF2B5EF4-FFF2-40B4-BE49-F238E27FC236}">
                <a16:creationId xmlns:a16="http://schemas.microsoft.com/office/drawing/2014/main" id="{C8052EE1-2457-0B3B-FAB7-2F4139C83F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5213" y="1200035"/>
            <a:ext cx="5321573" cy="4457929"/>
          </a:xfrm>
          <a:prstGeom prst="rect">
            <a:avLst/>
          </a:prstGeom>
        </p:spPr>
      </p:pic>
      <p:sp>
        <p:nvSpPr>
          <p:cNvPr id="6" name="文本框 5">
            <a:extLst>
              <a:ext uri="{FF2B5EF4-FFF2-40B4-BE49-F238E27FC236}">
                <a16:creationId xmlns:a16="http://schemas.microsoft.com/office/drawing/2014/main" id="{95ECA623-B7F4-47C7-5728-3CEF5BC78E28}"/>
              </a:ext>
            </a:extLst>
          </p:cNvPr>
          <p:cNvSpPr txBox="1"/>
          <p:nvPr/>
        </p:nvSpPr>
        <p:spPr>
          <a:xfrm>
            <a:off x="2927497" y="5657964"/>
            <a:ext cx="6096000" cy="738664"/>
          </a:xfrm>
          <a:prstGeom prst="rect">
            <a:avLst/>
          </a:prstGeom>
          <a:noFill/>
        </p:spPr>
        <p:txBody>
          <a:bodyPr wrap="square">
            <a:spAutoFit/>
          </a:bodyPr>
          <a:lstStyle/>
          <a:p>
            <a:pPr algn="ctr"/>
            <a:r>
              <a:rPr lang="en-US" altLang="zh-CN" baseline="30000" dirty="0"/>
              <a:t>Figure3.2-1, Changes in Forest Cover in Lake Nakuru Basin,1930-1998, drawing from </a:t>
            </a:r>
            <a:r>
              <a:rPr lang="en-US" altLang="zh-CN" baseline="30000" dirty="0" err="1"/>
              <a:t>Ndetei</a:t>
            </a:r>
            <a:r>
              <a:rPr lang="en-US" altLang="zh-CN" baseline="30000" dirty="0"/>
              <a:t>, 2006</a:t>
            </a:r>
            <a:endParaRPr lang="zh-CN" altLang="en-US" baseline="30000" dirty="0"/>
          </a:p>
          <a:p>
            <a:pPr marR="0" algn="ctr" rtl="0"/>
            <a:endParaRPr lang="zh-CN" altLang="en-US" dirty="0"/>
          </a:p>
        </p:txBody>
      </p:sp>
      <p:sp>
        <p:nvSpPr>
          <p:cNvPr id="4" name="文本框 3">
            <a:extLst>
              <a:ext uri="{FF2B5EF4-FFF2-40B4-BE49-F238E27FC236}">
                <a16:creationId xmlns:a16="http://schemas.microsoft.com/office/drawing/2014/main" id="{BF815E56-B545-BF27-B4FB-8FA024D37067}"/>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861291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84813-ECAD-09EB-E1D5-C5FB1CA0E729}"/>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FB052894-D402-8A57-5CB0-7B61680DB07A}"/>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Deforestation</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9F68F84D-D3CD-59E5-5215-E384E806EC45}"/>
              </a:ext>
            </a:extLst>
          </p:cNvPr>
          <p:cNvSpPr>
            <a:spLocks noGrp="1"/>
          </p:cNvSpPr>
          <p:nvPr>
            <p:ph type="sldNum" sz="quarter" idx="12"/>
          </p:nvPr>
        </p:nvSpPr>
        <p:spPr/>
        <p:txBody>
          <a:bodyPr/>
          <a:lstStyle/>
          <a:p>
            <a:fld id="{ABC9C317-E4D3-42A1-9448-DCABB6C2E20A}" type="slidenum">
              <a:rPr lang="zh-CN" altLang="en-US" smtClean="0"/>
              <a:t>32</a:t>
            </a:fld>
            <a:endParaRPr lang="zh-CN" altLang="en-US"/>
          </a:p>
        </p:txBody>
      </p:sp>
      <p:pic>
        <p:nvPicPr>
          <p:cNvPr id="5" name="图片 4" descr="草地上有许多树&#10;&#10;AI 生成的内容可能不正确。">
            <a:extLst>
              <a:ext uri="{FF2B5EF4-FFF2-40B4-BE49-F238E27FC236}">
                <a16:creationId xmlns:a16="http://schemas.microsoft.com/office/drawing/2014/main" id="{0FBA8C80-1095-7A70-E27C-DF9416E117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3122" y="984860"/>
            <a:ext cx="7644905" cy="5097623"/>
          </a:xfrm>
          <a:prstGeom prst="rect">
            <a:avLst/>
          </a:prstGeom>
        </p:spPr>
      </p:pic>
      <p:sp>
        <p:nvSpPr>
          <p:cNvPr id="4" name="文本框 3">
            <a:extLst>
              <a:ext uri="{FF2B5EF4-FFF2-40B4-BE49-F238E27FC236}">
                <a16:creationId xmlns:a16="http://schemas.microsoft.com/office/drawing/2014/main" id="{E1F0AE9B-0121-26DA-23C4-8B5E9EF523AD}"/>
              </a:ext>
            </a:extLst>
          </p:cNvPr>
          <p:cNvSpPr txBox="1"/>
          <p:nvPr/>
        </p:nvSpPr>
        <p:spPr>
          <a:xfrm>
            <a:off x="3778069" y="6113958"/>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Photo by Cynthia van Elk, Water as leverage</a:t>
            </a:r>
            <a:endParaRPr lang="zh-CN" altLang="en-US" sz="1400" dirty="0">
              <a:latin typeface="Garamond" panose="02020404030301010803" pitchFamily="18" charset="0"/>
            </a:endParaRPr>
          </a:p>
        </p:txBody>
      </p:sp>
      <p:sp>
        <p:nvSpPr>
          <p:cNvPr id="6" name="文本框 5">
            <a:extLst>
              <a:ext uri="{FF2B5EF4-FFF2-40B4-BE49-F238E27FC236}">
                <a16:creationId xmlns:a16="http://schemas.microsoft.com/office/drawing/2014/main" id="{E20069A6-C08A-394A-88FC-B5C78EF518F3}"/>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2695666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02B05-9BFA-20CD-4AB5-6F2C462F37F1}"/>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6C87FEAB-1C61-AE88-6D15-7135928D1346}"/>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Local citizens are collecting wood pieces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98B74E3A-627D-508F-05EB-5BB89FF11883}"/>
              </a:ext>
            </a:extLst>
          </p:cNvPr>
          <p:cNvSpPr>
            <a:spLocks noGrp="1"/>
          </p:cNvSpPr>
          <p:nvPr>
            <p:ph type="sldNum" sz="quarter" idx="12"/>
          </p:nvPr>
        </p:nvSpPr>
        <p:spPr/>
        <p:txBody>
          <a:bodyPr/>
          <a:lstStyle/>
          <a:p>
            <a:fld id="{ABC9C317-E4D3-42A1-9448-DCABB6C2E20A}" type="slidenum">
              <a:rPr lang="zh-CN" altLang="en-US" smtClean="0"/>
              <a:t>33</a:t>
            </a:fld>
            <a:endParaRPr lang="zh-CN" altLang="en-US"/>
          </a:p>
        </p:txBody>
      </p:sp>
      <p:pic>
        <p:nvPicPr>
          <p:cNvPr id="6" name="图片 5" descr="小孩站在树林里&#10;&#10;AI 生成的内容可能不正确。">
            <a:extLst>
              <a:ext uri="{FF2B5EF4-FFF2-40B4-BE49-F238E27FC236}">
                <a16:creationId xmlns:a16="http://schemas.microsoft.com/office/drawing/2014/main" id="{9B0085B7-B354-1E95-2BFF-415B3C56B1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9261" y="1291878"/>
            <a:ext cx="5698991" cy="4274244"/>
          </a:xfrm>
          <a:prstGeom prst="rect">
            <a:avLst/>
          </a:prstGeom>
        </p:spPr>
      </p:pic>
      <p:pic>
        <p:nvPicPr>
          <p:cNvPr id="9" name="图片 8" descr="图片包含 户外, 污渍, 站, 田地&#10;&#10;AI 生成的内容可能不正确。">
            <a:extLst>
              <a:ext uri="{FF2B5EF4-FFF2-40B4-BE49-F238E27FC236}">
                <a16:creationId xmlns:a16="http://schemas.microsoft.com/office/drawing/2014/main" id="{5B8765DB-2071-FB70-D78F-4C77BC71DF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63322" y="1291878"/>
            <a:ext cx="3205684" cy="4274244"/>
          </a:xfrm>
          <a:prstGeom prst="rect">
            <a:avLst/>
          </a:prstGeom>
        </p:spPr>
      </p:pic>
      <p:sp>
        <p:nvSpPr>
          <p:cNvPr id="10" name="椭圆 9">
            <a:extLst>
              <a:ext uri="{FF2B5EF4-FFF2-40B4-BE49-F238E27FC236}">
                <a16:creationId xmlns:a16="http://schemas.microsoft.com/office/drawing/2014/main" id="{5EFD719D-EE01-4324-CF8C-88AACAE8F4FB}"/>
              </a:ext>
            </a:extLst>
          </p:cNvPr>
          <p:cNvSpPr/>
          <p:nvPr/>
        </p:nvSpPr>
        <p:spPr>
          <a:xfrm>
            <a:off x="3649916" y="2405102"/>
            <a:ext cx="284309" cy="29967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a:p>
        </p:txBody>
      </p:sp>
      <p:sp>
        <p:nvSpPr>
          <p:cNvPr id="11" name="椭圆 10">
            <a:extLst>
              <a:ext uri="{FF2B5EF4-FFF2-40B4-BE49-F238E27FC236}">
                <a16:creationId xmlns:a16="http://schemas.microsoft.com/office/drawing/2014/main" id="{E414BE8C-00DE-7724-CC59-A501BFC44A9A}"/>
              </a:ext>
            </a:extLst>
          </p:cNvPr>
          <p:cNvSpPr/>
          <p:nvPr/>
        </p:nvSpPr>
        <p:spPr>
          <a:xfrm>
            <a:off x="7874854" y="2335945"/>
            <a:ext cx="170329" cy="13831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a:p>
        </p:txBody>
      </p:sp>
      <p:sp>
        <p:nvSpPr>
          <p:cNvPr id="12" name="椭圆 11">
            <a:extLst>
              <a:ext uri="{FF2B5EF4-FFF2-40B4-BE49-F238E27FC236}">
                <a16:creationId xmlns:a16="http://schemas.microsoft.com/office/drawing/2014/main" id="{335D52A3-95A2-A4A0-301E-AAE2AF6FA7ED}"/>
              </a:ext>
            </a:extLst>
          </p:cNvPr>
          <p:cNvSpPr/>
          <p:nvPr/>
        </p:nvSpPr>
        <p:spPr>
          <a:xfrm>
            <a:off x="7543161" y="1974797"/>
            <a:ext cx="163926" cy="152401"/>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a:p>
        </p:txBody>
      </p:sp>
      <p:sp>
        <p:nvSpPr>
          <p:cNvPr id="4" name="文本框 3">
            <a:extLst>
              <a:ext uri="{FF2B5EF4-FFF2-40B4-BE49-F238E27FC236}">
                <a16:creationId xmlns:a16="http://schemas.microsoft.com/office/drawing/2014/main" id="{59EE2738-859C-1205-EBBE-239539D99361}"/>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5" name="文本框 4">
            <a:extLst>
              <a:ext uri="{FF2B5EF4-FFF2-40B4-BE49-F238E27FC236}">
                <a16:creationId xmlns:a16="http://schemas.microsoft.com/office/drawing/2014/main" id="{D8FD5B33-F4A7-64D3-2560-CC688EF18D65}"/>
              </a:ext>
            </a:extLst>
          </p:cNvPr>
          <p:cNvSpPr txBox="1"/>
          <p:nvPr/>
        </p:nvSpPr>
        <p:spPr>
          <a:xfrm>
            <a:off x="4203377" y="5711923"/>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Photo by author</a:t>
            </a:r>
            <a:endParaRPr lang="zh-CN" altLang="en-US" sz="1400" dirty="0">
              <a:latin typeface="Garamond" panose="02020404030301010803" pitchFamily="18" charset="0"/>
            </a:endParaRPr>
          </a:p>
        </p:txBody>
      </p:sp>
    </p:spTree>
    <p:extLst>
      <p:ext uri="{BB962C8B-B14F-4D97-AF65-F5344CB8AC3E}">
        <p14:creationId xmlns:p14="http://schemas.microsoft.com/office/powerpoint/2010/main" val="1424558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9D445-AF1B-6C2E-C9BF-0B7C04728B51}"/>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C7622E72-BB7D-6E9C-16FD-E55C8CB768FB}"/>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2.Analysis &amp; Problem Statement</a:t>
            </a:r>
          </a:p>
          <a:p>
            <a:pPr algn="just"/>
            <a:r>
              <a:rPr lang="en-US" altLang="zh-CN" sz="2000" dirty="0">
                <a:latin typeface="Garamond" panose="02020404030301010803" pitchFamily="18" charset="0"/>
              </a:rPr>
              <a:t>Inadequate drainage system</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6B8A9DB9-392F-3605-3979-1B32161710F2}"/>
              </a:ext>
            </a:extLst>
          </p:cNvPr>
          <p:cNvSpPr>
            <a:spLocks noGrp="1"/>
          </p:cNvSpPr>
          <p:nvPr>
            <p:ph type="sldNum" sz="quarter" idx="12"/>
          </p:nvPr>
        </p:nvSpPr>
        <p:spPr/>
        <p:txBody>
          <a:bodyPr/>
          <a:lstStyle/>
          <a:p>
            <a:fld id="{ABC9C317-E4D3-42A1-9448-DCABB6C2E20A}" type="slidenum">
              <a:rPr lang="zh-CN" altLang="en-US" smtClean="0"/>
              <a:t>34</a:t>
            </a:fld>
            <a:endParaRPr lang="zh-CN" altLang="en-US"/>
          </a:p>
        </p:txBody>
      </p:sp>
      <p:pic>
        <p:nvPicPr>
          <p:cNvPr id="5" name="图片 4" descr="石头堆旁&#10;&#10;AI 生成的内容可能不正确。">
            <a:extLst>
              <a:ext uri="{FF2B5EF4-FFF2-40B4-BE49-F238E27FC236}">
                <a16:creationId xmlns:a16="http://schemas.microsoft.com/office/drawing/2014/main" id="{F4CB34D4-BAFC-81B3-4FA2-44FC8FCED6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3392" y="1039786"/>
            <a:ext cx="7214600" cy="4810695"/>
          </a:xfrm>
          <a:prstGeom prst="rect">
            <a:avLst/>
          </a:prstGeom>
        </p:spPr>
      </p:pic>
      <p:sp>
        <p:nvSpPr>
          <p:cNvPr id="4" name="文本框 3">
            <a:extLst>
              <a:ext uri="{FF2B5EF4-FFF2-40B4-BE49-F238E27FC236}">
                <a16:creationId xmlns:a16="http://schemas.microsoft.com/office/drawing/2014/main" id="{28B0730C-F46F-64FC-FD04-504AA6A686A5}"/>
              </a:ext>
            </a:extLst>
          </p:cNvPr>
          <p:cNvSpPr txBox="1"/>
          <p:nvPr/>
        </p:nvSpPr>
        <p:spPr>
          <a:xfrm>
            <a:off x="3778069" y="5970577"/>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Photo by Cynthia van Elk, Water as leverage</a:t>
            </a:r>
            <a:endParaRPr lang="zh-CN" altLang="en-US" sz="1400" dirty="0">
              <a:latin typeface="Garamond" panose="02020404030301010803" pitchFamily="18" charset="0"/>
            </a:endParaRPr>
          </a:p>
        </p:txBody>
      </p:sp>
      <p:sp>
        <p:nvSpPr>
          <p:cNvPr id="7" name="文本框 6">
            <a:extLst>
              <a:ext uri="{FF2B5EF4-FFF2-40B4-BE49-F238E27FC236}">
                <a16:creationId xmlns:a16="http://schemas.microsoft.com/office/drawing/2014/main" id="{D352A72A-DDB7-B90E-630C-8A66568CF011}"/>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038850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AF07A-141D-B7B1-5A6B-6696441310C0}"/>
            </a:ext>
          </a:extLst>
        </p:cNvPr>
        <p:cNvGrpSpPr/>
        <p:nvPr/>
      </p:nvGrpSpPr>
      <p:grpSpPr>
        <a:xfrm>
          <a:off x="0" y="0"/>
          <a:ext cx="0" cy="0"/>
          <a:chOff x="0" y="0"/>
          <a:chExt cx="0" cy="0"/>
        </a:xfrm>
      </p:grpSpPr>
      <p:pic>
        <p:nvPicPr>
          <p:cNvPr id="6" name="图片 5" descr="图片包含 图形用户界面&#10;&#10;AI 生成的内容可能不正确。">
            <a:extLst>
              <a:ext uri="{FF2B5EF4-FFF2-40B4-BE49-F238E27FC236}">
                <a16:creationId xmlns:a16="http://schemas.microsoft.com/office/drawing/2014/main" id="{8B34C893-B78E-331B-CD95-BC269D7A5D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8513" y="321637"/>
            <a:ext cx="9049026" cy="6399838"/>
          </a:xfrm>
          <a:prstGeom prst="rect">
            <a:avLst/>
          </a:prstGeom>
        </p:spPr>
      </p:pic>
      <p:sp>
        <p:nvSpPr>
          <p:cNvPr id="8" name="文本框 7">
            <a:extLst>
              <a:ext uri="{FF2B5EF4-FFF2-40B4-BE49-F238E27FC236}">
                <a16:creationId xmlns:a16="http://schemas.microsoft.com/office/drawing/2014/main" id="{6691DA1C-8156-20A9-325E-2ADB8C339E5F}"/>
              </a:ext>
            </a:extLst>
          </p:cNvPr>
          <p:cNvSpPr txBox="1"/>
          <p:nvPr/>
        </p:nvSpPr>
        <p:spPr>
          <a:xfrm>
            <a:off x="541802" y="245500"/>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2. 2.Analysis &amp; Problem Statement</a:t>
            </a:r>
          </a:p>
          <a:p>
            <a:pPr algn="just"/>
            <a:r>
              <a:rPr lang="en-US" altLang="zh-CN" sz="2000" dirty="0">
                <a:latin typeface="Garamond" panose="02020404030301010803" pitchFamily="18" charset="0"/>
              </a:rPr>
              <a:t>Summary: Problems caused by Urbanization </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4E30C495-9472-FE67-7B7D-970F9A5D72D3}"/>
              </a:ext>
            </a:extLst>
          </p:cNvPr>
          <p:cNvSpPr>
            <a:spLocks noGrp="1"/>
          </p:cNvSpPr>
          <p:nvPr>
            <p:ph type="sldNum" sz="quarter" idx="12"/>
          </p:nvPr>
        </p:nvSpPr>
        <p:spPr/>
        <p:txBody>
          <a:bodyPr/>
          <a:lstStyle/>
          <a:p>
            <a:fld id="{ABC9C317-E4D3-42A1-9448-DCABB6C2E20A}" type="slidenum">
              <a:rPr lang="zh-CN" altLang="en-US" smtClean="0"/>
              <a:t>35</a:t>
            </a:fld>
            <a:endParaRPr lang="zh-CN" altLang="en-US"/>
          </a:p>
        </p:txBody>
      </p:sp>
      <p:sp>
        <p:nvSpPr>
          <p:cNvPr id="5" name="文本框 4">
            <a:extLst>
              <a:ext uri="{FF2B5EF4-FFF2-40B4-BE49-F238E27FC236}">
                <a16:creationId xmlns:a16="http://schemas.microsoft.com/office/drawing/2014/main" id="{A2BE8D0C-8472-1CA7-5CD8-792B14D88C8D}"/>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99895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6BD3B3-E302-B3A6-6D2E-3A85157A1087}"/>
            </a:ext>
          </a:extLst>
        </p:cNvPr>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4FC4C13A-E84F-4C37-BB7E-A581B321C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6">
            <a:extLst>
              <a:ext uri="{FF2B5EF4-FFF2-40B4-BE49-F238E27FC236}">
                <a16:creationId xmlns:a16="http://schemas.microsoft.com/office/drawing/2014/main" id="{78E212E7-238A-4F81-A7D5-1873B4938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图片 4" descr="树枝上有鸟">
            <a:extLst>
              <a:ext uri="{FF2B5EF4-FFF2-40B4-BE49-F238E27FC236}">
                <a16:creationId xmlns:a16="http://schemas.microsoft.com/office/drawing/2014/main" id="{9389D7EE-0AE1-9D00-EFB2-587206C2D7F6}"/>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t="9274" b="6457"/>
          <a:stretch>
            <a:fillRect/>
          </a:stretch>
        </p:blipFill>
        <p:spPr>
          <a:xfrm>
            <a:off x="-1" y="10"/>
            <a:ext cx="12192001" cy="6857990"/>
          </a:xfrm>
          <a:prstGeom prst="rect">
            <a:avLst/>
          </a:prstGeom>
        </p:spPr>
      </p:pic>
      <p:sp>
        <p:nvSpPr>
          <p:cNvPr id="10" name="文本框 9">
            <a:extLst>
              <a:ext uri="{FF2B5EF4-FFF2-40B4-BE49-F238E27FC236}">
                <a16:creationId xmlns:a16="http://schemas.microsoft.com/office/drawing/2014/main" id="{1EED3C90-1EA3-6D23-60C8-F43E907698D4}"/>
              </a:ext>
            </a:extLst>
          </p:cNvPr>
          <p:cNvSpPr txBox="1"/>
          <p:nvPr/>
        </p:nvSpPr>
        <p:spPr>
          <a:xfrm>
            <a:off x="841248" y="1523878"/>
            <a:ext cx="7955671" cy="38102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zh-CN" sz="4000" dirty="0">
                <a:solidFill>
                  <a:srgbClr val="FFFFFF"/>
                </a:solidFill>
                <a:latin typeface="Garamond" panose="02020404030301010803" pitchFamily="18" charset="0"/>
                <a:ea typeface="+mj-ea"/>
                <a:cs typeface="+mj-cs"/>
              </a:rPr>
              <a:t>3. Research Question</a:t>
            </a:r>
          </a:p>
        </p:txBody>
      </p:sp>
      <p:sp>
        <p:nvSpPr>
          <p:cNvPr id="4" name="灯片编号占位符 3">
            <a:extLst>
              <a:ext uri="{FF2B5EF4-FFF2-40B4-BE49-F238E27FC236}">
                <a16:creationId xmlns:a16="http://schemas.microsoft.com/office/drawing/2014/main" id="{12C483EA-4669-F227-1454-5FB52463E14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5F81530-F45E-4912-BDDC-DE97BD132D27}" type="slidenum">
              <a:rPr lang="en-US" altLang="zh-CN">
                <a:solidFill>
                  <a:srgbClr val="FFFFFF"/>
                </a:solidFill>
                <a:latin typeface="Calibri" panose="020F0502020204030204"/>
              </a:rPr>
              <a:pPr>
                <a:spcAft>
                  <a:spcPts val="600"/>
                </a:spcAft>
                <a:defRPr/>
              </a:pPr>
              <a:t>36</a:t>
            </a:fld>
            <a:endParaRPr lang="en-US" altLang="zh-CN">
              <a:solidFill>
                <a:srgbClr val="FFFFFF"/>
              </a:solidFill>
              <a:latin typeface="Calibri" panose="020F0502020204030204"/>
            </a:endParaRPr>
          </a:p>
        </p:txBody>
      </p:sp>
    </p:spTree>
    <p:extLst>
      <p:ext uri="{BB962C8B-B14F-4D97-AF65-F5344CB8AC3E}">
        <p14:creationId xmlns:p14="http://schemas.microsoft.com/office/powerpoint/2010/main" val="2039379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0C890-B930-AEBF-5A5F-CEF870FECD14}"/>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6C4BF21C-D358-02CB-6B9C-1AE7E4127445}"/>
              </a:ext>
            </a:extLst>
          </p:cNvPr>
          <p:cNvSpPr txBox="1"/>
          <p:nvPr/>
        </p:nvSpPr>
        <p:spPr>
          <a:xfrm>
            <a:off x="749271" y="227200"/>
            <a:ext cx="5128890" cy="400110"/>
          </a:xfrm>
          <a:prstGeom prst="rect">
            <a:avLst/>
          </a:prstGeom>
          <a:noFill/>
        </p:spPr>
        <p:txBody>
          <a:bodyPr wrap="square" rtlCol="0">
            <a:spAutoFit/>
          </a:bodyPr>
          <a:lstStyle/>
          <a:p>
            <a:pPr algn="just"/>
            <a:r>
              <a:rPr lang="en-US" altLang="zh-CN" sz="2000" b="1" dirty="0">
                <a:solidFill>
                  <a:srgbClr val="009999"/>
                </a:solidFill>
                <a:latin typeface="Garamond" panose="02020404030301010803" pitchFamily="18" charset="0"/>
              </a:rPr>
              <a:t>3. Theoretical framework</a:t>
            </a:r>
          </a:p>
        </p:txBody>
      </p:sp>
      <p:sp>
        <p:nvSpPr>
          <p:cNvPr id="2" name="灯片编号占位符 1">
            <a:extLst>
              <a:ext uri="{FF2B5EF4-FFF2-40B4-BE49-F238E27FC236}">
                <a16:creationId xmlns:a16="http://schemas.microsoft.com/office/drawing/2014/main" id="{95EA5FFE-9D97-C0B3-D069-3068533B84A1}"/>
              </a:ext>
            </a:extLst>
          </p:cNvPr>
          <p:cNvSpPr>
            <a:spLocks noGrp="1"/>
          </p:cNvSpPr>
          <p:nvPr>
            <p:ph type="sldNum" sz="quarter" idx="12"/>
          </p:nvPr>
        </p:nvSpPr>
        <p:spPr/>
        <p:txBody>
          <a:bodyPr/>
          <a:lstStyle/>
          <a:p>
            <a:fld id="{ABC9C317-E4D3-42A1-9448-DCABB6C2E20A}" type="slidenum">
              <a:rPr lang="zh-CN" altLang="en-US" smtClean="0"/>
              <a:t>37</a:t>
            </a:fld>
            <a:endParaRPr lang="zh-CN" altLang="en-US"/>
          </a:p>
        </p:txBody>
      </p:sp>
      <p:sp>
        <p:nvSpPr>
          <p:cNvPr id="5" name="文本框 4">
            <a:extLst>
              <a:ext uri="{FF2B5EF4-FFF2-40B4-BE49-F238E27FC236}">
                <a16:creationId xmlns:a16="http://schemas.microsoft.com/office/drawing/2014/main" id="{984526D3-7E0A-3512-7DAD-D2099AF640E4}"/>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7" name="图片 6">
            <a:extLst>
              <a:ext uri="{FF2B5EF4-FFF2-40B4-BE49-F238E27FC236}">
                <a16:creationId xmlns:a16="http://schemas.microsoft.com/office/drawing/2014/main" id="{FC1A9E38-6EEC-ED15-E465-B1B4F60ED00F}"/>
              </a:ext>
            </a:extLst>
          </p:cNvPr>
          <p:cNvPicPr>
            <a:picLocks noChangeAspect="1"/>
          </p:cNvPicPr>
          <p:nvPr/>
        </p:nvPicPr>
        <p:blipFill>
          <a:blip r:embed="rId3"/>
          <a:stretch>
            <a:fillRect/>
          </a:stretch>
        </p:blipFill>
        <p:spPr>
          <a:xfrm>
            <a:off x="2370895" y="852814"/>
            <a:ext cx="7014531" cy="5394960"/>
          </a:xfrm>
          <a:prstGeom prst="rect">
            <a:avLst/>
          </a:prstGeom>
        </p:spPr>
      </p:pic>
    </p:spTree>
    <p:extLst>
      <p:ext uri="{BB962C8B-B14F-4D97-AF65-F5344CB8AC3E}">
        <p14:creationId xmlns:p14="http://schemas.microsoft.com/office/powerpoint/2010/main" val="2767349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D9F4-36EE-F19D-135D-2FE5E5497983}"/>
            </a:ext>
          </a:extLst>
        </p:cNvPr>
        <p:cNvGrpSpPr/>
        <p:nvPr/>
      </p:nvGrpSpPr>
      <p:grpSpPr>
        <a:xfrm>
          <a:off x="0" y="0"/>
          <a:ext cx="0" cy="0"/>
          <a:chOff x="0" y="0"/>
          <a:chExt cx="0" cy="0"/>
        </a:xfrm>
      </p:grpSpPr>
      <p:pic>
        <p:nvPicPr>
          <p:cNvPr id="14" name="图片 13" descr="图片包含 游戏机, 画&#10;&#10;AI 生成的内容可能不正确。">
            <a:extLst>
              <a:ext uri="{FF2B5EF4-FFF2-40B4-BE49-F238E27FC236}">
                <a16:creationId xmlns:a16="http://schemas.microsoft.com/office/drawing/2014/main" id="{FA942921-05E0-B95A-3A83-8B9EC32DFE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3347" y="3068251"/>
            <a:ext cx="1128207" cy="1128207"/>
          </a:xfrm>
          <a:prstGeom prst="rect">
            <a:avLst/>
          </a:prstGeom>
        </p:spPr>
      </p:pic>
      <p:pic>
        <p:nvPicPr>
          <p:cNvPr id="12" name="图片 11" descr="图标&#10;&#10;AI 生成的内容可能不正确。">
            <a:extLst>
              <a:ext uri="{FF2B5EF4-FFF2-40B4-BE49-F238E27FC236}">
                <a16:creationId xmlns:a16="http://schemas.microsoft.com/office/drawing/2014/main" id="{0C4F6053-ED2A-E806-F9D5-7EA2F8A9C6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35409" y="1863871"/>
            <a:ext cx="1369726" cy="1369726"/>
          </a:xfrm>
          <a:prstGeom prst="rect">
            <a:avLst/>
          </a:prstGeom>
        </p:spPr>
      </p:pic>
      <p:sp>
        <p:nvSpPr>
          <p:cNvPr id="8" name="文本框 7">
            <a:extLst>
              <a:ext uri="{FF2B5EF4-FFF2-40B4-BE49-F238E27FC236}">
                <a16:creationId xmlns:a16="http://schemas.microsoft.com/office/drawing/2014/main" id="{04D5AE2E-D981-655E-1EEB-64DEAEDC4748}"/>
              </a:ext>
            </a:extLst>
          </p:cNvPr>
          <p:cNvSpPr txBox="1"/>
          <p:nvPr/>
        </p:nvSpPr>
        <p:spPr>
          <a:xfrm>
            <a:off x="444365" y="321637"/>
            <a:ext cx="11620044" cy="707886"/>
          </a:xfrm>
          <a:prstGeom prst="rect">
            <a:avLst/>
          </a:prstGeom>
          <a:noFill/>
        </p:spPr>
        <p:txBody>
          <a:bodyPr wrap="square" rtlCol="0">
            <a:spAutoFit/>
          </a:bodyPr>
          <a:lstStyle/>
          <a:p>
            <a:pPr algn="just"/>
            <a:r>
              <a:rPr lang="en-US" altLang="zh-CN" sz="2000" b="1" dirty="0">
                <a:latin typeface="Garamond" panose="02020404030301010803" pitchFamily="18" charset="0"/>
              </a:rPr>
              <a:t>2. 2.Analysis &amp; Problem Statement</a:t>
            </a:r>
          </a:p>
          <a:p>
            <a:pPr algn="just"/>
            <a:r>
              <a:rPr lang="en-US" altLang="zh-CN" sz="2000" dirty="0">
                <a:latin typeface="Garamond" panose="02020404030301010803" pitchFamily="18" charset="0"/>
              </a:rPr>
              <a:t>How can we balance the relation between nature environment and the demand for development </a:t>
            </a:r>
          </a:p>
        </p:txBody>
      </p:sp>
      <p:sp>
        <p:nvSpPr>
          <p:cNvPr id="2" name="灯片编号占位符 1">
            <a:extLst>
              <a:ext uri="{FF2B5EF4-FFF2-40B4-BE49-F238E27FC236}">
                <a16:creationId xmlns:a16="http://schemas.microsoft.com/office/drawing/2014/main" id="{38615C9E-86C3-0711-B502-530663C19440}"/>
              </a:ext>
            </a:extLst>
          </p:cNvPr>
          <p:cNvSpPr>
            <a:spLocks noGrp="1"/>
          </p:cNvSpPr>
          <p:nvPr>
            <p:ph type="sldNum" sz="quarter" idx="12"/>
          </p:nvPr>
        </p:nvSpPr>
        <p:spPr/>
        <p:txBody>
          <a:bodyPr/>
          <a:lstStyle/>
          <a:p>
            <a:fld id="{ABC9C317-E4D3-42A1-9448-DCABB6C2E20A}" type="slidenum">
              <a:rPr lang="zh-CN" altLang="en-US" smtClean="0"/>
              <a:t>38</a:t>
            </a:fld>
            <a:endParaRPr lang="zh-CN" altLang="en-US"/>
          </a:p>
        </p:txBody>
      </p:sp>
      <p:sp>
        <p:nvSpPr>
          <p:cNvPr id="5" name="文本框 4">
            <a:extLst>
              <a:ext uri="{FF2B5EF4-FFF2-40B4-BE49-F238E27FC236}">
                <a16:creationId xmlns:a16="http://schemas.microsoft.com/office/drawing/2014/main" id="{1C7FD912-0736-2AEA-5AEE-5209AF487D6A}"/>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3" name="文本框 2">
            <a:extLst>
              <a:ext uri="{FF2B5EF4-FFF2-40B4-BE49-F238E27FC236}">
                <a16:creationId xmlns:a16="http://schemas.microsoft.com/office/drawing/2014/main" id="{AE47B1B6-7CDB-C916-BD50-8FB35CBFAACC}"/>
              </a:ext>
            </a:extLst>
          </p:cNvPr>
          <p:cNvSpPr txBox="1"/>
          <p:nvPr/>
        </p:nvSpPr>
        <p:spPr>
          <a:xfrm rot="667434">
            <a:off x="2046157" y="2666457"/>
            <a:ext cx="2840636" cy="369332"/>
          </a:xfrm>
          <a:prstGeom prst="rect">
            <a:avLst/>
          </a:prstGeom>
          <a:noFill/>
        </p:spPr>
        <p:txBody>
          <a:bodyPr wrap="square" rtlCol="0">
            <a:spAutoFit/>
          </a:bodyPr>
          <a:lstStyle/>
          <a:p>
            <a:r>
              <a:rPr lang="en-US" altLang="zh-CN" dirty="0">
                <a:latin typeface="Artifakt Element Black" panose="020B0A03050000020004" pitchFamily="34" charset="0"/>
                <a:ea typeface="Artifakt Element Black" panose="020B0A03050000020004" pitchFamily="34" charset="0"/>
              </a:rPr>
              <a:t>Nature environment </a:t>
            </a:r>
            <a:endParaRPr lang="zh-CN" altLang="en-US" dirty="0">
              <a:latin typeface="Artifakt Element Black" panose="020B0A03050000020004" pitchFamily="34" charset="0"/>
            </a:endParaRPr>
          </a:p>
        </p:txBody>
      </p:sp>
      <p:sp>
        <p:nvSpPr>
          <p:cNvPr id="4" name="文本框 3">
            <a:extLst>
              <a:ext uri="{FF2B5EF4-FFF2-40B4-BE49-F238E27FC236}">
                <a16:creationId xmlns:a16="http://schemas.microsoft.com/office/drawing/2014/main" id="{A9E9A73B-3BE7-5DD8-B261-AA9045827173}"/>
              </a:ext>
            </a:extLst>
          </p:cNvPr>
          <p:cNvSpPr txBox="1"/>
          <p:nvPr/>
        </p:nvSpPr>
        <p:spPr>
          <a:xfrm rot="634613">
            <a:off x="6935446" y="3733945"/>
            <a:ext cx="4374631" cy="369332"/>
          </a:xfrm>
          <a:prstGeom prst="rect">
            <a:avLst/>
          </a:prstGeom>
          <a:noFill/>
        </p:spPr>
        <p:txBody>
          <a:bodyPr wrap="square" rtlCol="0">
            <a:spAutoFit/>
          </a:bodyPr>
          <a:lstStyle/>
          <a:p>
            <a:r>
              <a:rPr lang="en-US" altLang="zh-CN" dirty="0">
                <a:latin typeface="Artifakt Element Black" panose="020B0A03050000020004" pitchFamily="34" charset="0"/>
                <a:ea typeface="Artifakt Element Black" panose="020B0A03050000020004" pitchFamily="34" charset="0"/>
              </a:rPr>
              <a:t>Demand for development </a:t>
            </a:r>
            <a:endParaRPr lang="zh-CN" altLang="en-US" dirty="0">
              <a:latin typeface="Artifakt Element Black" panose="020B0A03050000020004" pitchFamily="34" charset="0"/>
            </a:endParaRPr>
          </a:p>
        </p:txBody>
      </p:sp>
      <p:cxnSp>
        <p:nvCxnSpPr>
          <p:cNvPr id="9" name="直接连接符 8">
            <a:extLst>
              <a:ext uri="{FF2B5EF4-FFF2-40B4-BE49-F238E27FC236}">
                <a16:creationId xmlns:a16="http://schemas.microsoft.com/office/drawing/2014/main" id="{6B8C6B75-FE8F-EB09-27D8-0BE76B364652}"/>
              </a:ext>
            </a:extLst>
          </p:cNvPr>
          <p:cNvCxnSpPr/>
          <p:nvPr/>
        </p:nvCxnSpPr>
        <p:spPr>
          <a:xfrm>
            <a:off x="2720715" y="2953062"/>
            <a:ext cx="6340839" cy="1214204"/>
          </a:xfrm>
          <a:prstGeom prst="line">
            <a:avLst/>
          </a:prstGeom>
        </p:spPr>
        <p:style>
          <a:lnRef idx="2">
            <a:schemeClr val="accent1"/>
          </a:lnRef>
          <a:fillRef idx="0">
            <a:schemeClr val="accent1"/>
          </a:fillRef>
          <a:effectRef idx="1">
            <a:schemeClr val="accent1"/>
          </a:effectRef>
          <a:fontRef idx="minor">
            <a:schemeClr val="tx1"/>
          </a:fontRef>
        </p:style>
      </p:cxnSp>
      <p:sp>
        <p:nvSpPr>
          <p:cNvPr id="10" name="等腰三角形 9">
            <a:extLst>
              <a:ext uri="{FF2B5EF4-FFF2-40B4-BE49-F238E27FC236}">
                <a16:creationId xmlns:a16="http://schemas.microsoft.com/office/drawing/2014/main" id="{E4A395CF-0432-7C3B-BD59-465493046A52}"/>
              </a:ext>
            </a:extLst>
          </p:cNvPr>
          <p:cNvSpPr/>
          <p:nvPr/>
        </p:nvSpPr>
        <p:spPr>
          <a:xfrm>
            <a:off x="5493895" y="3560164"/>
            <a:ext cx="487181" cy="709041"/>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0753232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AB65F-B075-F00B-F476-BB78850AF164}"/>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E94272DE-10A0-679F-E2F6-C4615E90622A}"/>
              </a:ext>
            </a:extLst>
          </p:cNvPr>
          <p:cNvSpPr txBox="1"/>
          <p:nvPr/>
        </p:nvSpPr>
        <p:spPr>
          <a:xfrm>
            <a:off x="444365" y="321637"/>
            <a:ext cx="11620044" cy="707886"/>
          </a:xfrm>
          <a:prstGeom prst="rect">
            <a:avLst/>
          </a:prstGeom>
          <a:noFill/>
        </p:spPr>
        <p:txBody>
          <a:bodyPr wrap="square" rtlCol="0">
            <a:spAutoFit/>
          </a:bodyPr>
          <a:lstStyle/>
          <a:p>
            <a:pPr algn="just"/>
            <a:r>
              <a:rPr lang="en-US" altLang="zh-CN" sz="2000" b="1" dirty="0">
                <a:latin typeface="Garamond" panose="02020404030301010803" pitchFamily="18" charset="0"/>
              </a:rPr>
              <a:t>2. 2.Analysis &amp; Problem Statement</a:t>
            </a:r>
          </a:p>
          <a:p>
            <a:pPr algn="just"/>
            <a:r>
              <a:rPr lang="en-US" altLang="zh-CN" sz="2000" dirty="0">
                <a:latin typeface="Garamond" panose="02020404030301010803" pitchFamily="18" charset="0"/>
              </a:rPr>
              <a:t>Can we change the issues to money ?</a:t>
            </a:r>
          </a:p>
        </p:txBody>
      </p:sp>
      <p:sp>
        <p:nvSpPr>
          <p:cNvPr id="2" name="灯片编号占位符 1">
            <a:extLst>
              <a:ext uri="{FF2B5EF4-FFF2-40B4-BE49-F238E27FC236}">
                <a16:creationId xmlns:a16="http://schemas.microsoft.com/office/drawing/2014/main" id="{757531B2-7C3B-5178-A554-84AD4E03269A}"/>
              </a:ext>
            </a:extLst>
          </p:cNvPr>
          <p:cNvSpPr>
            <a:spLocks noGrp="1"/>
          </p:cNvSpPr>
          <p:nvPr>
            <p:ph type="sldNum" sz="quarter" idx="12"/>
          </p:nvPr>
        </p:nvSpPr>
        <p:spPr/>
        <p:txBody>
          <a:bodyPr/>
          <a:lstStyle/>
          <a:p>
            <a:fld id="{ABC9C317-E4D3-42A1-9448-DCABB6C2E20A}" type="slidenum">
              <a:rPr lang="zh-CN" altLang="en-US" smtClean="0"/>
              <a:t>39</a:t>
            </a:fld>
            <a:endParaRPr lang="zh-CN" altLang="en-US"/>
          </a:p>
        </p:txBody>
      </p:sp>
      <p:sp>
        <p:nvSpPr>
          <p:cNvPr id="5" name="文本框 4">
            <a:extLst>
              <a:ext uri="{FF2B5EF4-FFF2-40B4-BE49-F238E27FC236}">
                <a16:creationId xmlns:a16="http://schemas.microsoft.com/office/drawing/2014/main" id="{9C38AD11-A3D8-E853-EB14-A5536DCBBA56}"/>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Analysis &amp; Problem Statement </a:t>
            </a:r>
            <a:r>
              <a:rPr lang="en-US" altLang="zh-CN" sz="1400" dirty="0">
                <a:solidFill>
                  <a:schemeClr val="bg2">
                    <a:lumMod val="50000"/>
                  </a:schemeClr>
                </a:solidFill>
                <a:latin typeface="Garamond" panose="02020404030301010803" pitchFamily="18" charset="0"/>
              </a:rPr>
              <a:t>-Research Question-Design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3" name="文本框 2">
            <a:extLst>
              <a:ext uri="{FF2B5EF4-FFF2-40B4-BE49-F238E27FC236}">
                <a16:creationId xmlns:a16="http://schemas.microsoft.com/office/drawing/2014/main" id="{39BEBE5D-1B84-40EE-04BB-D281EA2CFD86}"/>
              </a:ext>
            </a:extLst>
          </p:cNvPr>
          <p:cNvSpPr txBox="1"/>
          <p:nvPr/>
        </p:nvSpPr>
        <p:spPr>
          <a:xfrm>
            <a:off x="3185409" y="2783386"/>
            <a:ext cx="2840636" cy="369332"/>
          </a:xfrm>
          <a:prstGeom prst="rect">
            <a:avLst/>
          </a:prstGeom>
          <a:noFill/>
        </p:spPr>
        <p:txBody>
          <a:bodyPr wrap="square" rtlCol="0">
            <a:spAutoFit/>
          </a:bodyPr>
          <a:lstStyle/>
          <a:p>
            <a:r>
              <a:rPr lang="en-US" altLang="zh-CN" dirty="0">
                <a:latin typeface="Artifakt Element Black" panose="020B0A03050000020004" pitchFamily="34" charset="0"/>
                <a:ea typeface="Artifakt Element Black" panose="020B0A03050000020004" pitchFamily="34" charset="0"/>
              </a:rPr>
              <a:t>ISSUE </a:t>
            </a:r>
            <a:endParaRPr lang="zh-CN" altLang="en-US" dirty="0">
              <a:latin typeface="Artifakt Element Black" panose="020B0A03050000020004" pitchFamily="34" charset="0"/>
            </a:endParaRPr>
          </a:p>
        </p:txBody>
      </p:sp>
      <p:sp>
        <p:nvSpPr>
          <p:cNvPr id="4" name="文本框 3">
            <a:extLst>
              <a:ext uri="{FF2B5EF4-FFF2-40B4-BE49-F238E27FC236}">
                <a16:creationId xmlns:a16="http://schemas.microsoft.com/office/drawing/2014/main" id="{4C035A6E-0ECF-1254-F7B0-2521B2373F39}"/>
              </a:ext>
            </a:extLst>
          </p:cNvPr>
          <p:cNvSpPr txBox="1"/>
          <p:nvPr/>
        </p:nvSpPr>
        <p:spPr>
          <a:xfrm>
            <a:off x="7587517" y="2665304"/>
            <a:ext cx="4374631" cy="369332"/>
          </a:xfrm>
          <a:prstGeom prst="rect">
            <a:avLst/>
          </a:prstGeom>
          <a:noFill/>
        </p:spPr>
        <p:txBody>
          <a:bodyPr wrap="square" rtlCol="0">
            <a:spAutoFit/>
          </a:bodyPr>
          <a:lstStyle/>
          <a:p>
            <a:r>
              <a:rPr lang="en-US" altLang="zh-CN" dirty="0">
                <a:latin typeface="Artifakt Element Black" panose="020B0A03050000020004" pitchFamily="34" charset="0"/>
                <a:ea typeface="Artifakt Element Black" panose="020B0A03050000020004" pitchFamily="34" charset="0"/>
              </a:rPr>
              <a:t>Money</a:t>
            </a:r>
            <a:endParaRPr lang="zh-CN" altLang="en-US" dirty="0">
              <a:latin typeface="Artifakt Element Black" panose="020B0A03050000020004" pitchFamily="34" charset="0"/>
            </a:endParaRPr>
          </a:p>
        </p:txBody>
      </p:sp>
      <p:sp>
        <p:nvSpPr>
          <p:cNvPr id="6" name="文本框 5">
            <a:extLst>
              <a:ext uri="{FF2B5EF4-FFF2-40B4-BE49-F238E27FC236}">
                <a16:creationId xmlns:a16="http://schemas.microsoft.com/office/drawing/2014/main" id="{CFB624EC-FC8B-F7AB-31B6-B6ED0F35522C}"/>
              </a:ext>
            </a:extLst>
          </p:cNvPr>
          <p:cNvSpPr txBox="1"/>
          <p:nvPr/>
        </p:nvSpPr>
        <p:spPr>
          <a:xfrm>
            <a:off x="3777521" y="3414765"/>
            <a:ext cx="1206708" cy="369332"/>
          </a:xfrm>
          <a:prstGeom prst="rect">
            <a:avLst/>
          </a:prstGeom>
          <a:noFill/>
        </p:spPr>
        <p:txBody>
          <a:bodyPr wrap="square" rtlCol="0">
            <a:spAutoFit/>
          </a:bodyPr>
          <a:lstStyle/>
          <a:p>
            <a:r>
              <a:rPr lang="en-US" altLang="zh-CN" dirty="0"/>
              <a:t>flood</a:t>
            </a:r>
            <a:endParaRPr lang="zh-CN" altLang="en-US" dirty="0"/>
          </a:p>
        </p:txBody>
      </p:sp>
      <p:sp>
        <p:nvSpPr>
          <p:cNvPr id="7" name="文本框 6">
            <a:extLst>
              <a:ext uri="{FF2B5EF4-FFF2-40B4-BE49-F238E27FC236}">
                <a16:creationId xmlns:a16="http://schemas.microsoft.com/office/drawing/2014/main" id="{C8D1346B-A30F-0622-99A2-142E83BF3B55}"/>
              </a:ext>
            </a:extLst>
          </p:cNvPr>
          <p:cNvSpPr txBox="1"/>
          <p:nvPr/>
        </p:nvSpPr>
        <p:spPr>
          <a:xfrm>
            <a:off x="4605727" y="3861478"/>
            <a:ext cx="1206708" cy="369332"/>
          </a:xfrm>
          <a:prstGeom prst="rect">
            <a:avLst/>
          </a:prstGeom>
          <a:noFill/>
        </p:spPr>
        <p:txBody>
          <a:bodyPr wrap="square" rtlCol="0">
            <a:spAutoFit/>
          </a:bodyPr>
          <a:lstStyle/>
          <a:p>
            <a:r>
              <a:rPr lang="en-US" altLang="zh-CN" dirty="0"/>
              <a:t>water</a:t>
            </a:r>
            <a:endParaRPr lang="zh-CN" altLang="en-US" dirty="0"/>
          </a:p>
        </p:txBody>
      </p:sp>
      <p:sp>
        <p:nvSpPr>
          <p:cNvPr id="11" name="文本框 10">
            <a:extLst>
              <a:ext uri="{FF2B5EF4-FFF2-40B4-BE49-F238E27FC236}">
                <a16:creationId xmlns:a16="http://schemas.microsoft.com/office/drawing/2014/main" id="{59021F86-1C40-3955-7658-8465B098D526}"/>
              </a:ext>
            </a:extLst>
          </p:cNvPr>
          <p:cNvSpPr txBox="1"/>
          <p:nvPr/>
        </p:nvSpPr>
        <p:spPr>
          <a:xfrm>
            <a:off x="6631897" y="3823364"/>
            <a:ext cx="2302239" cy="369332"/>
          </a:xfrm>
          <a:prstGeom prst="rect">
            <a:avLst/>
          </a:prstGeom>
          <a:noFill/>
        </p:spPr>
        <p:txBody>
          <a:bodyPr wrap="square" rtlCol="0">
            <a:spAutoFit/>
          </a:bodyPr>
          <a:lstStyle/>
          <a:p>
            <a:r>
              <a:rPr lang="en-US" altLang="zh-CN" dirty="0"/>
              <a:t>Urban agriculture</a:t>
            </a:r>
            <a:endParaRPr lang="zh-CN" altLang="en-US" dirty="0"/>
          </a:p>
        </p:txBody>
      </p:sp>
      <p:cxnSp>
        <p:nvCxnSpPr>
          <p:cNvPr id="15" name="直接箭头连接符 14">
            <a:extLst>
              <a:ext uri="{FF2B5EF4-FFF2-40B4-BE49-F238E27FC236}">
                <a16:creationId xmlns:a16="http://schemas.microsoft.com/office/drawing/2014/main" id="{0460134B-4AF6-F8A5-4749-C497A4455770}"/>
              </a:ext>
            </a:extLst>
          </p:cNvPr>
          <p:cNvCxnSpPr/>
          <p:nvPr/>
        </p:nvCxnSpPr>
        <p:spPr>
          <a:xfrm>
            <a:off x="4407108" y="2890109"/>
            <a:ext cx="3125449"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直接箭头连接符 16">
            <a:extLst>
              <a:ext uri="{FF2B5EF4-FFF2-40B4-BE49-F238E27FC236}">
                <a16:creationId xmlns:a16="http://schemas.microsoft.com/office/drawing/2014/main" id="{3EB5A50F-216F-FB2C-00A5-76489E5DB083}"/>
              </a:ext>
            </a:extLst>
          </p:cNvPr>
          <p:cNvCxnSpPr/>
          <p:nvPr/>
        </p:nvCxnSpPr>
        <p:spPr>
          <a:xfrm>
            <a:off x="3777521" y="3212398"/>
            <a:ext cx="239842" cy="20236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直接箭头连接符 17">
            <a:extLst>
              <a:ext uri="{FF2B5EF4-FFF2-40B4-BE49-F238E27FC236}">
                <a16:creationId xmlns:a16="http://schemas.microsoft.com/office/drawing/2014/main" id="{9B418D11-28F4-C1A5-F0A5-F79831098926}"/>
              </a:ext>
            </a:extLst>
          </p:cNvPr>
          <p:cNvCxnSpPr/>
          <p:nvPr/>
        </p:nvCxnSpPr>
        <p:spPr>
          <a:xfrm>
            <a:off x="4407108" y="3750196"/>
            <a:ext cx="239842" cy="20236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直接箭头连接符 18">
            <a:extLst>
              <a:ext uri="{FF2B5EF4-FFF2-40B4-BE49-F238E27FC236}">
                <a16:creationId xmlns:a16="http://schemas.microsoft.com/office/drawing/2014/main" id="{C19C4DBA-6221-898B-236B-2A1AEC619253}"/>
              </a:ext>
            </a:extLst>
          </p:cNvPr>
          <p:cNvCxnSpPr>
            <a:cxnSpLocks/>
          </p:cNvCxnSpPr>
          <p:nvPr/>
        </p:nvCxnSpPr>
        <p:spPr>
          <a:xfrm>
            <a:off x="5399582" y="4091512"/>
            <a:ext cx="123231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直接箭头连接符 20">
            <a:extLst>
              <a:ext uri="{FF2B5EF4-FFF2-40B4-BE49-F238E27FC236}">
                <a16:creationId xmlns:a16="http://schemas.microsoft.com/office/drawing/2014/main" id="{0378EECC-448A-6BEF-CCC6-22BE9E3A47C1}"/>
              </a:ext>
            </a:extLst>
          </p:cNvPr>
          <p:cNvCxnSpPr>
            <a:cxnSpLocks/>
          </p:cNvCxnSpPr>
          <p:nvPr/>
        </p:nvCxnSpPr>
        <p:spPr>
          <a:xfrm flipV="1">
            <a:off x="7644983" y="3152718"/>
            <a:ext cx="667062" cy="63137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54213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69213-670D-EA4D-7397-D65F192B4C5B}"/>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559CBF1C-736A-B888-1F2D-A5B540B60329}"/>
              </a:ext>
            </a:extLst>
          </p:cNvPr>
          <p:cNvSpPr txBox="1"/>
          <p:nvPr/>
        </p:nvSpPr>
        <p:spPr>
          <a:xfrm>
            <a:off x="749271" y="227200"/>
            <a:ext cx="5128890" cy="400110"/>
          </a:xfrm>
          <a:prstGeom prst="rect">
            <a:avLst/>
          </a:prstGeom>
          <a:noFill/>
        </p:spPr>
        <p:txBody>
          <a:bodyPr wrap="square" rtlCol="0">
            <a:spAutoFit/>
          </a:bodyPr>
          <a:lstStyle/>
          <a:p>
            <a:pPr algn="just"/>
            <a:r>
              <a:rPr lang="en-US" altLang="zh-CN" sz="2000" b="1" dirty="0">
                <a:latin typeface="Garamond" panose="02020404030301010803" pitchFamily="18" charset="0"/>
              </a:rPr>
              <a:t>3.Research Question</a:t>
            </a:r>
          </a:p>
        </p:txBody>
      </p:sp>
      <p:sp>
        <p:nvSpPr>
          <p:cNvPr id="2" name="灯片编号占位符 1">
            <a:extLst>
              <a:ext uri="{FF2B5EF4-FFF2-40B4-BE49-F238E27FC236}">
                <a16:creationId xmlns:a16="http://schemas.microsoft.com/office/drawing/2014/main" id="{5BB7FBE7-82A0-F075-0044-89D2BD3375B9}"/>
              </a:ext>
            </a:extLst>
          </p:cNvPr>
          <p:cNvSpPr>
            <a:spLocks noGrp="1"/>
          </p:cNvSpPr>
          <p:nvPr>
            <p:ph type="sldNum" sz="quarter" idx="12"/>
          </p:nvPr>
        </p:nvSpPr>
        <p:spPr/>
        <p:txBody>
          <a:bodyPr/>
          <a:lstStyle/>
          <a:p>
            <a:fld id="{ABC9C317-E4D3-42A1-9448-DCABB6C2E20A}" type="slidenum">
              <a:rPr lang="zh-CN" altLang="en-US" smtClean="0"/>
              <a:t>40</a:t>
            </a:fld>
            <a:endParaRPr lang="zh-CN" altLang="en-US"/>
          </a:p>
        </p:txBody>
      </p:sp>
      <p:sp>
        <p:nvSpPr>
          <p:cNvPr id="5" name="文本框 4">
            <a:extLst>
              <a:ext uri="{FF2B5EF4-FFF2-40B4-BE49-F238E27FC236}">
                <a16:creationId xmlns:a16="http://schemas.microsoft.com/office/drawing/2014/main" id="{05652FFA-63B0-4AFD-C95C-B30ADAE29D4C}"/>
              </a:ext>
            </a:extLst>
          </p:cNvPr>
          <p:cNvSpPr txBox="1"/>
          <p:nvPr/>
        </p:nvSpPr>
        <p:spPr>
          <a:xfrm>
            <a:off x="2456009" y="3095575"/>
            <a:ext cx="7279981" cy="666849"/>
          </a:xfrm>
          <a:prstGeom prst="rect">
            <a:avLst/>
          </a:prstGeom>
          <a:noFill/>
        </p:spPr>
        <p:txBody>
          <a:bodyPr wrap="square">
            <a:spAutoFit/>
          </a:bodyPr>
          <a:lstStyle/>
          <a:p>
            <a:pPr marR="0" algn="ctr" rtl="0"/>
            <a:r>
              <a:rPr lang="en-US" altLang="zh-CN" sz="2800" b="1" i="0" u="none" strike="noStrike" baseline="30000" dirty="0">
                <a:solidFill>
                  <a:srgbClr val="000000"/>
                </a:solidFill>
                <a:latin typeface="Garamond" panose="02020404030301010803" pitchFamily="18" charset="0"/>
                <a:ea typeface="Adobe Song Std L" panose="02020300000000000000" pitchFamily="18" charset="-128"/>
              </a:rPr>
              <a:t>What is a spatial strategy to guide urbanization and agriculture in peri-urban area of Nakuru by improving the local water system</a:t>
            </a:r>
            <a:endParaRPr lang="zh-CN" altLang="en-US" sz="2800" b="1" i="0" u="none" strike="noStrike" baseline="30000" dirty="0">
              <a:solidFill>
                <a:srgbClr val="000000"/>
              </a:solidFill>
              <a:latin typeface="Garamond" panose="02020404030301010803" pitchFamily="18" charset="0"/>
              <a:ea typeface="Adobe Song Std L" panose="02020300000000000000" pitchFamily="18" charset="-128"/>
            </a:endParaRPr>
          </a:p>
        </p:txBody>
      </p:sp>
      <p:sp>
        <p:nvSpPr>
          <p:cNvPr id="7" name="文本框 6">
            <a:extLst>
              <a:ext uri="{FF2B5EF4-FFF2-40B4-BE49-F238E27FC236}">
                <a16:creationId xmlns:a16="http://schemas.microsoft.com/office/drawing/2014/main" id="{C1955D41-600C-10AE-7B28-A0CF1116B3AF}"/>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3399756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39E96D-4F4A-EF7C-987D-C6C8E96B8887}"/>
            </a:ext>
          </a:extLst>
        </p:cNvPr>
        <p:cNvGrpSpPr/>
        <p:nvPr/>
      </p:nvGrpSpPr>
      <p:grpSpPr>
        <a:xfrm>
          <a:off x="0" y="0"/>
          <a:ext cx="0" cy="0"/>
          <a:chOff x="0" y="0"/>
          <a:chExt cx="0" cy="0"/>
        </a:xfrm>
      </p:grpSpPr>
      <p:sp>
        <p:nvSpPr>
          <p:cNvPr id="8" name="文本框 7">
            <a:extLst>
              <a:ext uri="{FF2B5EF4-FFF2-40B4-BE49-F238E27FC236}">
                <a16:creationId xmlns:a16="http://schemas.microsoft.com/office/drawing/2014/main" id="{801740F9-2DB3-C9CE-D8A8-1C2AFA7B7700}"/>
              </a:ext>
            </a:extLst>
          </p:cNvPr>
          <p:cNvSpPr txBox="1"/>
          <p:nvPr/>
        </p:nvSpPr>
        <p:spPr>
          <a:xfrm>
            <a:off x="820998" y="349338"/>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3.Research Question</a:t>
            </a:r>
          </a:p>
          <a:p>
            <a:pPr algn="just"/>
            <a:r>
              <a:rPr lang="en-US" altLang="zh-CN" sz="2000" dirty="0">
                <a:latin typeface="Garamond" panose="02020404030301010803" pitchFamily="18" charset="0"/>
              </a:rPr>
              <a:t>Methodology </a:t>
            </a:r>
          </a:p>
        </p:txBody>
      </p:sp>
      <p:sp>
        <p:nvSpPr>
          <p:cNvPr id="2" name="灯片编号占位符 1">
            <a:extLst>
              <a:ext uri="{FF2B5EF4-FFF2-40B4-BE49-F238E27FC236}">
                <a16:creationId xmlns:a16="http://schemas.microsoft.com/office/drawing/2014/main" id="{1F40C50B-A045-9B44-23E1-8A0B962149C9}"/>
              </a:ext>
            </a:extLst>
          </p:cNvPr>
          <p:cNvSpPr>
            <a:spLocks noGrp="1"/>
          </p:cNvSpPr>
          <p:nvPr>
            <p:ph type="sldNum" sz="quarter" idx="12"/>
          </p:nvPr>
        </p:nvSpPr>
        <p:spPr/>
        <p:txBody>
          <a:bodyPr/>
          <a:lstStyle/>
          <a:p>
            <a:fld id="{ABC9C317-E4D3-42A1-9448-DCABB6C2E20A}" type="slidenum">
              <a:rPr lang="zh-CN" altLang="en-US" smtClean="0"/>
              <a:t>41</a:t>
            </a:fld>
            <a:endParaRPr lang="zh-CN" altLang="en-US"/>
          </a:p>
        </p:txBody>
      </p:sp>
      <p:pic>
        <p:nvPicPr>
          <p:cNvPr id="6" name="图片 5" descr="图形用户界面, 应用程序, Word&#10;&#10;AI 生成的内容可能不正确。">
            <a:extLst>
              <a:ext uri="{FF2B5EF4-FFF2-40B4-BE49-F238E27FC236}">
                <a16:creationId xmlns:a16="http://schemas.microsoft.com/office/drawing/2014/main" id="{3301A94E-3EEA-2D5F-4E05-374EE195A5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998" y="1292259"/>
            <a:ext cx="6721030" cy="4508517"/>
          </a:xfrm>
          <a:prstGeom prst="rect">
            <a:avLst/>
          </a:prstGeom>
        </p:spPr>
      </p:pic>
      <p:pic>
        <p:nvPicPr>
          <p:cNvPr id="5" name="图片 4">
            <a:extLst>
              <a:ext uri="{FF2B5EF4-FFF2-40B4-BE49-F238E27FC236}">
                <a16:creationId xmlns:a16="http://schemas.microsoft.com/office/drawing/2014/main" id="{2C6D5BB4-5839-F1BC-FE02-C78E40A3CC70}"/>
              </a:ext>
            </a:extLst>
          </p:cNvPr>
          <p:cNvPicPr>
            <a:picLocks noChangeAspect="1"/>
          </p:cNvPicPr>
          <p:nvPr/>
        </p:nvPicPr>
        <p:blipFill>
          <a:blip r:embed="rId4"/>
          <a:srcRect l="8825" r="11398"/>
          <a:stretch>
            <a:fillRect/>
          </a:stretch>
        </p:blipFill>
        <p:spPr>
          <a:xfrm>
            <a:off x="7852222" y="1674068"/>
            <a:ext cx="3781530" cy="3396417"/>
          </a:xfrm>
          <a:prstGeom prst="rect">
            <a:avLst/>
          </a:prstGeom>
        </p:spPr>
      </p:pic>
      <p:sp>
        <p:nvSpPr>
          <p:cNvPr id="10" name="文本框 9">
            <a:extLst>
              <a:ext uri="{FF2B5EF4-FFF2-40B4-BE49-F238E27FC236}">
                <a16:creationId xmlns:a16="http://schemas.microsoft.com/office/drawing/2014/main" id="{ED72F9A1-D559-A494-E0BF-9D241856A831}"/>
              </a:ext>
            </a:extLst>
          </p:cNvPr>
          <p:cNvSpPr txBox="1"/>
          <p:nvPr/>
        </p:nvSpPr>
        <p:spPr>
          <a:xfrm>
            <a:off x="8089577" y="5175860"/>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by </a:t>
            </a:r>
            <a:r>
              <a:rPr lang="en-US" altLang="zh-CN" sz="1400" dirty="0" err="1">
                <a:solidFill>
                  <a:srgbClr val="000000"/>
                </a:solidFill>
                <a:latin typeface="Garamond" panose="02020404030301010803" pitchFamily="18" charset="0"/>
              </a:rPr>
              <a:t>Sybrand</a:t>
            </a:r>
            <a:r>
              <a:rPr lang="en-US" altLang="zh-CN" sz="1400" dirty="0">
                <a:solidFill>
                  <a:srgbClr val="000000"/>
                </a:solidFill>
                <a:latin typeface="Garamond" panose="02020404030301010803" pitchFamily="18" charset="0"/>
              </a:rPr>
              <a:t> P. Tjallingii</a:t>
            </a:r>
            <a:r>
              <a:rPr lang="zh-CN" altLang="en-US" sz="1400" dirty="0">
                <a:solidFill>
                  <a:srgbClr val="000000"/>
                </a:solidFill>
                <a:latin typeface="Garamond" panose="02020404030301010803" pitchFamily="18" charset="0"/>
              </a:rPr>
              <a:t>，</a:t>
            </a:r>
            <a:r>
              <a:rPr lang="en-US" altLang="zh-CN" sz="1400" dirty="0">
                <a:solidFill>
                  <a:srgbClr val="000000"/>
                </a:solidFill>
                <a:latin typeface="Garamond" panose="02020404030301010803" pitchFamily="18" charset="0"/>
              </a:rPr>
              <a:t>1995</a:t>
            </a:r>
            <a:endParaRPr lang="zh-CN" altLang="en-US" sz="1400" dirty="0">
              <a:latin typeface="Garamond" panose="02020404030301010803" pitchFamily="18" charset="0"/>
            </a:endParaRPr>
          </a:p>
        </p:txBody>
      </p:sp>
      <p:sp>
        <p:nvSpPr>
          <p:cNvPr id="11" name="文本框 10">
            <a:extLst>
              <a:ext uri="{FF2B5EF4-FFF2-40B4-BE49-F238E27FC236}">
                <a16:creationId xmlns:a16="http://schemas.microsoft.com/office/drawing/2014/main" id="{44F6C0F7-142B-1F32-9DAE-CB43328D494F}"/>
              </a:ext>
            </a:extLst>
          </p:cNvPr>
          <p:cNvSpPr txBox="1"/>
          <p:nvPr/>
        </p:nvSpPr>
        <p:spPr>
          <a:xfrm>
            <a:off x="1112874" y="3546517"/>
            <a:ext cx="1736651" cy="307777"/>
          </a:xfrm>
          <a:prstGeom prst="rect">
            <a:avLst/>
          </a:prstGeom>
          <a:noFill/>
        </p:spPr>
        <p:txBody>
          <a:bodyPr wrap="square" rtlCol="0">
            <a:spAutoFit/>
          </a:bodyPr>
          <a:lstStyle/>
          <a:p>
            <a:r>
              <a:rPr lang="en-US" altLang="zh-CN" sz="1400" dirty="0">
                <a:solidFill>
                  <a:srgbClr val="009999"/>
                </a:solidFill>
              </a:rPr>
              <a:t>Agriculture</a:t>
            </a:r>
            <a:endParaRPr lang="zh-CN" altLang="en-US" sz="1400" dirty="0">
              <a:solidFill>
                <a:srgbClr val="009999"/>
              </a:solidFill>
            </a:endParaRPr>
          </a:p>
        </p:txBody>
      </p:sp>
      <p:sp>
        <p:nvSpPr>
          <p:cNvPr id="12" name="文本框 11">
            <a:extLst>
              <a:ext uri="{FF2B5EF4-FFF2-40B4-BE49-F238E27FC236}">
                <a16:creationId xmlns:a16="http://schemas.microsoft.com/office/drawing/2014/main" id="{3471B867-EC61-2842-27E0-29042B1E738F}"/>
              </a:ext>
            </a:extLst>
          </p:cNvPr>
          <p:cNvSpPr txBox="1"/>
          <p:nvPr/>
        </p:nvSpPr>
        <p:spPr>
          <a:xfrm>
            <a:off x="990231" y="2458452"/>
            <a:ext cx="1736651" cy="307777"/>
          </a:xfrm>
          <a:prstGeom prst="rect">
            <a:avLst/>
          </a:prstGeom>
          <a:noFill/>
        </p:spPr>
        <p:txBody>
          <a:bodyPr wrap="square" rtlCol="0">
            <a:spAutoFit/>
          </a:bodyPr>
          <a:lstStyle/>
          <a:p>
            <a:r>
              <a:rPr lang="en-US" altLang="zh-CN" sz="1400" dirty="0">
                <a:solidFill>
                  <a:srgbClr val="009999"/>
                </a:solidFill>
              </a:rPr>
              <a:t>Water Management</a:t>
            </a:r>
            <a:endParaRPr lang="zh-CN" altLang="en-US" sz="1400" dirty="0">
              <a:solidFill>
                <a:srgbClr val="009999"/>
              </a:solidFill>
            </a:endParaRPr>
          </a:p>
        </p:txBody>
      </p:sp>
      <p:sp>
        <p:nvSpPr>
          <p:cNvPr id="13" name="文本框 12">
            <a:extLst>
              <a:ext uri="{FF2B5EF4-FFF2-40B4-BE49-F238E27FC236}">
                <a16:creationId xmlns:a16="http://schemas.microsoft.com/office/drawing/2014/main" id="{22736C6C-2B8C-3911-A5B7-6A03691E8C36}"/>
              </a:ext>
            </a:extLst>
          </p:cNvPr>
          <p:cNvSpPr txBox="1"/>
          <p:nvPr/>
        </p:nvSpPr>
        <p:spPr>
          <a:xfrm>
            <a:off x="1153263" y="4762708"/>
            <a:ext cx="1736651" cy="307777"/>
          </a:xfrm>
          <a:prstGeom prst="rect">
            <a:avLst/>
          </a:prstGeom>
          <a:noFill/>
        </p:spPr>
        <p:txBody>
          <a:bodyPr wrap="square" rtlCol="0">
            <a:spAutoFit/>
          </a:bodyPr>
          <a:lstStyle/>
          <a:p>
            <a:r>
              <a:rPr lang="en-US" altLang="zh-CN" sz="1400" dirty="0" err="1">
                <a:solidFill>
                  <a:srgbClr val="009999"/>
                </a:solidFill>
              </a:rPr>
              <a:t>Infastructure</a:t>
            </a:r>
            <a:endParaRPr lang="zh-CN" altLang="en-US" sz="1400" dirty="0">
              <a:solidFill>
                <a:srgbClr val="009999"/>
              </a:solidFill>
            </a:endParaRPr>
          </a:p>
        </p:txBody>
      </p:sp>
      <p:sp>
        <p:nvSpPr>
          <p:cNvPr id="14" name="文本框 13">
            <a:extLst>
              <a:ext uri="{FF2B5EF4-FFF2-40B4-BE49-F238E27FC236}">
                <a16:creationId xmlns:a16="http://schemas.microsoft.com/office/drawing/2014/main" id="{5B77A260-2439-355D-3968-92F4093C3502}"/>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-Design Concept-Design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6194314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635EDE07-CBE0-E176-405C-F8078AAB2D80}"/>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图片 2" descr="树林旁的草地上有一群动物&#10;&#10;AI 生成的内容可能不正确。">
            <a:extLst>
              <a:ext uri="{FF2B5EF4-FFF2-40B4-BE49-F238E27FC236}">
                <a16:creationId xmlns:a16="http://schemas.microsoft.com/office/drawing/2014/main" id="{B0D9A580-BC56-DB33-B4A1-A7A0CA4F53A7}"/>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6754" b="8976"/>
          <a:stretch>
            <a:fillRect/>
          </a:stretch>
        </p:blipFill>
        <p:spPr>
          <a:xfrm>
            <a:off x="20" y="1"/>
            <a:ext cx="12191980" cy="6857999"/>
          </a:xfrm>
          <a:prstGeom prst="rect">
            <a:avLst/>
          </a:prstGeom>
        </p:spPr>
      </p:pic>
      <p:sp>
        <p:nvSpPr>
          <p:cNvPr id="4" name="灯片编号占位符 3">
            <a:extLst>
              <a:ext uri="{FF2B5EF4-FFF2-40B4-BE49-F238E27FC236}">
                <a16:creationId xmlns:a16="http://schemas.microsoft.com/office/drawing/2014/main" id="{FE77E6F5-3F13-76C2-8807-797B5282AF4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5F81530-F45E-4912-BDDC-DE97BD132D27}" type="slidenum">
              <a:rPr lang="en-US" altLang="zh-CN">
                <a:solidFill>
                  <a:srgbClr val="FFFFFF"/>
                </a:solidFill>
                <a:latin typeface="Calibri" panose="020F0502020204030204"/>
              </a:rPr>
              <a:pPr>
                <a:spcAft>
                  <a:spcPts val="600"/>
                </a:spcAft>
                <a:defRPr/>
              </a:pPr>
              <a:t>42</a:t>
            </a:fld>
            <a:endParaRPr lang="en-US" altLang="zh-CN">
              <a:solidFill>
                <a:srgbClr val="FFFFFF"/>
              </a:solidFill>
              <a:latin typeface="Calibri" panose="020F0502020204030204"/>
            </a:endParaRPr>
          </a:p>
        </p:txBody>
      </p:sp>
      <p:sp>
        <p:nvSpPr>
          <p:cNvPr id="6" name="文本框 5">
            <a:extLst>
              <a:ext uri="{FF2B5EF4-FFF2-40B4-BE49-F238E27FC236}">
                <a16:creationId xmlns:a16="http://schemas.microsoft.com/office/drawing/2014/main" id="{70215A5E-268F-BC07-0467-8028FCCC4B74}"/>
              </a:ext>
            </a:extLst>
          </p:cNvPr>
          <p:cNvSpPr txBox="1"/>
          <p:nvPr/>
        </p:nvSpPr>
        <p:spPr>
          <a:xfrm>
            <a:off x="841248" y="1523878"/>
            <a:ext cx="7955671" cy="38102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zh-CN" sz="4000" dirty="0">
                <a:solidFill>
                  <a:srgbClr val="FFFFFF"/>
                </a:solidFill>
                <a:latin typeface="Garamond" panose="02020404030301010803" pitchFamily="18" charset="0"/>
                <a:ea typeface="+mj-ea"/>
                <a:cs typeface="+mj-cs"/>
              </a:rPr>
              <a:t>4. Design Concept</a:t>
            </a:r>
          </a:p>
        </p:txBody>
      </p:sp>
    </p:spTree>
    <p:extLst>
      <p:ext uri="{BB962C8B-B14F-4D97-AF65-F5344CB8AC3E}">
        <p14:creationId xmlns:p14="http://schemas.microsoft.com/office/powerpoint/2010/main" val="3817614386"/>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C30A-6FF2-DED6-FB80-909453494243}"/>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0449B49B-333E-842D-7FFD-02F17104B42D}"/>
              </a:ext>
            </a:extLst>
          </p:cNvPr>
          <p:cNvSpPr>
            <a:spLocks noGrp="1"/>
          </p:cNvSpPr>
          <p:nvPr>
            <p:ph type="sldNum" sz="quarter" idx="12"/>
          </p:nvPr>
        </p:nvSpPr>
        <p:spPr/>
        <p:txBody>
          <a:bodyPr/>
          <a:lstStyle/>
          <a:p>
            <a:fld id="{D5F81530-F45E-4912-BDDC-DE97BD132D27}" type="slidenum">
              <a:rPr lang="zh-CN" altLang="en-US" smtClean="0"/>
              <a:t>43</a:t>
            </a:fld>
            <a:endParaRPr lang="zh-CN" altLang="en-US"/>
          </a:p>
        </p:txBody>
      </p:sp>
      <p:pic>
        <p:nvPicPr>
          <p:cNvPr id="6" name="图片 5" descr="男人和女人站在一起&#10;&#10;AI 生成的内容可能不正确。">
            <a:extLst>
              <a:ext uri="{FF2B5EF4-FFF2-40B4-BE49-F238E27FC236}">
                <a16:creationId xmlns:a16="http://schemas.microsoft.com/office/drawing/2014/main" id="{CF60DA83-08A7-D876-B508-DD59B7BD17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8674" y="1844708"/>
            <a:ext cx="2783072" cy="3710763"/>
          </a:xfrm>
          <a:prstGeom prst="rect">
            <a:avLst/>
          </a:prstGeom>
        </p:spPr>
      </p:pic>
      <p:pic>
        <p:nvPicPr>
          <p:cNvPr id="8" name="图片 7" descr="一群微笑的小孩&#10;&#10;AI 生成的内容可能不正确。">
            <a:extLst>
              <a:ext uri="{FF2B5EF4-FFF2-40B4-BE49-F238E27FC236}">
                <a16:creationId xmlns:a16="http://schemas.microsoft.com/office/drawing/2014/main" id="{C2E90704-6ED8-31FD-7113-CB6B588935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88535" y="2469540"/>
            <a:ext cx="2652712" cy="3536949"/>
          </a:xfrm>
          <a:prstGeom prst="rect">
            <a:avLst/>
          </a:prstGeom>
        </p:spPr>
      </p:pic>
      <p:pic>
        <p:nvPicPr>
          <p:cNvPr id="10" name="图片 9" descr="一群男人和女人在合影&#10;&#10;AI 生成的内容可能不正确。">
            <a:extLst>
              <a:ext uri="{FF2B5EF4-FFF2-40B4-BE49-F238E27FC236}">
                <a16:creationId xmlns:a16="http://schemas.microsoft.com/office/drawing/2014/main" id="{9AA37760-E88A-42C6-59EA-82F00C5A81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2131" y="3028433"/>
            <a:ext cx="2726660" cy="2044995"/>
          </a:xfrm>
          <a:prstGeom prst="rect">
            <a:avLst/>
          </a:prstGeom>
        </p:spPr>
      </p:pic>
      <p:sp>
        <p:nvSpPr>
          <p:cNvPr id="4" name="文本框 3">
            <a:extLst>
              <a:ext uri="{FF2B5EF4-FFF2-40B4-BE49-F238E27FC236}">
                <a16:creationId xmlns:a16="http://schemas.microsoft.com/office/drawing/2014/main" id="{10B7CE31-49F7-F63C-B463-2F0B9CC0821B}"/>
              </a:ext>
            </a:extLst>
          </p:cNvPr>
          <p:cNvSpPr txBox="1"/>
          <p:nvPr/>
        </p:nvSpPr>
        <p:spPr>
          <a:xfrm>
            <a:off x="652130" y="565678"/>
            <a:ext cx="8257953" cy="707886"/>
          </a:xfrm>
          <a:prstGeom prst="rect">
            <a:avLst/>
          </a:prstGeom>
          <a:noFill/>
        </p:spPr>
        <p:txBody>
          <a:bodyPr wrap="square" rtlCol="0">
            <a:spAutoFit/>
          </a:bodyPr>
          <a:lstStyle/>
          <a:p>
            <a:pPr algn="just"/>
            <a:r>
              <a:rPr lang="en-US" altLang="zh-CN" sz="2000" b="1" dirty="0">
                <a:latin typeface="Garamond" panose="02020404030301010803" pitchFamily="18" charset="0"/>
              </a:rPr>
              <a:t>4.Design Concept </a:t>
            </a:r>
          </a:p>
          <a:p>
            <a:pPr algn="just"/>
            <a:r>
              <a:rPr lang="en-US" altLang="zh-CN" sz="2000" dirty="0">
                <a:latin typeface="Garamond" panose="02020404030301010803" pitchFamily="18" charset="0"/>
              </a:rPr>
              <a:t>Site visiting&amp; stakeholder engagement(part of participating city) </a:t>
            </a:r>
            <a:endParaRPr lang="zh-CN" altLang="en-US" sz="2000" dirty="0">
              <a:latin typeface="Garamond" panose="02020404030301010803" pitchFamily="18" charset="0"/>
            </a:endParaRPr>
          </a:p>
        </p:txBody>
      </p:sp>
      <p:pic>
        <p:nvPicPr>
          <p:cNvPr id="9" name="图片 8" descr="图片包含 户外, 人, 草, 水果&#10;&#10;AI 生成的内容可能不正确。">
            <a:extLst>
              <a:ext uri="{FF2B5EF4-FFF2-40B4-BE49-F238E27FC236}">
                <a16:creationId xmlns:a16="http://schemas.microsoft.com/office/drawing/2014/main" id="{8F976467-9878-CBAB-ADDF-F842DE7706B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7744798" y="2006468"/>
            <a:ext cx="3618640" cy="2713980"/>
          </a:xfrm>
          <a:prstGeom prst="rect">
            <a:avLst/>
          </a:prstGeom>
        </p:spPr>
      </p:pic>
      <p:sp>
        <p:nvSpPr>
          <p:cNvPr id="5" name="文本框 4">
            <a:extLst>
              <a:ext uri="{FF2B5EF4-FFF2-40B4-BE49-F238E27FC236}">
                <a16:creationId xmlns:a16="http://schemas.microsoft.com/office/drawing/2014/main" id="{3DCE4687-CF71-7F0A-EBDE-165A1179F9B3}"/>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5665505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42C21-99D6-7055-0DB4-B90FDA40D388}"/>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CFAAA66D-3EBA-D21B-0299-D5972CD8D6BD}"/>
              </a:ext>
            </a:extLst>
          </p:cNvPr>
          <p:cNvSpPr>
            <a:spLocks noGrp="1"/>
          </p:cNvSpPr>
          <p:nvPr>
            <p:ph type="sldNum" sz="quarter" idx="12"/>
          </p:nvPr>
        </p:nvSpPr>
        <p:spPr/>
        <p:txBody>
          <a:bodyPr/>
          <a:lstStyle/>
          <a:p>
            <a:fld id="{D5F81530-F45E-4912-BDDC-DE97BD132D27}" type="slidenum">
              <a:rPr lang="zh-CN" altLang="en-US" smtClean="0"/>
              <a:t>44</a:t>
            </a:fld>
            <a:endParaRPr lang="zh-CN" altLang="en-US"/>
          </a:p>
        </p:txBody>
      </p:sp>
      <p:pic>
        <p:nvPicPr>
          <p:cNvPr id="7" name="图片 6" descr="一群男人和女人站在桌子边&#10;&#10;AI 生成的内容可能不正确。">
            <a:extLst>
              <a:ext uri="{FF2B5EF4-FFF2-40B4-BE49-F238E27FC236}">
                <a16:creationId xmlns:a16="http://schemas.microsoft.com/office/drawing/2014/main" id="{95BD07F1-8AB0-0A9B-77F9-41A28E4FD5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0221" y="1682802"/>
            <a:ext cx="6512221" cy="4341480"/>
          </a:xfrm>
          <a:prstGeom prst="rect">
            <a:avLst/>
          </a:prstGeom>
        </p:spPr>
      </p:pic>
      <p:sp>
        <p:nvSpPr>
          <p:cNvPr id="5" name="文本框 4">
            <a:extLst>
              <a:ext uri="{FF2B5EF4-FFF2-40B4-BE49-F238E27FC236}">
                <a16:creationId xmlns:a16="http://schemas.microsoft.com/office/drawing/2014/main" id="{FEF271C8-D7FF-1396-5417-73FB1CE47668}"/>
              </a:ext>
            </a:extLst>
          </p:cNvPr>
          <p:cNvSpPr txBox="1"/>
          <p:nvPr/>
        </p:nvSpPr>
        <p:spPr>
          <a:xfrm>
            <a:off x="652131" y="565678"/>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4.Design Concept </a:t>
            </a:r>
          </a:p>
          <a:p>
            <a:pPr algn="just"/>
            <a:r>
              <a:rPr lang="en-US" altLang="zh-CN" sz="2000" dirty="0">
                <a:latin typeface="Garamond" panose="02020404030301010803" pitchFamily="18" charset="0"/>
              </a:rPr>
              <a:t>Water as leverage workshop, Nakuru, Kenya </a:t>
            </a:r>
            <a:endParaRPr lang="zh-CN" altLang="en-US" sz="2000" dirty="0">
              <a:latin typeface="Garamond" panose="02020404030301010803" pitchFamily="18" charset="0"/>
            </a:endParaRPr>
          </a:p>
        </p:txBody>
      </p:sp>
      <p:sp>
        <p:nvSpPr>
          <p:cNvPr id="6" name="文本框 5">
            <a:extLst>
              <a:ext uri="{FF2B5EF4-FFF2-40B4-BE49-F238E27FC236}">
                <a16:creationId xmlns:a16="http://schemas.microsoft.com/office/drawing/2014/main" id="{75448066-18FD-71AF-7E6D-1FDAE3B91EBE}"/>
              </a:ext>
            </a:extLst>
          </p:cNvPr>
          <p:cNvSpPr txBox="1"/>
          <p:nvPr/>
        </p:nvSpPr>
        <p:spPr>
          <a:xfrm>
            <a:off x="1206795" y="6356350"/>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3315548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14BD6-4A0D-73AB-31CF-97FD82C6BE9F}"/>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8712A105-0AE6-B7EC-331C-8103A9FB619D}"/>
              </a:ext>
            </a:extLst>
          </p:cNvPr>
          <p:cNvSpPr>
            <a:spLocks noGrp="1"/>
          </p:cNvSpPr>
          <p:nvPr>
            <p:ph type="sldNum" sz="quarter" idx="12"/>
          </p:nvPr>
        </p:nvSpPr>
        <p:spPr/>
        <p:txBody>
          <a:bodyPr/>
          <a:lstStyle/>
          <a:p>
            <a:fld id="{D5F81530-F45E-4912-BDDC-DE97BD132D27}" type="slidenum">
              <a:rPr lang="zh-CN" altLang="en-US" smtClean="0"/>
              <a:t>45</a:t>
            </a:fld>
            <a:endParaRPr lang="zh-CN" altLang="en-US"/>
          </a:p>
        </p:txBody>
      </p:sp>
      <p:sp>
        <p:nvSpPr>
          <p:cNvPr id="4" name="文本框 3">
            <a:extLst>
              <a:ext uri="{FF2B5EF4-FFF2-40B4-BE49-F238E27FC236}">
                <a16:creationId xmlns:a16="http://schemas.microsoft.com/office/drawing/2014/main" id="{66654C72-9003-C198-4585-8BD980E571E1}"/>
              </a:ext>
            </a:extLst>
          </p:cNvPr>
          <p:cNvSpPr txBox="1"/>
          <p:nvPr/>
        </p:nvSpPr>
        <p:spPr>
          <a:xfrm>
            <a:off x="652131" y="565678"/>
            <a:ext cx="5128890" cy="707886"/>
          </a:xfrm>
          <a:prstGeom prst="rect">
            <a:avLst/>
          </a:prstGeom>
          <a:noFill/>
        </p:spPr>
        <p:txBody>
          <a:bodyPr wrap="square" rtlCol="0">
            <a:spAutoFit/>
          </a:bodyPr>
          <a:lstStyle/>
          <a:p>
            <a:pPr algn="just"/>
            <a:r>
              <a:rPr lang="en-US" altLang="zh-CN" sz="2000" b="1" dirty="0">
                <a:latin typeface="Garamond" panose="02020404030301010803" pitchFamily="18" charset="0"/>
              </a:rPr>
              <a:t>4.Design Concept </a:t>
            </a:r>
          </a:p>
          <a:p>
            <a:pPr algn="just"/>
            <a:r>
              <a:rPr lang="en-US" altLang="zh-CN" sz="2000" dirty="0">
                <a:latin typeface="Garamond" panose="02020404030301010803" pitchFamily="18" charset="0"/>
              </a:rPr>
              <a:t>Water as leverage workshop, Nakuru, Kenya </a:t>
            </a:r>
            <a:endParaRPr lang="zh-CN" altLang="en-US" sz="2000" dirty="0">
              <a:latin typeface="Garamond" panose="02020404030301010803" pitchFamily="18" charset="0"/>
            </a:endParaRPr>
          </a:p>
        </p:txBody>
      </p:sp>
      <p:pic>
        <p:nvPicPr>
          <p:cNvPr id="6" name="图片 5" descr="一群人围着桌子吃东西&#10;&#10;AI 生成的内容可能不正确。">
            <a:extLst>
              <a:ext uri="{FF2B5EF4-FFF2-40B4-BE49-F238E27FC236}">
                <a16:creationId xmlns:a16="http://schemas.microsoft.com/office/drawing/2014/main" id="{3AE82DBA-F1F9-1E36-4155-1EA61B9F93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5632" y="1584225"/>
            <a:ext cx="6742414" cy="4493845"/>
          </a:xfrm>
          <a:prstGeom prst="rect">
            <a:avLst/>
          </a:prstGeom>
        </p:spPr>
      </p:pic>
      <p:sp>
        <p:nvSpPr>
          <p:cNvPr id="7" name="文本框 6">
            <a:extLst>
              <a:ext uri="{FF2B5EF4-FFF2-40B4-BE49-F238E27FC236}">
                <a16:creationId xmlns:a16="http://schemas.microsoft.com/office/drawing/2014/main" id="{E8EA589F-8FD9-F239-A6F0-3B4472A7F560}"/>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41608754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0B24E-281F-A61A-F2F5-BC6117DED4BF}"/>
            </a:ext>
          </a:extLst>
        </p:cNvPr>
        <p:cNvGrpSpPr/>
        <p:nvPr/>
      </p:nvGrpSpPr>
      <p:grpSpPr>
        <a:xfrm>
          <a:off x="0" y="0"/>
          <a:ext cx="0" cy="0"/>
          <a:chOff x="0" y="0"/>
          <a:chExt cx="0" cy="0"/>
        </a:xfrm>
      </p:grpSpPr>
      <p:sp>
        <p:nvSpPr>
          <p:cNvPr id="3" name="灯片编号占位符 2">
            <a:extLst>
              <a:ext uri="{FF2B5EF4-FFF2-40B4-BE49-F238E27FC236}">
                <a16:creationId xmlns:a16="http://schemas.microsoft.com/office/drawing/2014/main" id="{F960AAE7-FDB6-9E0A-FF61-89311AD399D6}"/>
              </a:ext>
            </a:extLst>
          </p:cNvPr>
          <p:cNvSpPr>
            <a:spLocks noGrp="1"/>
          </p:cNvSpPr>
          <p:nvPr>
            <p:ph type="sldNum" sz="quarter" idx="12"/>
          </p:nvPr>
        </p:nvSpPr>
        <p:spPr/>
        <p:txBody>
          <a:bodyPr/>
          <a:lstStyle/>
          <a:p>
            <a:fld id="{715FDD10-C00D-4070-97F8-77B215715C1D}" type="slidenum">
              <a:rPr lang="zh-CN" altLang="en-US" smtClean="0"/>
              <a:t>46</a:t>
            </a:fld>
            <a:endParaRPr lang="zh-CN" altLang="en-US"/>
          </a:p>
        </p:txBody>
      </p:sp>
      <p:sp>
        <p:nvSpPr>
          <p:cNvPr id="2" name="文本框 1">
            <a:extLst>
              <a:ext uri="{FF2B5EF4-FFF2-40B4-BE49-F238E27FC236}">
                <a16:creationId xmlns:a16="http://schemas.microsoft.com/office/drawing/2014/main" id="{84FFC9EA-CF61-DA6A-64EA-1FA0532C8C3C}"/>
              </a:ext>
            </a:extLst>
          </p:cNvPr>
          <p:cNvSpPr txBox="1"/>
          <p:nvPr/>
        </p:nvSpPr>
        <p:spPr>
          <a:xfrm>
            <a:off x="626773" y="391983"/>
            <a:ext cx="8869496" cy="954107"/>
          </a:xfrm>
          <a:prstGeom prst="rect">
            <a:avLst/>
          </a:prstGeom>
          <a:noFill/>
        </p:spPr>
        <p:txBody>
          <a:bodyPr wrap="square" rtlCol="0">
            <a:spAutoFit/>
          </a:bodyPr>
          <a:lstStyle/>
          <a:p>
            <a:pPr algn="just"/>
            <a:r>
              <a:rPr lang="en-US" altLang="zh-CN" sz="2000" b="1" dirty="0">
                <a:latin typeface="Garamond" panose="02020404030301010803" pitchFamily="18" charset="0"/>
              </a:rPr>
              <a:t>4.Design Concept </a:t>
            </a:r>
          </a:p>
          <a:p>
            <a:pPr algn="just"/>
            <a:r>
              <a:rPr lang="en-US" altLang="zh-CN" dirty="0">
                <a:latin typeface="Garamond" panose="02020404030301010803" pitchFamily="18" charset="0"/>
              </a:rPr>
              <a:t> 1.Participating city: Create Partnerships among residents, Government and NGOs</a:t>
            </a:r>
            <a:endParaRPr lang="zh-CN" altLang="en-US" dirty="0">
              <a:latin typeface="Garamond" panose="02020404030301010803" pitchFamily="18" charset="0"/>
            </a:endParaRPr>
          </a:p>
          <a:p>
            <a:pPr algn="just"/>
            <a:endParaRPr lang="en-US" altLang="zh-CN" dirty="0">
              <a:latin typeface="Garamond" panose="02020404030301010803" pitchFamily="18" charset="0"/>
            </a:endParaRPr>
          </a:p>
        </p:txBody>
      </p:sp>
      <p:sp>
        <p:nvSpPr>
          <p:cNvPr id="31" name="文本框 30">
            <a:extLst>
              <a:ext uri="{FF2B5EF4-FFF2-40B4-BE49-F238E27FC236}">
                <a16:creationId xmlns:a16="http://schemas.microsoft.com/office/drawing/2014/main" id="{EE230A10-D7B1-3E6D-22DE-FD9EBB9C5F01}"/>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7" name="图片 6" descr="图片包含 人, 文字, 女人, 男人&#10;&#10;AI 生成的内容可能不正确。">
            <a:extLst>
              <a:ext uri="{FF2B5EF4-FFF2-40B4-BE49-F238E27FC236}">
                <a16:creationId xmlns:a16="http://schemas.microsoft.com/office/drawing/2014/main" id="{3C043F5B-82AE-60CF-87DE-6274418DF72D}"/>
              </a:ext>
            </a:extLst>
          </p:cNvPr>
          <p:cNvPicPr>
            <a:picLocks noChangeAspect="1"/>
          </p:cNvPicPr>
          <p:nvPr/>
        </p:nvPicPr>
        <p:blipFill>
          <a:blip r:embed="rId3">
            <a:extLst>
              <a:ext uri="{28A0092B-C50C-407E-A947-70E740481C1C}">
                <a14:useLocalDpi xmlns:a14="http://schemas.microsoft.com/office/drawing/2010/main" val="0"/>
              </a:ext>
            </a:extLst>
          </a:blip>
          <a:srcRect b="29904"/>
          <a:stretch>
            <a:fillRect/>
          </a:stretch>
        </p:blipFill>
        <p:spPr>
          <a:xfrm>
            <a:off x="5041379" y="1220265"/>
            <a:ext cx="1816621" cy="1697832"/>
          </a:xfrm>
          <a:prstGeom prst="teardrop">
            <a:avLst>
              <a:gd name="adj" fmla="val 95534"/>
            </a:avLst>
          </a:prstGeom>
        </p:spPr>
      </p:pic>
      <p:pic>
        <p:nvPicPr>
          <p:cNvPr id="12" name="图片 11" descr="男人的脸被修图上卡通人物&#10;&#10;AI 生成的内容可能不正确。">
            <a:extLst>
              <a:ext uri="{FF2B5EF4-FFF2-40B4-BE49-F238E27FC236}">
                <a16:creationId xmlns:a16="http://schemas.microsoft.com/office/drawing/2014/main" id="{1309BD40-28EA-7D30-E6BB-5FC19E633215}"/>
              </a:ext>
            </a:extLst>
          </p:cNvPr>
          <p:cNvPicPr>
            <a:picLocks noChangeAspect="1"/>
          </p:cNvPicPr>
          <p:nvPr/>
        </p:nvPicPr>
        <p:blipFill>
          <a:blip r:embed="rId4">
            <a:extLst>
              <a:ext uri="{28A0092B-C50C-407E-A947-70E740481C1C}">
                <a14:useLocalDpi xmlns:a14="http://schemas.microsoft.com/office/drawing/2010/main" val="0"/>
              </a:ext>
            </a:extLst>
          </a:blip>
          <a:srcRect b="32627"/>
          <a:stretch>
            <a:fillRect/>
          </a:stretch>
        </p:blipFill>
        <p:spPr>
          <a:xfrm>
            <a:off x="7280379" y="4084819"/>
            <a:ext cx="1676244" cy="1641151"/>
          </a:xfrm>
          <a:prstGeom prst="teardrop">
            <a:avLst>
              <a:gd name="adj" fmla="val 94535"/>
            </a:avLst>
          </a:prstGeom>
        </p:spPr>
      </p:pic>
      <p:pic>
        <p:nvPicPr>
          <p:cNvPr id="17" name="图片 16" descr="卡通人物&#10;&#10;AI 生成的内容可能不正确。">
            <a:extLst>
              <a:ext uri="{FF2B5EF4-FFF2-40B4-BE49-F238E27FC236}">
                <a16:creationId xmlns:a16="http://schemas.microsoft.com/office/drawing/2014/main" id="{83E9E15F-B808-5290-C118-B6CBF0ABAF0B}"/>
              </a:ext>
            </a:extLst>
          </p:cNvPr>
          <p:cNvPicPr>
            <a:picLocks noChangeAspect="1"/>
          </p:cNvPicPr>
          <p:nvPr/>
        </p:nvPicPr>
        <p:blipFill>
          <a:blip r:embed="rId5">
            <a:extLst>
              <a:ext uri="{28A0092B-C50C-407E-A947-70E740481C1C}">
                <a14:useLocalDpi xmlns:a14="http://schemas.microsoft.com/office/drawing/2010/main" val="0"/>
              </a:ext>
            </a:extLst>
          </a:blip>
          <a:srcRect l="1" t="17143" r="1397" b="6286"/>
          <a:stretch>
            <a:fillRect/>
          </a:stretch>
        </p:blipFill>
        <p:spPr>
          <a:xfrm>
            <a:off x="3036755" y="4230772"/>
            <a:ext cx="1593519" cy="1495198"/>
          </a:xfrm>
          <a:prstGeom prst="teardrop">
            <a:avLst/>
          </a:prstGeom>
        </p:spPr>
      </p:pic>
      <p:cxnSp>
        <p:nvCxnSpPr>
          <p:cNvPr id="22" name="直接箭头连接符 21">
            <a:extLst>
              <a:ext uri="{FF2B5EF4-FFF2-40B4-BE49-F238E27FC236}">
                <a16:creationId xmlns:a16="http://schemas.microsoft.com/office/drawing/2014/main" id="{48340C58-D4E9-BEB5-BF3C-3DE0B93E4CCC}"/>
              </a:ext>
            </a:extLst>
          </p:cNvPr>
          <p:cNvCxnSpPr/>
          <p:nvPr/>
        </p:nvCxnSpPr>
        <p:spPr>
          <a:xfrm flipH="1">
            <a:off x="3964898" y="2600793"/>
            <a:ext cx="1004341" cy="1331207"/>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3" name="直接箭头连接符 22">
            <a:extLst>
              <a:ext uri="{FF2B5EF4-FFF2-40B4-BE49-F238E27FC236}">
                <a16:creationId xmlns:a16="http://schemas.microsoft.com/office/drawing/2014/main" id="{5E93E35B-3F28-9574-F4C2-262A27A24F24}"/>
              </a:ext>
            </a:extLst>
          </p:cNvPr>
          <p:cNvCxnSpPr>
            <a:cxnSpLocks/>
          </p:cNvCxnSpPr>
          <p:nvPr/>
        </p:nvCxnSpPr>
        <p:spPr>
          <a:xfrm flipH="1">
            <a:off x="4979388" y="5106397"/>
            <a:ext cx="2036009" cy="1572"/>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7" name="直接箭头连接符 26">
            <a:extLst>
              <a:ext uri="{FF2B5EF4-FFF2-40B4-BE49-F238E27FC236}">
                <a16:creationId xmlns:a16="http://schemas.microsoft.com/office/drawing/2014/main" id="{0BB3400A-AF4D-154B-4546-2D3A4AC8C2AF}"/>
              </a:ext>
            </a:extLst>
          </p:cNvPr>
          <p:cNvCxnSpPr>
            <a:cxnSpLocks/>
          </p:cNvCxnSpPr>
          <p:nvPr/>
        </p:nvCxnSpPr>
        <p:spPr>
          <a:xfrm flipH="1" flipV="1">
            <a:off x="7015398" y="2620649"/>
            <a:ext cx="719216" cy="1179758"/>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36" name="文本框 35">
            <a:extLst>
              <a:ext uri="{FF2B5EF4-FFF2-40B4-BE49-F238E27FC236}">
                <a16:creationId xmlns:a16="http://schemas.microsoft.com/office/drawing/2014/main" id="{5F4E9B42-C9CC-DBBE-542F-CB8F27BD6408}"/>
              </a:ext>
            </a:extLst>
          </p:cNvPr>
          <p:cNvSpPr txBox="1"/>
          <p:nvPr/>
        </p:nvSpPr>
        <p:spPr>
          <a:xfrm>
            <a:off x="5246558" y="2897064"/>
            <a:ext cx="1611442" cy="369332"/>
          </a:xfrm>
          <a:prstGeom prst="rect">
            <a:avLst/>
          </a:prstGeom>
          <a:noFill/>
        </p:spPr>
        <p:txBody>
          <a:bodyPr wrap="square" rtlCol="0">
            <a:spAutoFit/>
          </a:bodyPr>
          <a:lstStyle/>
          <a:p>
            <a:r>
              <a:rPr lang="en-US" altLang="zh-CN" b="1" dirty="0">
                <a:solidFill>
                  <a:srgbClr val="009999"/>
                </a:solidFill>
                <a:latin typeface="Adobe Song Std L" panose="02020300000000000000" pitchFamily="18" charset="-128"/>
                <a:ea typeface="Adobe Song Std L" panose="02020300000000000000" pitchFamily="18" charset="-128"/>
              </a:rPr>
              <a:t>RESIDENTS</a:t>
            </a:r>
            <a:endParaRPr lang="zh-CN" altLang="en-US" b="1" dirty="0">
              <a:solidFill>
                <a:srgbClr val="009999"/>
              </a:solidFill>
              <a:latin typeface="Adobe Song Std L" panose="02020300000000000000" pitchFamily="18" charset="-128"/>
              <a:ea typeface="Adobe Song Std L" panose="02020300000000000000" pitchFamily="18" charset="-128"/>
            </a:endParaRPr>
          </a:p>
        </p:txBody>
      </p:sp>
      <p:sp>
        <p:nvSpPr>
          <p:cNvPr id="37" name="文本框 36">
            <a:extLst>
              <a:ext uri="{FF2B5EF4-FFF2-40B4-BE49-F238E27FC236}">
                <a16:creationId xmlns:a16="http://schemas.microsoft.com/office/drawing/2014/main" id="{E0030B7B-1B34-8A1D-5335-6E875F501C75}"/>
              </a:ext>
            </a:extLst>
          </p:cNvPr>
          <p:cNvSpPr txBox="1"/>
          <p:nvPr/>
        </p:nvSpPr>
        <p:spPr>
          <a:xfrm>
            <a:off x="3429937" y="5772001"/>
            <a:ext cx="1611442" cy="369332"/>
          </a:xfrm>
          <a:prstGeom prst="rect">
            <a:avLst/>
          </a:prstGeom>
          <a:noFill/>
        </p:spPr>
        <p:txBody>
          <a:bodyPr wrap="square" rtlCol="0">
            <a:spAutoFit/>
          </a:bodyPr>
          <a:lstStyle/>
          <a:p>
            <a:r>
              <a:rPr lang="en-US" altLang="zh-CN" b="1" dirty="0">
                <a:solidFill>
                  <a:srgbClr val="009999"/>
                </a:solidFill>
                <a:latin typeface="Adobe Song Std L" panose="02020300000000000000" pitchFamily="18" charset="-128"/>
                <a:ea typeface="Adobe Song Std L" panose="02020300000000000000" pitchFamily="18" charset="-128"/>
              </a:rPr>
              <a:t>NGOs</a:t>
            </a:r>
            <a:endParaRPr lang="zh-CN" altLang="en-US" b="1" dirty="0">
              <a:solidFill>
                <a:srgbClr val="009999"/>
              </a:solidFill>
              <a:latin typeface="Adobe Song Std L" panose="02020300000000000000" pitchFamily="18" charset="-128"/>
              <a:ea typeface="Adobe Song Std L" panose="02020300000000000000" pitchFamily="18" charset="-128"/>
            </a:endParaRPr>
          </a:p>
        </p:txBody>
      </p:sp>
      <p:sp>
        <p:nvSpPr>
          <p:cNvPr id="38" name="文本框 37">
            <a:extLst>
              <a:ext uri="{FF2B5EF4-FFF2-40B4-BE49-F238E27FC236}">
                <a16:creationId xmlns:a16="http://schemas.microsoft.com/office/drawing/2014/main" id="{3EF8CA73-619C-3009-F85B-9395B00A222B}"/>
              </a:ext>
            </a:extLst>
          </p:cNvPr>
          <p:cNvSpPr txBox="1"/>
          <p:nvPr/>
        </p:nvSpPr>
        <p:spPr>
          <a:xfrm>
            <a:off x="7375006" y="5743888"/>
            <a:ext cx="2008995" cy="369332"/>
          </a:xfrm>
          <a:prstGeom prst="rect">
            <a:avLst/>
          </a:prstGeom>
          <a:noFill/>
        </p:spPr>
        <p:txBody>
          <a:bodyPr wrap="square" rtlCol="0">
            <a:spAutoFit/>
          </a:bodyPr>
          <a:lstStyle/>
          <a:p>
            <a:r>
              <a:rPr lang="en-US" altLang="zh-CN" b="1" dirty="0">
                <a:solidFill>
                  <a:srgbClr val="009999"/>
                </a:solidFill>
                <a:latin typeface="Adobe Song Std L" panose="02020300000000000000" pitchFamily="18" charset="-128"/>
                <a:ea typeface="Adobe Song Std L" panose="02020300000000000000" pitchFamily="18" charset="-128"/>
              </a:rPr>
              <a:t>GOVERNMENT</a:t>
            </a:r>
            <a:endParaRPr lang="zh-CN" altLang="en-US" b="1" dirty="0">
              <a:solidFill>
                <a:srgbClr val="009999"/>
              </a:solidFill>
              <a:latin typeface="Adobe Song Std L" panose="02020300000000000000" pitchFamily="18" charset="-128"/>
              <a:ea typeface="Adobe Song Std L" panose="02020300000000000000" pitchFamily="18" charset="-128"/>
            </a:endParaRPr>
          </a:p>
        </p:txBody>
      </p:sp>
      <p:sp>
        <p:nvSpPr>
          <p:cNvPr id="39" name="文本框 38">
            <a:extLst>
              <a:ext uri="{FF2B5EF4-FFF2-40B4-BE49-F238E27FC236}">
                <a16:creationId xmlns:a16="http://schemas.microsoft.com/office/drawing/2014/main" id="{F3F650CE-2B55-561F-AB12-CC3ADBA8BC11}"/>
              </a:ext>
            </a:extLst>
          </p:cNvPr>
          <p:cNvSpPr txBox="1"/>
          <p:nvPr/>
        </p:nvSpPr>
        <p:spPr>
          <a:xfrm>
            <a:off x="4365886" y="3355399"/>
            <a:ext cx="3252866" cy="553998"/>
          </a:xfrm>
          <a:prstGeom prst="rect">
            <a:avLst/>
          </a:prstGeom>
          <a:noFill/>
        </p:spPr>
        <p:txBody>
          <a:bodyPr wrap="square" rtlCol="0">
            <a:spAutoFit/>
          </a:bodyPr>
          <a:lstStyle/>
          <a:p>
            <a:r>
              <a:rPr lang="en-US" altLang="zh-CN" b="1" baseline="30000" dirty="0"/>
              <a:t>Information sharing &amp; Implementation</a:t>
            </a:r>
            <a:endParaRPr lang="zh-CN" altLang="en-US" b="1" baseline="30000" dirty="0"/>
          </a:p>
          <a:p>
            <a:endParaRPr lang="zh-CN" altLang="en-US" dirty="0"/>
          </a:p>
        </p:txBody>
      </p:sp>
      <p:sp>
        <p:nvSpPr>
          <p:cNvPr id="41" name="文本框 40">
            <a:extLst>
              <a:ext uri="{FF2B5EF4-FFF2-40B4-BE49-F238E27FC236}">
                <a16:creationId xmlns:a16="http://schemas.microsoft.com/office/drawing/2014/main" id="{9F0E6C9B-6825-BBD6-B808-7ED1670B7DA5}"/>
              </a:ext>
            </a:extLst>
          </p:cNvPr>
          <p:cNvSpPr txBox="1"/>
          <p:nvPr/>
        </p:nvSpPr>
        <p:spPr>
          <a:xfrm>
            <a:off x="2449485" y="6141333"/>
            <a:ext cx="3252866" cy="553998"/>
          </a:xfrm>
          <a:prstGeom prst="rect">
            <a:avLst/>
          </a:prstGeom>
          <a:noFill/>
        </p:spPr>
        <p:txBody>
          <a:bodyPr wrap="square" rtlCol="0">
            <a:spAutoFit/>
          </a:bodyPr>
          <a:lstStyle/>
          <a:p>
            <a:r>
              <a:rPr lang="en-US" altLang="zh-CN" b="1" baseline="30000" dirty="0"/>
              <a:t>Information collection &amp; Education</a:t>
            </a:r>
            <a:endParaRPr lang="zh-CN" altLang="en-US" b="1" baseline="30000" dirty="0"/>
          </a:p>
          <a:p>
            <a:endParaRPr lang="zh-CN" altLang="en-US" dirty="0"/>
          </a:p>
        </p:txBody>
      </p:sp>
      <p:sp>
        <p:nvSpPr>
          <p:cNvPr id="42" name="文本框 41">
            <a:extLst>
              <a:ext uri="{FF2B5EF4-FFF2-40B4-BE49-F238E27FC236}">
                <a16:creationId xmlns:a16="http://schemas.microsoft.com/office/drawing/2014/main" id="{7E0E24DC-14F4-D4E0-7DDF-2D921E44420A}"/>
              </a:ext>
            </a:extLst>
          </p:cNvPr>
          <p:cNvSpPr txBox="1"/>
          <p:nvPr/>
        </p:nvSpPr>
        <p:spPr>
          <a:xfrm>
            <a:off x="6858000" y="6086029"/>
            <a:ext cx="3252866" cy="553998"/>
          </a:xfrm>
          <a:prstGeom prst="rect">
            <a:avLst/>
          </a:prstGeom>
          <a:noFill/>
        </p:spPr>
        <p:txBody>
          <a:bodyPr wrap="square" rtlCol="0">
            <a:spAutoFit/>
          </a:bodyPr>
          <a:lstStyle/>
          <a:p>
            <a:r>
              <a:rPr lang="en-US" altLang="zh-CN" b="1" baseline="30000" dirty="0"/>
              <a:t>Policymaking &amp; Economic Support</a:t>
            </a:r>
            <a:endParaRPr lang="zh-CN" altLang="en-US" b="1" baseline="30000" dirty="0"/>
          </a:p>
          <a:p>
            <a:endParaRPr lang="zh-CN" altLang="en-US" dirty="0"/>
          </a:p>
        </p:txBody>
      </p:sp>
    </p:spTree>
    <p:extLst>
      <p:ext uri="{BB962C8B-B14F-4D97-AF65-F5344CB8AC3E}">
        <p14:creationId xmlns:p14="http://schemas.microsoft.com/office/powerpoint/2010/main" val="37100714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4097B-8833-1B0D-5E43-9913E0E869A0}"/>
            </a:ext>
          </a:extLst>
        </p:cNvPr>
        <p:cNvGrpSpPr/>
        <p:nvPr/>
      </p:nvGrpSpPr>
      <p:grpSpPr>
        <a:xfrm>
          <a:off x="0" y="0"/>
          <a:ext cx="0" cy="0"/>
          <a:chOff x="0" y="0"/>
          <a:chExt cx="0" cy="0"/>
        </a:xfrm>
      </p:grpSpPr>
      <p:sp>
        <p:nvSpPr>
          <p:cNvPr id="3" name="灯片编号占位符 2">
            <a:extLst>
              <a:ext uri="{FF2B5EF4-FFF2-40B4-BE49-F238E27FC236}">
                <a16:creationId xmlns:a16="http://schemas.microsoft.com/office/drawing/2014/main" id="{3B631FBE-FF13-5868-AB82-7AFA2DA53FF9}"/>
              </a:ext>
            </a:extLst>
          </p:cNvPr>
          <p:cNvSpPr>
            <a:spLocks noGrp="1"/>
          </p:cNvSpPr>
          <p:nvPr>
            <p:ph type="sldNum" sz="quarter" idx="12"/>
          </p:nvPr>
        </p:nvSpPr>
        <p:spPr/>
        <p:txBody>
          <a:bodyPr/>
          <a:lstStyle/>
          <a:p>
            <a:fld id="{715FDD10-C00D-4070-97F8-77B215715C1D}" type="slidenum">
              <a:rPr lang="zh-CN" altLang="en-US" smtClean="0"/>
              <a:t>47</a:t>
            </a:fld>
            <a:endParaRPr lang="zh-CN" altLang="en-US"/>
          </a:p>
        </p:txBody>
      </p:sp>
      <p:sp>
        <p:nvSpPr>
          <p:cNvPr id="31" name="文本框 30">
            <a:extLst>
              <a:ext uri="{FF2B5EF4-FFF2-40B4-BE49-F238E27FC236}">
                <a16:creationId xmlns:a16="http://schemas.microsoft.com/office/drawing/2014/main" id="{61F8CD49-4144-1465-9264-77A4DDC18378}"/>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5" name="图片 4" descr="图片包含 树状图&#10;&#10;AI 生成的内容可能不正确。">
            <a:extLst>
              <a:ext uri="{FF2B5EF4-FFF2-40B4-BE49-F238E27FC236}">
                <a16:creationId xmlns:a16="http://schemas.microsoft.com/office/drawing/2014/main" id="{35429607-70E6-83AB-3DC9-D07FBA0540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15131" y="1686393"/>
            <a:ext cx="2934206" cy="3560242"/>
          </a:xfrm>
          <a:prstGeom prst="rect">
            <a:avLst/>
          </a:prstGeom>
        </p:spPr>
      </p:pic>
      <p:pic>
        <p:nvPicPr>
          <p:cNvPr id="8" name="图片 7" descr="图片包含 QR 代码&#10;&#10;AI 生成的内容可能不正确。">
            <a:extLst>
              <a:ext uri="{FF2B5EF4-FFF2-40B4-BE49-F238E27FC236}">
                <a16:creationId xmlns:a16="http://schemas.microsoft.com/office/drawing/2014/main" id="{B2CA0F6D-E084-2686-2128-1F24062789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4502" y="1806313"/>
            <a:ext cx="2628023" cy="3440322"/>
          </a:xfrm>
          <a:prstGeom prst="rect">
            <a:avLst/>
          </a:prstGeom>
        </p:spPr>
      </p:pic>
      <p:sp>
        <p:nvSpPr>
          <p:cNvPr id="9" name="文本框 8">
            <a:extLst>
              <a:ext uri="{FF2B5EF4-FFF2-40B4-BE49-F238E27FC236}">
                <a16:creationId xmlns:a16="http://schemas.microsoft.com/office/drawing/2014/main" id="{E614B75A-6C8D-DD8C-F1B5-050C9AFA62C7}"/>
              </a:ext>
            </a:extLst>
          </p:cNvPr>
          <p:cNvSpPr txBox="1"/>
          <p:nvPr/>
        </p:nvSpPr>
        <p:spPr>
          <a:xfrm>
            <a:off x="626773" y="391983"/>
            <a:ext cx="8869496" cy="1538883"/>
          </a:xfrm>
          <a:prstGeom prst="rect">
            <a:avLst/>
          </a:prstGeom>
          <a:noFill/>
        </p:spPr>
        <p:txBody>
          <a:bodyPr wrap="square" rtlCol="0">
            <a:spAutoFit/>
          </a:bodyPr>
          <a:lstStyle/>
          <a:p>
            <a:pPr algn="just"/>
            <a:r>
              <a:rPr lang="en-US" altLang="zh-CN" sz="2000" b="1" dirty="0">
                <a:latin typeface="Garamond" panose="02020404030301010803" pitchFamily="18" charset="0"/>
              </a:rPr>
              <a:t>4.Design Concept </a:t>
            </a:r>
          </a:p>
          <a:p>
            <a:pPr algn="just"/>
            <a:r>
              <a:rPr lang="en-US" altLang="zh-CN" sz="2000" b="1" dirty="0">
                <a:latin typeface="Garamond" panose="02020404030301010803" pitchFamily="18" charset="0"/>
              </a:rPr>
              <a:t>2.</a:t>
            </a:r>
            <a:r>
              <a:rPr lang="en-US" altLang="zh-CN" dirty="0">
                <a:latin typeface="Garamond" panose="02020404030301010803" pitchFamily="18" charset="0"/>
              </a:rPr>
              <a:t>Reconfigure the relationship between urban agriculture</a:t>
            </a:r>
            <a:r>
              <a:rPr lang="zh-CN" altLang="en-US" dirty="0">
                <a:latin typeface="Garamond" panose="02020404030301010803" pitchFamily="18" charset="0"/>
              </a:rPr>
              <a:t>，</a:t>
            </a:r>
            <a:r>
              <a:rPr lang="en-US" altLang="zh-CN" dirty="0">
                <a:latin typeface="Garamond" panose="02020404030301010803" pitchFamily="18" charset="0"/>
              </a:rPr>
              <a:t>water management systems and urban development</a:t>
            </a:r>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en-US" altLang="zh-CN" dirty="0">
              <a:latin typeface="Garamond" panose="02020404030301010803" pitchFamily="18" charset="0"/>
            </a:endParaRPr>
          </a:p>
        </p:txBody>
      </p:sp>
      <p:sp>
        <p:nvSpPr>
          <p:cNvPr id="10" name="文本框 9">
            <a:extLst>
              <a:ext uri="{FF2B5EF4-FFF2-40B4-BE49-F238E27FC236}">
                <a16:creationId xmlns:a16="http://schemas.microsoft.com/office/drawing/2014/main" id="{841E9695-27A4-3597-3058-F3B8B37F191E}"/>
              </a:ext>
            </a:extLst>
          </p:cNvPr>
          <p:cNvSpPr txBox="1"/>
          <p:nvPr/>
        </p:nvSpPr>
        <p:spPr>
          <a:xfrm>
            <a:off x="2488367" y="5503663"/>
            <a:ext cx="2934206" cy="553998"/>
          </a:xfrm>
          <a:prstGeom prst="rect">
            <a:avLst/>
          </a:prstGeom>
          <a:noFill/>
        </p:spPr>
        <p:txBody>
          <a:bodyPr wrap="square" rtlCol="0">
            <a:spAutoFit/>
          </a:bodyPr>
          <a:lstStyle/>
          <a:p>
            <a:r>
              <a:rPr lang="en-US" altLang="zh-CN" b="1" baseline="30000" dirty="0"/>
              <a:t>Urbanization without intervention </a:t>
            </a:r>
            <a:endParaRPr lang="zh-CN" altLang="en-US" b="1" baseline="30000" dirty="0"/>
          </a:p>
          <a:p>
            <a:endParaRPr lang="zh-CN" altLang="en-US" dirty="0"/>
          </a:p>
        </p:txBody>
      </p:sp>
      <p:sp>
        <p:nvSpPr>
          <p:cNvPr id="11" name="文本框 10">
            <a:extLst>
              <a:ext uri="{FF2B5EF4-FFF2-40B4-BE49-F238E27FC236}">
                <a16:creationId xmlns:a16="http://schemas.microsoft.com/office/drawing/2014/main" id="{7C7CED48-76C7-2DE9-4214-8E9024D879AB}"/>
              </a:ext>
            </a:extLst>
          </p:cNvPr>
          <p:cNvSpPr txBox="1"/>
          <p:nvPr/>
        </p:nvSpPr>
        <p:spPr>
          <a:xfrm>
            <a:off x="6779820" y="5466889"/>
            <a:ext cx="3191596" cy="553998"/>
          </a:xfrm>
          <a:prstGeom prst="rect">
            <a:avLst/>
          </a:prstGeom>
          <a:noFill/>
        </p:spPr>
        <p:txBody>
          <a:bodyPr wrap="square" rtlCol="0">
            <a:spAutoFit/>
          </a:bodyPr>
          <a:lstStyle/>
          <a:p>
            <a:r>
              <a:rPr lang="en-US" altLang="zh-CN" b="1" baseline="30000" dirty="0"/>
              <a:t>Urbanization with intervention </a:t>
            </a:r>
            <a:endParaRPr lang="zh-CN" altLang="en-US" b="1" baseline="30000" dirty="0"/>
          </a:p>
          <a:p>
            <a:endParaRPr lang="zh-CN" altLang="en-US" dirty="0"/>
          </a:p>
        </p:txBody>
      </p:sp>
    </p:spTree>
    <p:extLst>
      <p:ext uri="{BB962C8B-B14F-4D97-AF65-F5344CB8AC3E}">
        <p14:creationId xmlns:p14="http://schemas.microsoft.com/office/powerpoint/2010/main" val="35255394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BD3C4-0B1F-904D-A6DF-ED7B893FADA2}"/>
            </a:ext>
          </a:extLst>
        </p:cNvPr>
        <p:cNvGrpSpPr/>
        <p:nvPr/>
      </p:nvGrpSpPr>
      <p:grpSpPr>
        <a:xfrm>
          <a:off x="0" y="0"/>
          <a:ext cx="0" cy="0"/>
          <a:chOff x="0" y="0"/>
          <a:chExt cx="0" cy="0"/>
        </a:xfrm>
      </p:grpSpPr>
      <p:pic>
        <p:nvPicPr>
          <p:cNvPr id="29" name="图片 28" descr="卡通人物&#10;&#10;AI 生成的内容可能不正确。">
            <a:extLst>
              <a:ext uri="{FF2B5EF4-FFF2-40B4-BE49-F238E27FC236}">
                <a16:creationId xmlns:a16="http://schemas.microsoft.com/office/drawing/2014/main" id="{97CAEB59-9C17-84EA-C161-C9742FFDF2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1326" y="3064539"/>
            <a:ext cx="2352001" cy="1358347"/>
          </a:xfrm>
          <a:prstGeom prst="rect">
            <a:avLst/>
          </a:prstGeom>
        </p:spPr>
      </p:pic>
      <p:sp>
        <p:nvSpPr>
          <p:cNvPr id="3" name="灯片编号占位符 2">
            <a:extLst>
              <a:ext uri="{FF2B5EF4-FFF2-40B4-BE49-F238E27FC236}">
                <a16:creationId xmlns:a16="http://schemas.microsoft.com/office/drawing/2014/main" id="{7E1A3D5F-9696-59F7-D176-3EEF773D5C17}"/>
              </a:ext>
            </a:extLst>
          </p:cNvPr>
          <p:cNvSpPr>
            <a:spLocks noGrp="1"/>
          </p:cNvSpPr>
          <p:nvPr>
            <p:ph type="sldNum" sz="quarter" idx="12"/>
          </p:nvPr>
        </p:nvSpPr>
        <p:spPr/>
        <p:txBody>
          <a:bodyPr/>
          <a:lstStyle/>
          <a:p>
            <a:fld id="{715FDD10-C00D-4070-97F8-77B215715C1D}" type="slidenum">
              <a:rPr lang="zh-CN" altLang="en-US" smtClean="0"/>
              <a:t>48</a:t>
            </a:fld>
            <a:endParaRPr lang="zh-CN" altLang="en-US"/>
          </a:p>
        </p:txBody>
      </p:sp>
      <p:sp>
        <p:nvSpPr>
          <p:cNvPr id="31" name="文本框 30">
            <a:extLst>
              <a:ext uri="{FF2B5EF4-FFF2-40B4-BE49-F238E27FC236}">
                <a16:creationId xmlns:a16="http://schemas.microsoft.com/office/drawing/2014/main" id="{ABAE80F7-F8C6-FBB2-F430-2AADF47F0116}"/>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9" name="文本框 8">
            <a:extLst>
              <a:ext uri="{FF2B5EF4-FFF2-40B4-BE49-F238E27FC236}">
                <a16:creationId xmlns:a16="http://schemas.microsoft.com/office/drawing/2014/main" id="{495ECA34-04C1-3FA5-FCF9-B103DB624B30}"/>
              </a:ext>
            </a:extLst>
          </p:cNvPr>
          <p:cNvSpPr txBox="1"/>
          <p:nvPr/>
        </p:nvSpPr>
        <p:spPr>
          <a:xfrm>
            <a:off x="1031503" y="391983"/>
            <a:ext cx="11032906" cy="1508105"/>
          </a:xfrm>
          <a:prstGeom prst="rect">
            <a:avLst/>
          </a:prstGeom>
          <a:noFill/>
        </p:spPr>
        <p:txBody>
          <a:bodyPr wrap="square" rtlCol="0">
            <a:spAutoFit/>
          </a:bodyPr>
          <a:lstStyle/>
          <a:p>
            <a:pPr algn="just"/>
            <a:r>
              <a:rPr lang="en-US" altLang="zh-CN" sz="2000" b="1" dirty="0">
                <a:latin typeface="Garamond" panose="02020404030301010803" pitchFamily="18" charset="0"/>
              </a:rPr>
              <a:t>Government Layer</a:t>
            </a:r>
          </a:p>
          <a:p>
            <a:pPr algn="just"/>
            <a:r>
              <a:rPr lang="en-US" altLang="zh-CN" dirty="0">
                <a:latin typeface="Garamond" panose="02020404030301010803" pitchFamily="18" charset="0"/>
              </a:rPr>
              <a:t>3.Integrating water management and urban agriculture into the city</a:t>
            </a:r>
            <a:r>
              <a:rPr lang="zh-CN" altLang="en-US" dirty="0">
                <a:latin typeface="Garamond" panose="02020404030301010803" pitchFamily="18" charset="0"/>
              </a:rPr>
              <a:t>’</a:t>
            </a:r>
            <a:r>
              <a:rPr lang="en-US" altLang="zh-CN" dirty="0">
                <a:latin typeface="Garamond" panose="02020404030301010803" pitchFamily="18" charset="0"/>
              </a:rPr>
              <a:t>s blue-green systems</a:t>
            </a:r>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en-US" altLang="zh-CN" dirty="0">
              <a:latin typeface="Garamond" panose="02020404030301010803" pitchFamily="18" charset="0"/>
            </a:endParaRPr>
          </a:p>
        </p:txBody>
      </p:sp>
      <p:sp>
        <p:nvSpPr>
          <p:cNvPr id="4" name="文本框 3">
            <a:extLst>
              <a:ext uri="{FF2B5EF4-FFF2-40B4-BE49-F238E27FC236}">
                <a16:creationId xmlns:a16="http://schemas.microsoft.com/office/drawing/2014/main" id="{43399726-E1AE-8170-EC63-1A1A15A8F6A2}"/>
              </a:ext>
            </a:extLst>
          </p:cNvPr>
          <p:cNvSpPr txBox="1"/>
          <p:nvPr/>
        </p:nvSpPr>
        <p:spPr>
          <a:xfrm>
            <a:off x="1144871" y="2251792"/>
            <a:ext cx="6097248" cy="297517"/>
          </a:xfrm>
          <a:prstGeom prst="rect">
            <a:avLst/>
          </a:prstGeom>
          <a:noFill/>
        </p:spPr>
        <p:txBody>
          <a:bodyPr wrap="square">
            <a:spAutoFit/>
          </a:bodyPr>
          <a:lstStyle/>
          <a:p>
            <a:pPr marR="0" algn="just" rtl="0"/>
            <a:r>
              <a:rPr lang="en-US" altLang="zh-CN" sz="2000" b="1" i="0" u="none" strike="noStrike" baseline="30000" dirty="0">
                <a:solidFill>
                  <a:srgbClr val="00B0F0"/>
                </a:solidFill>
                <a:latin typeface="Arial Unicode MS" panose="020B0604020202020204" pitchFamily="34" charset="-128"/>
                <a:ea typeface="Arial Unicode MS" panose="020B0604020202020204" pitchFamily="34" charset="-128"/>
                <a:cs typeface="Arial Unicode MS" panose="020B0604020202020204" pitchFamily="34" charset="-128"/>
              </a:rPr>
              <a:t>Step 1: Increase rainwater infiltration</a:t>
            </a:r>
            <a:endParaRPr lang="zh-CN" altLang="en-US" sz="2000" b="1" i="0" u="none" strike="noStrike" baseline="30000" dirty="0">
              <a:solidFill>
                <a:srgbClr val="00B0F0"/>
              </a:solidFill>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7" name="文本框 6">
            <a:extLst>
              <a:ext uri="{FF2B5EF4-FFF2-40B4-BE49-F238E27FC236}">
                <a16:creationId xmlns:a16="http://schemas.microsoft.com/office/drawing/2014/main" id="{0B072180-5CF7-9649-E095-11A9A47A7100}"/>
              </a:ext>
            </a:extLst>
          </p:cNvPr>
          <p:cNvSpPr txBox="1"/>
          <p:nvPr/>
        </p:nvSpPr>
        <p:spPr>
          <a:xfrm>
            <a:off x="1164181" y="3619596"/>
            <a:ext cx="6097248" cy="297517"/>
          </a:xfrm>
          <a:prstGeom prst="rect">
            <a:avLst/>
          </a:prstGeom>
          <a:noFill/>
        </p:spPr>
        <p:txBody>
          <a:bodyPr wrap="square">
            <a:spAutoFit/>
          </a:bodyPr>
          <a:lstStyle/>
          <a:p>
            <a:pPr marR="0" algn="just" rtl="0"/>
            <a:r>
              <a:rPr lang="en-US" altLang="zh-CN" sz="2000" b="1" baseline="30000" dirty="0">
                <a:solidFill>
                  <a:srgbClr val="0070C0"/>
                </a:solidFill>
                <a:latin typeface="Arial Unicode MS" panose="020B0604020202020204" pitchFamily="34" charset="-128"/>
                <a:ea typeface="Arial Unicode MS" panose="020B0604020202020204" pitchFamily="34" charset="-128"/>
                <a:cs typeface="Arial Unicode MS" panose="020B0604020202020204" pitchFamily="34" charset="-128"/>
              </a:rPr>
              <a:t>Step 2: Maintaining rainwater harvesting systems</a:t>
            </a:r>
            <a:endParaRPr lang="zh-CN" altLang="en-US" sz="2000" b="1" baseline="30000" dirty="0">
              <a:solidFill>
                <a:srgbClr val="0070C0"/>
              </a:solidFill>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13" name="文本框 12">
            <a:extLst>
              <a:ext uri="{FF2B5EF4-FFF2-40B4-BE49-F238E27FC236}">
                <a16:creationId xmlns:a16="http://schemas.microsoft.com/office/drawing/2014/main" id="{4F81D4F4-F4C0-4E9A-7E8F-D97D02169083}"/>
              </a:ext>
            </a:extLst>
          </p:cNvPr>
          <p:cNvSpPr txBox="1"/>
          <p:nvPr/>
        </p:nvSpPr>
        <p:spPr>
          <a:xfrm>
            <a:off x="1227686" y="4972025"/>
            <a:ext cx="6097248" cy="297517"/>
          </a:xfrm>
          <a:prstGeom prst="rect">
            <a:avLst/>
          </a:prstGeom>
          <a:noFill/>
        </p:spPr>
        <p:txBody>
          <a:bodyPr wrap="square">
            <a:spAutoFit/>
          </a:bodyPr>
          <a:lstStyle/>
          <a:p>
            <a:pPr algn="just"/>
            <a:r>
              <a:rPr lang="en-US" altLang="zh-CN" sz="2000" b="1" baseline="30000" dirty="0">
                <a:solidFill>
                  <a:srgbClr val="009999"/>
                </a:solidFill>
                <a:latin typeface="Arial Unicode MS" panose="020B0604020202020204" pitchFamily="34" charset="-128"/>
                <a:ea typeface="Arial Unicode MS" panose="020B0604020202020204" pitchFamily="34" charset="-128"/>
                <a:cs typeface="Arial Unicode MS" panose="020B0604020202020204" pitchFamily="34" charset="-128"/>
              </a:rPr>
              <a:t>Step 3: Reusing rainwater</a:t>
            </a:r>
            <a:endParaRPr lang="zh-CN" altLang="en-US" sz="2000" b="1" baseline="30000" dirty="0">
              <a:solidFill>
                <a:srgbClr val="009999"/>
              </a:solidFill>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14" name="图片 13" descr="卡通人物&#10;&#10;AI 生成的内容可能不正确。">
            <a:extLst>
              <a:ext uri="{FF2B5EF4-FFF2-40B4-BE49-F238E27FC236}">
                <a16:creationId xmlns:a16="http://schemas.microsoft.com/office/drawing/2014/main" id="{8CA55341-4219-17B8-F64B-B081D79B67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90007" y="1445634"/>
            <a:ext cx="2453459" cy="1372101"/>
          </a:xfrm>
          <a:prstGeom prst="rect">
            <a:avLst/>
          </a:prstGeom>
        </p:spPr>
      </p:pic>
      <p:pic>
        <p:nvPicPr>
          <p:cNvPr id="15" name="图片 14" descr="图片包含 游戏机, 乐高, 围栏, 床&#10;&#10;AI 生成的内容可能不正确。">
            <a:extLst>
              <a:ext uri="{FF2B5EF4-FFF2-40B4-BE49-F238E27FC236}">
                <a16:creationId xmlns:a16="http://schemas.microsoft.com/office/drawing/2014/main" id="{898A04E1-0CCE-88CB-F0C2-166BD287AA7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23327" y="1424363"/>
            <a:ext cx="2337435" cy="1342367"/>
          </a:xfrm>
          <a:prstGeom prst="rect">
            <a:avLst/>
          </a:prstGeom>
        </p:spPr>
      </p:pic>
      <p:sp>
        <p:nvSpPr>
          <p:cNvPr id="16" name="文本框 15">
            <a:extLst>
              <a:ext uri="{FF2B5EF4-FFF2-40B4-BE49-F238E27FC236}">
                <a16:creationId xmlns:a16="http://schemas.microsoft.com/office/drawing/2014/main" id="{C3D370CB-5BFB-C8D1-FE4D-4E3548F2F9D4}"/>
              </a:ext>
            </a:extLst>
          </p:cNvPr>
          <p:cNvSpPr txBox="1"/>
          <p:nvPr/>
        </p:nvSpPr>
        <p:spPr>
          <a:xfrm>
            <a:off x="8841879" y="2671988"/>
            <a:ext cx="2898069" cy="307777"/>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Mixed farming </a:t>
            </a:r>
            <a:endParaRPr lang="zh-CN" altLang="en-US" sz="1400" dirty="0">
              <a:solidFill>
                <a:schemeClr val="bg1"/>
              </a:solidFill>
              <a:highlight>
                <a:srgbClr val="000000"/>
              </a:highlight>
              <a:latin typeface="Garamond" panose="02020404030301010803" pitchFamily="18" charset="0"/>
            </a:endParaRPr>
          </a:p>
        </p:txBody>
      </p:sp>
      <p:sp>
        <p:nvSpPr>
          <p:cNvPr id="17" name="文本框 16">
            <a:extLst>
              <a:ext uri="{FF2B5EF4-FFF2-40B4-BE49-F238E27FC236}">
                <a16:creationId xmlns:a16="http://schemas.microsoft.com/office/drawing/2014/main" id="{55A526B6-EF1C-B9DD-C8A4-F816D0487DCB}"/>
              </a:ext>
            </a:extLst>
          </p:cNvPr>
          <p:cNvSpPr txBox="1"/>
          <p:nvPr/>
        </p:nvSpPr>
        <p:spPr>
          <a:xfrm>
            <a:off x="6388420" y="2615185"/>
            <a:ext cx="1873028" cy="369332"/>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Agroforestry</a:t>
            </a:r>
            <a:r>
              <a:rPr lang="en-US" altLang="zh-CN" dirty="0">
                <a:solidFill>
                  <a:schemeClr val="bg1"/>
                </a:solidFill>
                <a:highlight>
                  <a:srgbClr val="000000"/>
                </a:highlight>
              </a:rPr>
              <a:t> </a:t>
            </a:r>
            <a:endParaRPr lang="zh-CN" altLang="en-US" dirty="0">
              <a:solidFill>
                <a:schemeClr val="bg1"/>
              </a:solidFill>
              <a:highlight>
                <a:srgbClr val="000000"/>
              </a:highlight>
            </a:endParaRPr>
          </a:p>
        </p:txBody>
      </p:sp>
      <p:pic>
        <p:nvPicPr>
          <p:cNvPr id="18" name="图片 17" descr="图示&#10;&#10;AI 生成的内容可能不正确。">
            <a:extLst>
              <a:ext uri="{FF2B5EF4-FFF2-40B4-BE49-F238E27FC236}">
                <a16:creationId xmlns:a16="http://schemas.microsoft.com/office/drawing/2014/main" id="{D4D7A176-3991-CF16-CF98-2A08EAFE1C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89358" y="2973312"/>
            <a:ext cx="2384653" cy="1358347"/>
          </a:xfrm>
          <a:prstGeom prst="rect">
            <a:avLst/>
          </a:prstGeom>
        </p:spPr>
      </p:pic>
      <p:pic>
        <p:nvPicPr>
          <p:cNvPr id="19" name="图片 18" descr="图片包含 图示&#10;&#10;AI 生成的内容可能不正确。">
            <a:extLst>
              <a:ext uri="{FF2B5EF4-FFF2-40B4-BE49-F238E27FC236}">
                <a16:creationId xmlns:a16="http://schemas.microsoft.com/office/drawing/2014/main" id="{0860738F-4F35-F23E-8E91-9DB0C8D6DBF5}"/>
              </a:ext>
            </a:extLst>
          </p:cNvPr>
          <p:cNvPicPr>
            <a:picLocks noChangeAspect="1"/>
          </p:cNvPicPr>
          <p:nvPr/>
        </p:nvPicPr>
        <p:blipFill>
          <a:blip r:embed="rId7">
            <a:extLst>
              <a:ext uri="{28A0092B-C50C-407E-A947-70E740481C1C}">
                <a14:useLocalDpi xmlns:a14="http://schemas.microsoft.com/office/drawing/2010/main" val="0"/>
              </a:ext>
            </a:extLst>
          </a:blip>
          <a:srcRect l="2462"/>
          <a:stretch>
            <a:fillRect/>
          </a:stretch>
        </p:blipFill>
        <p:spPr>
          <a:xfrm>
            <a:off x="5894731" y="4690678"/>
            <a:ext cx="2294627" cy="1188485"/>
          </a:xfrm>
          <a:prstGeom prst="rect">
            <a:avLst/>
          </a:prstGeom>
        </p:spPr>
      </p:pic>
      <p:sp>
        <p:nvSpPr>
          <p:cNvPr id="20" name="文本框 19">
            <a:extLst>
              <a:ext uri="{FF2B5EF4-FFF2-40B4-BE49-F238E27FC236}">
                <a16:creationId xmlns:a16="http://schemas.microsoft.com/office/drawing/2014/main" id="{D0FFE64B-2D6C-07A5-F6C6-E6FF335B1462}"/>
              </a:ext>
            </a:extLst>
          </p:cNvPr>
          <p:cNvSpPr txBox="1"/>
          <p:nvPr/>
        </p:nvSpPr>
        <p:spPr>
          <a:xfrm>
            <a:off x="8530590" y="4330666"/>
            <a:ext cx="2740817" cy="307777"/>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Maintaining seasonal stream</a:t>
            </a:r>
            <a:endParaRPr lang="zh-CN" altLang="en-US" sz="1400" dirty="0">
              <a:solidFill>
                <a:schemeClr val="bg1"/>
              </a:solidFill>
              <a:highlight>
                <a:srgbClr val="000000"/>
              </a:highlight>
              <a:latin typeface="Garamond" panose="02020404030301010803" pitchFamily="18" charset="0"/>
            </a:endParaRPr>
          </a:p>
        </p:txBody>
      </p:sp>
      <p:sp>
        <p:nvSpPr>
          <p:cNvPr id="22" name="矩形 21">
            <a:extLst>
              <a:ext uri="{FF2B5EF4-FFF2-40B4-BE49-F238E27FC236}">
                <a16:creationId xmlns:a16="http://schemas.microsoft.com/office/drawing/2014/main" id="{2AD447C9-198E-35BD-9AC8-A0F1AEB73B03}"/>
              </a:ext>
            </a:extLst>
          </p:cNvPr>
          <p:cNvSpPr/>
          <p:nvPr/>
        </p:nvSpPr>
        <p:spPr>
          <a:xfrm>
            <a:off x="1144871" y="1501198"/>
            <a:ext cx="9453170" cy="1501188"/>
          </a:xfrm>
          <a:custGeom>
            <a:avLst/>
            <a:gdLst>
              <a:gd name="connsiteX0" fmla="*/ 0 w 9453170"/>
              <a:gd name="connsiteY0" fmla="*/ 0 h 1501188"/>
              <a:gd name="connsiteX1" fmla="*/ 864290 w 9453170"/>
              <a:gd name="connsiteY1" fmla="*/ 0 h 1501188"/>
              <a:gd name="connsiteX2" fmla="*/ 1634048 w 9453170"/>
              <a:gd name="connsiteY2" fmla="*/ 0 h 1501188"/>
              <a:gd name="connsiteX3" fmla="*/ 2025679 w 9453170"/>
              <a:gd name="connsiteY3" fmla="*/ 0 h 1501188"/>
              <a:gd name="connsiteX4" fmla="*/ 2511842 w 9453170"/>
              <a:gd name="connsiteY4" fmla="*/ 0 h 1501188"/>
              <a:gd name="connsiteX5" fmla="*/ 3187069 w 9453170"/>
              <a:gd name="connsiteY5" fmla="*/ 0 h 1501188"/>
              <a:gd name="connsiteX6" fmla="*/ 3862295 w 9453170"/>
              <a:gd name="connsiteY6" fmla="*/ 0 h 1501188"/>
              <a:gd name="connsiteX7" fmla="*/ 4632053 w 9453170"/>
              <a:gd name="connsiteY7" fmla="*/ 0 h 1501188"/>
              <a:gd name="connsiteX8" fmla="*/ 5118216 w 9453170"/>
              <a:gd name="connsiteY8" fmla="*/ 0 h 1501188"/>
              <a:gd name="connsiteX9" fmla="*/ 5887974 w 9453170"/>
              <a:gd name="connsiteY9" fmla="*/ 0 h 1501188"/>
              <a:gd name="connsiteX10" fmla="*/ 6468669 w 9453170"/>
              <a:gd name="connsiteY10" fmla="*/ 0 h 1501188"/>
              <a:gd name="connsiteX11" fmla="*/ 6860301 w 9453170"/>
              <a:gd name="connsiteY11" fmla="*/ 0 h 1501188"/>
              <a:gd name="connsiteX12" fmla="*/ 7440995 w 9453170"/>
              <a:gd name="connsiteY12" fmla="*/ 0 h 1501188"/>
              <a:gd name="connsiteX13" fmla="*/ 8210753 w 9453170"/>
              <a:gd name="connsiteY13" fmla="*/ 0 h 1501188"/>
              <a:gd name="connsiteX14" fmla="*/ 9453170 w 9453170"/>
              <a:gd name="connsiteY14" fmla="*/ 0 h 1501188"/>
              <a:gd name="connsiteX15" fmla="*/ 9453170 w 9453170"/>
              <a:gd name="connsiteY15" fmla="*/ 455360 h 1501188"/>
              <a:gd name="connsiteX16" fmla="*/ 9453170 w 9453170"/>
              <a:gd name="connsiteY16" fmla="*/ 910721 h 1501188"/>
              <a:gd name="connsiteX17" fmla="*/ 9453170 w 9453170"/>
              <a:gd name="connsiteY17" fmla="*/ 1501188 h 1501188"/>
              <a:gd name="connsiteX18" fmla="*/ 8683412 w 9453170"/>
              <a:gd name="connsiteY18" fmla="*/ 1501188 h 1501188"/>
              <a:gd name="connsiteX19" fmla="*/ 8291781 w 9453170"/>
              <a:gd name="connsiteY19" fmla="*/ 1501188 h 1501188"/>
              <a:gd name="connsiteX20" fmla="*/ 7805618 w 9453170"/>
              <a:gd name="connsiteY20" fmla="*/ 1501188 h 1501188"/>
              <a:gd name="connsiteX21" fmla="*/ 7130391 w 9453170"/>
              <a:gd name="connsiteY21" fmla="*/ 1501188 h 1501188"/>
              <a:gd name="connsiteX22" fmla="*/ 6644228 w 9453170"/>
              <a:gd name="connsiteY22" fmla="*/ 1501188 h 1501188"/>
              <a:gd name="connsiteX23" fmla="*/ 6252597 w 9453170"/>
              <a:gd name="connsiteY23" fmla="*/ 1501188 h 1501188"/>
              <a:gd name="connsiteX24" fmla="*/ 5671902 w 9453170"/>
              <a:gd name="connsiteY24" fmla="*/ 1501188 h 1501188"/>
              <a:gd name="connsiteX25" fmla="*/ 4807612 w 9453170"/>
              <a:gd name="connsiteY25" fmla="*/ 1501188 h 1501188"/>
              <a:gd name="connsiteX26" fmla="*/ 4132386 w 9453170"/>
              <a:gd name="connsiteY26" fmla="*/ 1501188 h 1501188"/>
              <a:gd name="connsiteX27" fmla="*/ 3362628 w 9453170"/>
              <a:gd name="connsiteY27" fmla="*/ 1501188 h 1501188"/>
              <a:gd name="connsiteX28" fmla="*/ 2970996 w 9453170"/>
              <a:gd name="connsiteY28" fmla="*/ 1501188 h 1501188"/>
              <a:gd name="connsiteX29" fmla="*/ 2295770 w 9453170"/>
              <a:gd name="connsiteY29" fmla="*/ 1501188 h 1501188"/>
              <a:gd name="connsiteX30" fmla="*/ 1715075 w 9453170"/>
              <a:gd name="connsiteY30" fmla="*/ 1501188 h 1501188"/>
              <a:gd name="connsiteX31" fmla="*/ 1134380 w 9453170"/>
              <a:gd name="connsiteY31" fmla="*/ 1501188 h 1501188"/>
              <a:gd name="connsiteX32" fmla="*/ 0 w 9453170"/>
              <a:gd name="connsiteY32" fmla="*/ 1501188 h 1501188"/>
              <a:gd name="connsiteX33" fmla="*/ 0 w 9453170"/>
              <a:gd name="connsiteY33" fmla="*/ 1000792 h 1501188"/>
              <a:gd name="connsiteX34" fmla="*/ 0 w 9453170"/>
              <a:gd name="connsiteY34" fmla="*/ 470372 h 1501188"/>
              <a:gd name="connsiteX35" fmla="*/ 0 w 9453170"/>
              <a:gd name="connsiteY35" fmla="*/ 0 h 1501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453170" h="1501188" extrusionOk="0">
                <a:moveTo>
                  <a:pt x="0" y="0"/>
                </a:moveTo>
                <a:cubicBezTo>
                  <a:pt x="223049" y="34304"/>
                  <a:pt x="617633" y="39219"/>
                  <a:pt x="864290" y="0"/>
                </a:cubicBezTo>
                <a:cubicBezTo>
                  <a:pt x="1110947" y="-39219"/>
                  <a:pt x="1399721" y="29753"/>
                  <a:pt x="1634048" y="0"/>
                </a:cubicBezTo>
                <a:cubicBezTo>
                  <a:pt x="1868375" y="-29753"/>
                  <a:pt x="1901432" y="-11181"/>
                  <a:pt x="2025679" y="0"/>
                </a:cubicBezTo>
                <a:cubicBezTo>
                  <a:pt x="2149926" y="11181"/>
                  <a:pt x="2380665" y="-7433"/>
                  <a:pt x="2511842" y="0"/>
                </a:cubicBezTo>
                <a:cubicBezTo>
                  <a:pt x="2643019" y="7433"/>
                  <a:pt x="2890242" y="18790"/>
                  <a:pt x="3187069" y="0"/>
                </a:cubicBezTo>
                <a:cubicBezTo>
                  <a:pt x="3483896" y="-18790"/>
                  <a:pt x="3539472" y="-9934"/>
                  <a:pt x="3862295" y="0"/>
                </a:cubicBezTo>
                <a:cubicBezTo>
                  <a:pt x="4185118" y="9934"/>
                  <a:pt x="4467744" y="12118"/>
                  <a:pt x="4632053" y="0"/>
                </a:cubicBezTo>
                <a:cubicBezTo>
                  <a:pt x="4796362" y="-12118"/>
                  <a:pt x="5011705" y="-16027"/>
                  <a:pt x="5118216" y="0"/>
                </a:cubicBezTo>
                <a:cubicBezTo>
                  <a:pt x="5224727" y="16027"/>
                  <a:pt x="5580836" y="19131"/>
                  <a:pt x="5887974" y="0"/>
                </a:cubicBezTo>
                <a:cubicBezTo>
                  <a:pt x="6195112" y="-19131"/>
                  <a:pt x="6296653" y="-13839"/>
                  <a:pt x="6468669" y="0"/>
                </a:cubicBezTo>
                <a:cubicBezTo>
                  <a:pt x="6640686" y="13839"/>
                  <a:pt x="6764713" y="6252"/>
                  <a:pt x="6860301" y="0"/>
                </a:cubicBezTo>
                <a:cubicBezTo>
                  <a:pt x="6955889" y="-6252"/>
                  <a:pt x="7181088" y="21572"/>
                  <a:pt x="7440995" y="0"/>
                </a:cubicBezTo>
                <a:cubicBezTo>
                  <a:pt x="7700902" y="-21572"/>
                  <a:pt x="7837629" y="-5967"/>
                  <a:pt x="8210753" y="0"/>
                </a:cubicBezTo>
                <a:cubicBezTo>
                  <a:pt x="8583877" y="5967"/>
                  <a:pt x="9170886" y="-7845"/>
                  <a:pt x="9453170" y="0"/>
                </a:cubicBezTo>
                <a:cubicBezTo>
                  <a:pt x="9439666" y="168177"/>
                  <a:pt x="9455547" y="296473"/>
                  <a:pt x="9453170" y="455360"/>
                </a:cubicBezTo>
                <a:cubicBezTo>
                  <a:pt x="9450793" y="614247"/>
                  <a:pt x="9472327" y="697932"/>
                  <a:pt x="9453170" y="910721"/>
                </a:cubicBezTo>
                <a:cubicBezTo>
                  <a:pt x="9434013" y="1123510"/>
                  <a:pt x="9430414" y="1359545"/>
                  <a:pt x="9453170" y="1501188"/>
                </a:cubicBezTo>
                <a:cubicBezTo>
                  <a:pt x="9255381" y="1518068"/>
                  <a:pt x="9004139" y="1488063"/>
                  <a:pt x="8683412" y="1501188"/>
                </a:cubicBezTo>
                <a:cubicBezTo>
                  <a:pt x="8362685" y="1514313"/>
                  <a:pt x="8465924" y="1505338"/>
                  <a:pt x="8291781" y="1501188"/>
                </a:cubicBezTo>
                <a:cubicBezTo>
                  <a:pt x="8117638" y="1497038"/>
                  <a:pt x="7914587" y="1505283"/>
                  <a:pt x="7805618" y="1501188"/>
                </a:cubicBezTo>
                <a:cubicBezTo>
                  <a:pt x="7696649" y="1497093"/>
                  <a:pt x="7458319" y="1522531"/>
                  <a:pt x="7130391" y="1501188"/>
                </a:cubicBezTo>
                <a:cubicBezTo>
                  <a:pt x="6802463" y="1479845"/>
                  <a:pt x="6863529" y="1478529"/>
                  <a:pt x="6644228" y="1501188"/>
                </a:cubicBezTo>
                <a:cubicBezTo>
                  <a:pt x="6424927" y="1523847"/>
                  <a:pt x="6377229" y="1509230"/>
                  <a:pt x="6252597" y="1501188"/>
                </a:cubicBezTo>
                <a:cubicBezTo>
                  <a:pt x="6127965" y="1493146"/>
                  <a:pt x="5952343" y="1503608"/>
                  <a:pt x="5671902" y="1501188"/>
                </a:cubicBezTo>
                <a:cubicBezTo>
                  <a:pt x="5391462" y="1498768"/>
                  <a:pt x="5166515" y="1464024"/>
                  <a:pt x="4807612" y="1501188"/>
                </a:cubicBezTo>
                <a:cubicBezTo>
                  <a:pt x="4448709" y="1538353"/>
                  <a:pt x="4275848" y="1479541"/>
                  <a:pt x="4132386" y="1501188"/>
                </a:cubicBezTo>
                <a:cubicBezTo>
                  <a:pt x="3988924" y="1522835"/>
                  <a:pt x="3624401" y="1493673"/>
                  <a:pt x="3362628" y="1501188"/>
                </a:cubicBezTo>
                <a:cubicBezTo>
                  <a:pt x="3100855" y="1508703"/>
                  <a:pt x="3163826" y="1520136"/>
                  <a:pt x="2970996" y="1501188"/>
                </a:cubicBezTo>
                <a:cubicBezTo>
                  <a:pt x="2778166" y="1482240"/>
                  <a:pt x="2444319" y="1506132"/>
                  <a:pt x="2295770" y="1501188"/>
                </a:cubicBezTo>
                <a:cubicBezTo>
                  <a:pt x="2147221" y="1496244"/>
                  <a:pt x="1887424" y="1475077"/>
                  <a:pt x="1715075" y="1501188"/>
                </a:cubicBezTo>
                <a:cubicBezTo>
                  <a:pt x="1542726" y="1527299"/>
                  <a:pt x="1336255" y="1529812"/>
                  <a:pt x="1134380" y="1501188"/>
                </a:cubicBezTo>
                <a:cubicBezTo>
                  <a:pt x="932506" y="1472564"/>
                  <a:pt x="377597" y="1538304"/>
                  <a:pt x="0" y="1501188"/>
                </a:cubicBezTo>
                <a:cubicBezTo>
                  <a:pt x="5347" y="1275859"/>
                  <a:pt x="7983" y="1204049"/>
                  <a:pt x="0" y="1000792"/>
                </a:cubicBezTo>
                <a:cubicBezTo>
                  <a:pt x="-7983" y="797535"/>
                  <a:pt x="15267" y="606118"/>
                  <a:pt x="0" y="470372"/>
                </a:cubicBezTo>
                <a:cubicBezTo>
                  <a:pt x="-15267" y="334626"/>
                  <a:pt x="-410" y="115364"/>
                  <a:pt x="0" y="0"/>
                </a:cubicBezTo>
                <a:close/>
              </a:path>
            </a:pathLst>
          </a:custGeom>
          <a:noFill/>
          <a:ln>
            <a:solidFill>
              <a:srgbClr val="00B0F0"/>
            </a:solidFill>
            <a:extLst>
              <a:ext uri="{C807C97D-BFC1-408E-A445-0C87EB9F89A2}">
                <ask:lineSketchStyleProps xmlns:ask="http://schemas.microsoft.com/office/drawing/2018/sketchyshapes" sd="714250549">
                  <a:prstGeom prst="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矩形 23">
            <a:extLst>
              <a:ext uri="{FF2B5EF4-FFF2-40B4-BE49-F238E27FC236}">
                <a16:creationId xmlns:a16="http://schemas.microsoft.com/office/drawing/2014/main" id="{A1409376-EDC5-4FD5-2D05-E90A9D9651C1}"/>
              </a:ext>
            </a:extLst>
          </p:cNvPr>
          <p:cNvSpPr/>
          <p:nvPr/>
        </p:nvSpPr>
        <p:spPr>
          <a:xfrm>
            <a:off x="1164181" y="3175475"/>
            <a:ext cx="9453170" cy="1501188"/>
          </a:xfrm>
          <a:custGeom>
            <a:avLst/>
            <a:gdLst>
              <a:gd name="connsiteX0" fmla="*/ 0 w 9453170"/>
              <a:gd name="connsiteY0" fmla="*/ 0 h 1501188"/>
              <a:gd name="connsiteX1" fmla="*/ 864290 w 9453170"/>
              <a:gd name="connsiteY1" fmla="*/ 0 h 1501188"/>
              <a:gd name="connsiteX2" fmla="*/ 1634048 w 9453170"/>
              <a:gd name="connsiteY2" fmla="*/ 0 h 1501188"/>
              <a:gd name="connsiteX3" fmla="*/ 2025679 w 9453170"/>
              <a:gd name="connsiteY3" fmla="*/ 0 h 1501188"/>
              <a:gd name="connsiteX4" fmla="*/ 2511842 w 9453170"/>
              <a:gd name="connsiteY4" fmla="*/ 0 h 1501188"/>
              <a:gd name="connsiteX5" fmla="*/ 3187069 w 9453170"/>
              <a:gd name="connsiteY5" fmla="*/ 0 h 1501188"/>
              <a:gd name="connsiteX6" fmla="*/ 3862295 w 9453170"/>
              <a:gd name="connsiteY6" fmla="*/ 0 h 1501188"/>
              <a:gd name="connsiteX7" fmla="*/ 4632053 w 9453170"/>
              <a:gd name="connsiteY7" fmla="*/ 0 h 1501188"/>
              <a:gd name="connsiteX8" fmla="*/ 5118216 w 9453170"/>
              <a:gd name="connsiteY8" fmla="*/ 0 h 1501188"/>
              <a:gd name="connsiteX9" fmla="*/ 5887974 w 9453170"/>
              <a:gd name="connsiteY9" fmla="*/ 0 h 1501188"/>
              <a:gd name="connsiteX10" fmla="*/ 6468669 w 9453170"/>
              <a:gd name="connsiteY10" fmla="*/ 0 h 1501188"/>
              <a:gd name="connsiteX11" fmla="*/ 6860301 w 9453170"/>
              <a:gd name="connsiteY11" fmla="*/ 0 h 1501188"/>
              <a:gd name="connsiteX12" fmla="*/ 7440995 w 9453170"/>
              <a:gd name="connsiteY12" fmla="*/ 0 h 1501188"/>
              <a:gd name="connsiteX13" fmla="*/ 8210753 w 9453170"/>
              <a:gd name="connsiteY13" fmla="*/ 0 h 1501188"/>
              <a:gd name="connsiteX14" fmla="*/ 9453170 w 9453170"/>
              <a:gd name="connsiteY14" fmla="*/ 0 h 1501188"/>
              <a:gd name="connsiteX15" fmla="*/ 9453170 w 9453170"/>
              <a:gd name="connsiteY15" fmla="*/ 455360 h 1501188"/>
              <a:gd name="connsiteX16" fmla="*/ 9453170 w 9453170"/>
              <a:gd name="connsiteY16" fmla="*/ 910721 h 1501188"/>
              <a:gd name="connsiteX17" fmla="*/ 9453170 w 9453170"/>
              <a:gd name="connsiteY17" fmla="*/ 1501188 h 1501188"/>
              <a:gd name="connsiteX18" fmla="*/ 8683412 w 9453170"/>
              <a:gd name="connsiteY18" fmla="*/ 1501188 h 1501188"/>
              <a:gd name="connsiteX19" fmla="*/ 8291781 w 9453170"/>
              <a:gd name="connsiteY19" fmla="*/ 1501188 h 1501188"/>
              <a:gd name="connsiteX20" fmla="*/ 7805618 w 9453170"/>
              <a:gd name="connsiteY20" fmla="*/ 1501188 h 1501188"/>
              <a:gd name="connsiteX21" fmla="*/ 7130391 w 9453170"/>
              <a:gd name="connsiteY21" fmla="*/ 1501188 h 1501188"/>
              <a:gd name="connsiteX22" fmla="*/ 6644228 w 9453170"/>
              <a:gd name="connsiteY22" fmla="*/ 1501188 h 1501188"/>
              <a:gd name="connsiteX23" fmla="*/ 6252597 w 9453170"/>
              <a:gd name="connsiteY23" fmla="*/ 1501188 h 1501188"/>
              <a:gd name="connsiteX24" fmla="*/ 5671902 w 9453170"/>
              <a:gd name="connsiteY24" fmla="*/ 1501188 h 1501188"/>
              <a:gd name="connsiteX25" fmla="*/ 4807612 w 9453170"/>
              <a:gd name="connsiteY25" fmla="*/ 1501188 h 1501188"/>
              <a:gd name="connsiteX26" fmla="*/ 4132386 w 9453170"/>
              <a:gd name="connsiteY26" fmla="*/ 1501188 h 1501188"/>
              <a:gd name="connsiteX27" fmla="*/ 3362628 w 9453170"/>
              <a:gd name="connsiteY27" fmla="*/ 1501188 h 1501188"/>
              <a:gd name="connsiteX28" fmla="*/ 2970996 w 9453170"/>
              <a:gd name="connsiteY28" fmla="*/ 1501188 h 1501188"/>
              <a:gd name="connsiteX29" fmla="*/ 2295770 w 9453170"/>
              <a:gd name="connsiteY29" fmla="*/ 1501188 h 1501188"/>
              <a:gd name="connsiteX30" fmla="*/ 1715075 w 9453170"/>
              <a:gd name="connsiteY30" fmla="*/ 1501188 h 1501188"/>
              <a:gd name="connsiteX31" fmla="*/ 1134380 w 9453170"/>
              <a:gd name="connsiteY31" fmla="*/ 1501188 h 1501188"/>
              <a:gd name="connsiteX32" fmla="*/ 0 w 9453170"/>
              <a:gd name="connsiteY32" fmla="*/ 1501188 h 1501188"/>
              <a:gd name="connsiteX33" fmla="*/ 0 w 9453170"/>
              <a:gd name="connsiteY33" fmla="*/ 1000792 h 1501188"/>
              <a:gd name="connsiteX34" fmla="*/ 0 w 9453170"/>
              <a:gd name="connsiteY34" fmla="*/ 470372 h 1501188"/>
              <a:gd name="connsiteX35" fmla="*/ 0 w 9453170"/>
              <a:gd name="connsiteY35" fmla="*/ 0 h 1501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453170" h="1501188" extrusionOk="0">
                <a:moveTo>
                  <a:pt x="0" y="0"/>
                </a:moveTo>
                <a:cubicBezTo>
                  <a:pt x="223049" y="34304"/>
                  <a:pt x="617633" y="39219"/>
                  <a:pt x="864290" y="0"/>
                </a:cubicBezTo>
                <a:cubicBezTo>
                  <a:pt x="1110947" y="-39219"/>
                  <a:pt x="1399721" y="29753"/>
                  <a:pt x="1634048" y="0"/>
                </a:cubicBezTo>
                <a:cubicBezTo>
                  <a:pt x="1868375" y="-29753"/>
                  <a:pt x="1901432" y="-11181"/>
                  <a:pt x="2025679" y="0"/>
                </a:cubicBezTo>
                <a:cubicBezTo>
                  <a:pt x="2149926" y="11181"/>
                  <a:pt x="2380665" y="-7433"/>
                  <a:pt x="2511842" y="0"/>
                </a:cubicBezTo>
                <a:cubicBezTo>
                  <a:pt x="2643019" y="7433"/>
                  <a:pt x="2890242" y="18790"/>
                  <a:pt x="3187069" y="0"/>
                </a:cubicBezTo>
                <a:cubicBezTo>
                  <a:pt x="3483896" y="-18790"/>
                  <a:pt x="3539472" y="-9934"/>
                  <a:pt x="3862295" y="0"/>
                </a:cubicBezTo>
                <a:cubicBezTo>
                  <a:pt x="4185118" y="9934"/>
                  <a:pt x="4467744" y="12118"/>
                  <a:pt x="4632053" y="0"/>
                </a:cubicBezTo>
                <a:cubicBezTo>
                  <a:pt x="4796362" y="-12118"/>
                  <a:pt x="5011705" y="-16027"/>
                  <a:pt x="5118216" y="0"/>
                </a:cubicBezTo>
                <a:cubicBezTo>
                  <a:pt x="5224727" y="16027"/>
                  <a:pt x="5580836" y="19131"/>
                  <a:pt x="5887974" y="0"/>
                </a:cubicBezTo>
                <a:cubicBezTo>
                  <a:pt x="6195112" y="-19131"/>
                  <a:pt x="6296653" y="-13839"/>
                  <a:pt x="6468669" y="0"/>
                </a:cubicBezTo>
                <a:cubicBezTo>
                  <a:pt x="6640686" y="13839"/>
                  <a:pt x="6764713" y="6252"/>
                  <a:pt x="6860301" y="0"/>
                </a:cubicBezTo>
                <a:cubicBezTo>
                  <a:pt x="6955889" y="-6252"/>
                  <a:pt x="7181088" y="21572"/>
                  <a:pt x="7440995" y="0"/>
                </a:cubicBezTo>
                <a:cubicBezTo>
                  <a:pt x="7700902" y="-21572"/>
                  <a:pt x="7837629" y="-5967"/>
                  <a:pt x="8210753" y="0"/>
                </a:cubicBezTo>
                <a:cubicBezTo>
                  <a:pt x="8583877" y="5967"/>
                  <a:pt x="9170886" y="-7845"/>
                  <a:pt x="9453170" y="0"/>
                </a:cubicBezTo>
                <a:cubicBezTo>
                  <a:pt x="9439666" y="168177"/>
                  <a:pt x="9455547" y="296473"/>
                  <a:pt x="9453170" y="455360"/>
                </a:cubicBezTo>
                <a:cubicBezTo>
                  <a:pt x="9450793" y="614247"/>
                  <a:pt x="9472327" y="697932"/>
                  <a:pt x="9453170" y="910721"/>
                </a:cubicBezTo>
                <a:cubicBezTo>
                  <a:pt x="9434013" y="1123510"/>
                  <a:pt x="9430414" y="1359545"/>
                  <a:pt x="9453170" y="1501188"/>
                </a:cubicBezTo>
                <a:cubicBezTo>
                  <a:pt x="9255381" y="1518068"/>
                  <a:pt x="9004139" y="1488063"/>
                  <a:pt x="8683412" y="1501188"/>
                </a:cubicBezTo>
                <a:cubicBezTo>
                  <a:pt x="8362685" y="1514313"/>
                  <a:pt x="8465924" y="1505338"/>
                  <a:pt x="8291781" y="1501188"/>
                </a:cubicBezTo>
                <a:cubicBezTo>
                  <a:pt x="8117638" y="1497038"/>
                  <a:pt x="7914587" y="1505283"/>
                  <a:pt x="7805618" y="1501188"/>
                </a:cubicBezTo>
                <a:cubicBezTo>
                  <a:pt x="7696649" y="1497093"/>
                  <a:pt x="7458319" y="1522531"/>
                  <a:pt x="7130391" y="1501188"/>
                </a:cubicBezTo>
                <a:cubicBezTo>
                  <a:pt x="6802463" y="1479845"/>
                  <a:pt x="6863529" y="1478529"/>
                  <a:pt x="6644228" y="1501188"/>
                </a:cubicBezTo>
                <a:cubicBezTo>
                  <a:pt x="6424927" y="1523847"/>
                  <a:pt x="6377229" y="1509230"/>
                  <a:pt x="6252597" y="1501188"/>
                </a:cubicBezTo>
                <a:cubicBezTo>
                  <a:pt x="6127965" y="1493146"/>
                  <a:pt x="5952343" y="1503608"/>
                  <a:pt x="5671902" y="1501188"/>
                </a:cubicBezTo>
                <a:cubicBezTo>
                  <a:pt x="5391462" y="1498768"/>
                  <a:pt x="5166515" y="1464024"/>
                  <a:pt x="4807612" y="1501188"/>
                </a:cubicBezTo>
                <a:cubicBezTo>
                  <a:pt x="4448709" y="1538353"/>
                  <a:pt x="4275848" y="1479541"/>
                  <a:pt x="4132386" y="1501188"/>
                </a:cubicBezTo>
                <a:cubicBezTo>
                  <a:pt x="3988924" y="1522835"/>
                  <a:pt x="3624401" y="1493673"/>
                  <a:pt x="3362628" y="1501188"/>
                </a:cubicBezTo>
                <a:cubicBezTo>
                  <a:pt x="3100855" y="1508703"/>
                  <a:pt x="3163826" y="1520136"/>
                  <a:pt x="2970996" y="1501188"/>
                </a:cubicBezTo>
                <a:cubicBezTo>
                  <a:pt x="2778166" y="1482240"/>
                  <a:pt x="2444319" y="1506132"/>
                  <a:pt x="2295770" y="1501188"/>
                </a:cubicBezTo>
                <a:cubicBezTo>
                  <a:pt x="2147221" y="1496244"/>
                  <a:pt x="1887424" y="1475077"/>
                  <a:pt x="1715075" y="1501188"/>
                </a:cubicBezTo>
                <a:cubicBezTo>
                  <a:pt x="1542726" y="1527299"/>
                  <a:pt x="1336255" y="1529812"/>
                  <a:pt x="1134380" y="1501188"/>
                </a:cubicBezTo>
                <a:cubicBezTo>
                  <a:pt x="932506" y="1472564"/>
                  <a:pt x="377597" y="1538304"/>
                  <a:pt x="0" y="1501188"/>
                </a:cubicBezTo>
                <a:cubicBezTo>
                  <a:pt x="5347" y="1275859"/>
                  <a:pt x="7983" y="1204049"/>
                  <a:pt x="0" y="1000792"/>
                </a:cubicBezTo>
                <a:cubicBezTo>
                  <a:pt x="-7983" y="797535"/>
                  <a:pt x="15267" y="606118"/>
                  <a:pt x="0" y="470372"/>
                </a:cubicBezTo>
                <a:cubicBezTo>
                  <a:pt x="-15267" y="334626"/>
                  <a:pt x="-410" y="115364"/>
                  <a:pt x="0" y="0"/>
                </a:cubicBezTo>
                <a:close/>
              </a:path>
            </a:pathLst>
          </a:custGeom>
          <a:noFill/>
          <a:ln>
            <a:solidFill>
              <a:srgbClr val="0070C0"/>
            </a:solidFill>
            <a:extLst>
              <a:ext uri="{C807C97D-BFC1-408E-A445-0C87EB9F89A2}">
                <ask:lineSketchStyleProps xmlns:ask="http://schemas.microsoft.com/office/drawing/2018/sketchyshapes" sd="714250549">
                  <a:prstGeom prst="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pic>
        <p:nvPicPr>
          <p:cNvPr id="25" name="图片 24" descr="图示&#10;&#10;AI 生成的内容可能不正确。">
            <a:extLst>
              <a:ext uri="{FF2B5EF4-FFF2-40B4-BE49-F238E27FC236}">
                <a16:creationId xmlns:a16="http://schemas.microsoft.com/office/drawing/2014/main" id="{50833A7D-3CA8-AC32-FC09-45CF55D99A2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27209" y="4753857"/>
            <a:ext cx="2267294" cy="1054767"/>
          </a:xfrm>
          <a:prstGeom prst="rect">
            <a:avLst/>
          </a:prstGeom>
        </p:spPr>
      </p:pic>
      <p:sp>
        <p:nvSpPr>
          <p:cNvPr id="27" name="文本框 26">
            <a:extLst>
              <a:ext uri="{FF2B5EF4-FFF2-40B4-BE49-F238E27FC236}">
                <a16:creationId xmlns:a16="http://schemas.microsoft.com/office/drawing/2014/main" id="{DB0DF58D-D73C-7A1C-7A69-657BB37490EC}"/>
              </a:ext>
            </a:extLst>
          </p:cNvPr>
          <p:cNvSpPr txBox="1"/>
          <p:nvPr/>
        </p:nvSpPr>
        <p:spPr>
          <a:xfrm>
            <a:off x="6873369" y="5870763"/>
            <a:ext cx="1940193" cy="369332"/>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Wetland</a:t>
            </a:r>
            <a:r>
              <a:rPr lang="en-US" altLang="zh-CN" sz="1600" dirty="0">
                <a:solidFill>
                  <a:schemeClr val="bg1"/>
                </a:solidFill>
                <a:highlight>
                  <a:srgbClr val="000000"/>
                </a:highlight>
                <a:latin typeface="Garamond" panose="02020404030301010803" pitchFamily="18" charset="0"/>
              </a:rPr>
              <a:t> </a:t>
            </a:r>
            <a:r>
              <a:rPr lang="en-US" altLang="zh-CN" dirty="0">
                <a:solidFill>
                  <a:schemeClr val="bg1"/>
                </a:solidFill>
                <a:highlight>
                  <a:srgbClr val="000000"/>
                </a:highlight>
              </a:rPr>
              <a:t> </a:t>
            </a:r>
            <a:endParaRPr lang="zh-CN" altLang="en-US" dirty="0">
              <a:solidFill>
                <a:schemeClr val="bg1"/>
              </a:solidFill>
              <a:highlight>
                <a:srgbClr val="000000"/>
              </a:highlight>
            </a:endParaRPr>
          </a:p>
        </p:txBody>
      </p:sp>
      <p:sp>
        <p:nvSpPr>
          <p:cNvPr id="28" name="文本框 27">
            <a:extLst>
              <a:ext uri="{FF2B5EF4-FFF2-40B4-BE49-F238E27FC236}">
                <a16:creationId xmlns:a16="http://schemas.microsoft.com/office/drawing/2014/main" id="{0FEDE345-73D5-8BC2-D21F-F4731EB6B92E}"/>
              </a:ext>
            </a:extLst>
          </p:cNvPr>
          <p:cNvSpPr txBox="1"/>
          <p:nvPr/>
        </p:nvSpPr>
        <p:spPr>
          <a:xfrm>
            <a:off x="9339398" y="5811708"/>
            <a:ext cx="1940193" cy="307777"/>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Fish ponds</a:t>
            </a:r>
            <a:endParaRPr lang="zh-CN" altLang="en-US" sz="1600" dirty="0">
              <a:solidFill>
                <a:schemeClr val="bg1"/>
              </a:solidFill>
              <a:highlight>
                <a:srgbClr val="000000"/>
              </a:highlight>
            </a:endParaRPr>
          </a:p>
        </p:txBody>
      </p:sp>
      <p:sp>
        <p:nvSpPr>
          <p:cNvPr id="30" name="文本框 29">
            <a:extLst>
              <a:ext uri="{FF2B5EF4-FFF2-40B4-BE49-F238E27FC236}">
                <a16:creationId xmlns:a16="http://schemas.microsoft.com/office/drawing/2014/main" id="{6DEC180C-3AE1-56B9-A8F0-039F9FC80BF4}"/>
              </a:ext>
            </a:extLst>
          </p:cNvPr>
          <p:cNvSpPr txBox="1"/>
          <p:nvPr/>
        </p:nvSpPr>
        <p:spPr>
          <a:xfrm>
            <a:off x="6580166" y="4322270"/>
            <a:ext cx="1609192" cy="369332"/>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Bioswale</a:t>
            </a:r>
            <a:r>
              <a:rPr lang="en-US" altLang="zh-CN" dirty="0">
                <a:solidFill>
                  <a:schemeClr val="bg1"/>
                </a:solidFill>
                <a:highlight>
                  <a:srgbClr val="000000"/>
                </a:highlight>
              </a:rPr>
              <a:t> </a:t>
            </a:r>
            <a:endParaRPr lang="zh-CN" altLang="en-US" dirty="0">
              <a:solidFill>
                <a:schemeClr val="bg1"/>
              </a:solidFill>
              <a:highlight>
                <a:srgbClr val="000000"/>
              </a:highlight>
            </a:endParaRPr>
          </a:p>
        </p:txBody>
      </p:sp>
      <p:sp>
        <p:nvSpPr>
          <p:cNvPr id="32" name="矩形 31">
            <a:extLst>
              <a:ext uri="{FF2B5EF4-FFF2-40B4-BE49-F238E27FC236}">
                <a16:creationId xmlns:a16="http://schemas.microsoft.com/office/drawing/2014/main" id="{D1355A50-8C78-D2C5-4DC3-0B19BDBB5DBC}"/>
              </a:ext>
            </a:extLst>
          </p:cNvPr>
          <p:cNvSpPr/>
          <p:nvPr/>
        </p:nvSpPr>
        <p:spPr>
          <a:xfrm>
            <a:off x="1164181" y="4796698"/>
            <a:ext cx="9453170" cy="1501188"/>
          </a:xfrm>
          <a:custGeom>
            <a:avLst/>
            <a:gdLst>
              <a:gd name="connsiteX0" fmla="*/ 0 w 9453170"/>
              <a:gd name="connsiteY0" fmla="*/ 0 h 1501188"/>
              <a:gd name="connsiteX1" fmla="*/ 864290 w 9453170"/>
              <a:gd name="connsiteY1" fmla="*/ 0 h 1501188"/>
              <a:gd name="connsiteX2" fmla="*/ 1634048 w 9453170"/>
              <a:gd name="connsiteY2" fmla="*/ 0 h 1501188"/>
              <a:gd name="connsiteX3" fmla="*/ 2025679 w 9453170"/>
              <a:gd name="connsiteY3" fmla="*/ 0 h 1501188"/>
              <a:gd name="connsiteX4" fmla="*/ 2511842 w 9453170"/>
              <a:gd name="connsiteY4" fmla="*/ 0 h 1501188"/>
              <a:gd name="connsiteX5" fmla="*/ 3187069 w 9453170"/>
              <a:gd name="connsiteY5" fmla="*/ 0 h 1501188"/>
              <a:gd name="connsiteX6" fmla="*/ 3862295 w 9453170"/>
              <a:gd name="connsiteY6" fmla="*/ 0 h 1501188"/>
              <a:gd name="connsiteX7" fmla="*/ 4632053 w 9453170"/>
              <a:gd name="connsiteY7" fmla="*/ 0 h 1501188"/>
              <a:gd name="connsiteX8" fmla="*/ 5118216 w 9453170"/>
              <a:gd name="connsiteY8" fmla="*/ 0 h 1501188"/>
              <a:gd name="connsiteX9" fmla="*/ 5887974 w 9453170"/>
              <a:gd name="connsiteY9" fmla="*/ 0 h 1501188"/>
              <a:gd name="connsiteX10" fmla="*/ 6468669 w 9453170"/>
              <a:gd name="connsiteY10" fmla="*/ 0 h 1501188"/>
              <a:gd name="connsiteX11" fmla="*/ 6860301 w 9453170"/>
              <a:gd name="connsiteY11" fmla="*/ 0 h 1501188"/>
              <a:gd name="connsiteX12" fmla="*/ 7440995 w 9453170"/>
              <a:gd name="connsiteY12" fmla="*/ 0 h 1501188"/>
              <a:gd name="connsiteX13" fmla="*/ 8210753 w 9453170"/>
              <a:gd name="connsiteY13" fmla="*/ 0 h 1501188"/>
              <a:gd name="connsiteX14" fmla="*/ 9453170 w 9453170"/>
              <a:gd name="connsiteY14" fmla="*/ 0 h 1501188"/>
              <a:gd name="connsiteX15" fmla="*/ 9453170 w 9453170"/>
              <a:gd name="connsiteY15" fmla="*/ 455360 h 1501188"/>
              <a:gd name="connsiteX16" fmla="*/ 9453170 w 9453170"/>
              <a:gd name="connsiteY16" fmla="*/ 910721 h 1501188"/>
              <a:gd name="connsiteX17" fmla="*/ 9453170 w 9453170"/>
              <a:gd name="connsiteY17" fmla="*/ 1501188 h 1501188"/>
              <a:gd name="connsiteX18" fmla="*/ 8683412 w 9453170"/>
              <a:gd name="connsiteY18" fmla="*/ 1501188 h 1501188"/>
              <a:gd name="connsiteX19" fmla="*/ 8291781 w 9453170"/>
              <a:gd name="connsiteY19" fmla="*/ 1501188 h 1501188"/>
              <a:gd name="connsiteX20" fmla="*/ 7805618 w 9453170"/>
              <a:gd name="connsiteY20" fmla="*/ 1501188 h 1501188"/>
              <a:gd name="connsiteX21" fmla="*/ 7130391 w 9453170"/>
              <a:gd name="connsiteY21" fmla="*/ 1501188 h 1501188"/>
              <a:gd name="connsiteX22" fmla="*/ 6644228 w 9453170"/>
              <a:gd name="connsiteY22" fmla="*/ 1501188 h 1501188"/>
              <a:gd name="connsiteX23" fmla="*/ 6252597 w 9453170"/>
              <a:gd name="connsiteY23" fmla="*/ 1501188 h 1501188"/>
              <a:gd name="connsiteX24" fmla="*/ 5671902 w 9453170"/>
              <a:gd name="connsiteY24" fmla="*/ 1501188 h 1501188"/>
              <a:gd name="connsiteX25" fmla="*/ 4807612 w 9453170"/>
              <a:gd name="connsiteY25" fmla="*/ 1501188 h 1501188"/>
              <a:gd name="connsiteX26" fmla="*/ 4132386 w 9453170"/>
              <a:gd name="connsiteY26" fmla="*/ 1501188 h 1501188"/>
              <a:gd name="connsiteX27" fmla="*/ 3362628 w 9453170"/>
              <a:gd name="connsiteY27" fmla="*/ 1501188 h 1501188"/>
              <a:gd name="connsiteX28" fmla="*/ 2970996 w 9453170"/>
              <a:gd name="connsiteY28" fmla="*/ 1501188 h 1501188"/>
              <a:gd name="connsiteX29" fmla="*/ 2295770 w 9453170"/>
              <a:gd name="connsiteY29" fmla="*/ 1501188 h 1501188"/>
              <a:gd name="connsiteX30" fmla="*/ 1715075 w 9453170"/>
              <a:gd name="connsiteY30" fmla="*/ 1501188 h 1501188"/>
              <a:gd name="connsiteX31" fmla="*/ 1134380 w 9453170"/>
              <a:gd name="connsiteY31" fmla="*/ 1501188 h 1501188"/>
              <a:gd name="connsiteX32" fmla="*/ 0 w 9453170"/>
              <a:gd name="connsiteY32" fmla="*/ 1501188 h 1501188"/>
              <a:gd name="connsiteX33" fmla="*/ 0 w 9453170"/>
              <a:gd name="connsiteY33" fmla="*/ 1000792 h 1501188"/>
              <a:gd name="connsiteX34" fmla="*/ 0 w 9453170"/>
              <a:gd name="connsiteY34" fmla="*/ 470372 h 1501188"/>
              <a:gd name="connsiteX35" fmla="*/ 0 w 9453170"/>
              <a:gd name="connsiteY35" fmla="*/ 0 h 1501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453170" h="1501188" extrusionOk="0">
                <a:moveTo>
                  <a:pt x="0" y="0"/>
                </a:moveTo>
                <a:cubicBezTo>
                  <a:pt x="223049" y="34304"/>
                  <a:pt x="617633" y="39219"/>
                  <a:pt x="864290" y="0"/>
                </a:cubicBezTo>
                <a:cubicBezTo>
                  <a:pt x="1110947" y="-39219"/>
                  <a:pt x="1399721" y="29753"/>
                  <a:pt x="1634048" y="0"/>
                </a:cubicBezTo>
                <a:cubicBezTo>
                  <a:pt x="1868375" y="-29753"/>
                  <a:pt x="1901432" y="-11181"/>
                  <a:pt x="2025679" y="0"/>
                </a:cubicBezTo>
                <a:cubicBezTo>
                  <a:pt x="2149926" y="11181"/>
                  <a:pt x="2380665" y="-7433"/>
                  <a:pt x="2511842" y="0"/>
                </a:cubicBezTo>
                <a:cubicBezTo>
                  <a:pt x="2643019" y="7433"/>
                  <a:pt x="2890242" y="18790"/>
                  <a:pt x="3187069" y="0"/>
                </a:cubicBezTo>
                <a:cubicBezTo>
                  <a:pt x="3483896" y="-18790"/>
                  <a:pt x="3539472" y="-9934"/>
                  <a:pt x="3862295" y="0"/>
                </a:cubicBezTo>
                <a:cubicBezTo>
                  <a:pt x="4185118" y="9934"/>
                  <a:pt x="4467744" y="12118"/>
                  <a:pt x="4632053" y="0"/>
                </a:cubicBezTo>
                <a:cubicBezTo>
                  <a:pt x="4796362" y="-12118"/>
                  <a:pt x="5011705" y="-16027"/>
                  <a:pt x="5118216" y="0"/>
                </a:cubicBezTo>
                <a:cubicBezTo>
                  <a:pt x="5224727" y="16027"/>
                  <a:pt x="5580836" y="19131"/>
                  <a:pt x="5887974" y="0"/>
                </a:cubicBezTo>
                <a:cubicBezTo>
                  <a:pt x="6195112" y="-19131"/>
                  <a:pt x="6296653" y="-13839"/>
                  <a:pt x="6468669" y="0"/>
                </a:cubicBezTo>
                <a:cubicBezTo>
                  <a:pt x="6640686" y="13839"/>
                  <a:pt x="6764713" y="6252"/>
                  <a:pt x="6860301" y="0"/>
                </a:cubicBezTo>
                <a:cubicBezTo>
                  <a:pt x="6955889" y="-6252"/>
                  <a:pt x="7181088" y="21572"/>
                  <a:pt x="7440995" y="0"/>
                </a:cubicBezTo>
                <a:cubicBezTo>
                  <a:pt x="7700902" y="-21572"/>
                  <a:pt x="7837629" y="-5967"/>
                  <a:pt x="8210753" y="0"/>
                </a:cubicBezTo>
                <a:cubicBezTo>
                  <a:pt x="8583877" y="5967"/>
                  <a:pt x="9170886" y="-7845"/>
                  <a:pt x="9453170" y="0"/>
                </a:cubicBezTo>
                <a:cubicBezTo>
                  <a:pt x="9439666" y="168177"/>
                  <a:pt x="9455547" y="296473"/>
                  <a:pt x="9453170" y="455360"/>
                </a:cubicBezTo>
                <a:cubicBezTo>
                  <a:pt x="9450793" y="614247"/>
                  <a:pt x="9472327" y="697932"/>
                  <a:pt x="9453170" y="910721"/>
                </a:cubicBezTo>
                <a:cubicBezTo>
                  <a:pt x="9434013" y="1123510"/>
                  <a:pt x="9430414" y="1359545"/>
                  <a:pt x="9453170" y="1501188"/>
                </a:cubicBezTo>
                <a:cubicBezTo>
                  <a:pt x="9255381" y="1518068"/>
                  <a:pt x="9004139" y="1488063"/>
                  <a:pt x="8683412" y="1501188"/>
                </a:cubicBezTo>
                <a:cubicBezTo>
                  <a:pt x="8362685" y="1514313"/>
                  <a:pt x="8465924" y="1505338"/>
                  <a:pt x="8291781" y="1501188"/>
                </a:cubicBezTo>
                <a:cubicBezTo>
                  <a:pt x="8117638" y="1497038"/>
                  <a:pt x="7914587" y="1505283"/>
                  <a:pt x="7805618" y="1501188"/>
                </a:cubicBezTo>
                <a:cubicBezTo>
                  <a:pt x="7696649" y="1497093"/>
                  <a:pt x="7458319" y="1522531"/>
                  <a:pt x="7130391" y="1501188"/>
                </a:cubicBezTo>
                <a:cubicBezTo>
                  <a:pt x="6802463" y="1479845"/>
                  <a:pt x="6863529" y="1478529"/>
                  <a:pt x="6644228" y="1501188"/>
                </a:cubicBezTo>
                <a:cubicBezTo>
                  <a:pt x="6424927" y="1523847"/>
                  <a:pt x="6377229" y="1509230"/>
                  <a:pt x="6252597" y="1501188"/>
                </a:cubicBezTo>
                <a:cubicBezTo>
                  <a:pt x="6127965" y="1493146"/>
                  <a:pt x="5952343" y="1503608"/>
                  <a:pt x="5671902" y="1501188"/>
                </a:cubicBezTo>
                <a:cubicBezTo>
                  <a:pt x="5391462" y="1498768"/>
                  <a:pt x="5166515" y="1464024"/>
                  <a:pt x="4807612" y="1501188"/>
                </a:cubicBezTo>
                <a:cubicBezTo>
                  <a:pt x="4448709" y="1538353"/>
                  <a:pt x="4275848" y="1479541"/>
                  <a:pt x="4132386" y="1501188"/>
                </a:cubicBezTo>
                <a:cubicBezTo>
                  <a:pt x="3988924" y="1522835"/>
                  <a:pt x="3624401" y="1493673"/>
                  <a:pt x="3362628" y="1501188"/>
                </a:cubicBezTo>
                <a:cubicBezTo>
                  <a:pt x="3100855" y="1508703"/>
                  <a:pt x="3163826" y="1520136"/>
                  <a:pt x="2970996" y="1501188"/>
                </a:cubicBezTo>
                <a:cubicBezTo>
                  <a:pt x="2778166" y="1482240"/>
                  <a:pt x="2444319" y="1506132"/>
                  <a:pt x="2295770" y="1501188"/>
                </a:cubicBezTo>
                <a:cubicBezTo>
                  <a:pt x="2147221" y="1496244"/>
                  <a:pt x="1887424" y="1475077"/>
                  <a:pt x="1715075" y="1501188"/>
                </a:cubicBezTo>
                <a:cubicBezTo>
                  <a:pt x="1542726" y="1527299"/>
                  <a:pt x="1336255" y="1529812"/>
                  <a:pt x="1134380" y="1501188"/>
                </a:cubicBezTo>
                <a:cubicBezTo>
                  <a:pt x="932506" y="1472564"/>
                  <a:pt x="377597" y="1538304"/>
                  <a:pt x="0" y="1501188"/>
                </a:cubicBezTo>
                <a:cubicBezTo>
                  <a:pt x="5347" y="1275859"/>
                  <a:pt x="7983" y="1204049"/>
                  <a:pt x="0" y="1000792"/>
                </a:cubicBezTo>
                <a:cubicBezTo>
                  <a:pt x="-7983" y="797535"/>
                  <a:pt x="15267" y="606118"/>
                  <a:pt x="0" y="470372"/>
                </a:cubicBezTo>
                <a:cubicBezTo>
                  <a:pt x="-15267" y="334626"/>
                  <a:pt x="-410" y="115364"/>
                  <a:pt x="0" y="0"/>
                </a:cubicBezTo>
                <a:close/>
              </a:path>
            </a:pathLst>
          </a:custGeom>
          <a:noFill/>
          <a:ln>
            <a:solidFill>
              <a:srgbClr val="009999"/>
            </a:solidFill>
            <a:extLst>
              <a:ext uri="{C807C97D-BFC1-408E-A445-0C87EB9F89A2}">
                <ask:lineSketchStyleProps xmlns:ask="http://schemas.microsoft.com/office/drawing/2018/sketchyshapes" sd="714250549">
                  <a:prstGeom prst="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spTree>
    <p:extLst>
      <p:ext uri="{BB962C8B-B14F-4D97-AF65-F5344CB8AC3E}">
        <p14:creationId xmlns:p14="http://schemas.microsoft.com/office/powerpoint/2010/main" val="16008918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5F5A2-FDA8-8329-6531-B582B6CD6638}"/>
            </a:ext>
          </a:extLst>
        </p:cNvPr>
        <p:cNvGrpSpPr/>
        <p:nvPr/>
      </p:nvGrpSpPr>
      <p:grpSpPr>
        <a:xfrm>
          <a:off x="0" y="0"/>
          <a:ext cx="0" cy="0"/>
          <a:chOff x="0" y="0"/>
          <a:chExt cx="0" cy="0"/>
        </a:xfrm>
      </p:grpSpPr>
      <p:sp>
        <p:nvSpPr>
          <p:cNvPr id="3" name="灯片编号占位符 2">
            <a:extLst>
              <a:ext uri="{FF2B5EF4-FFF2-40B4-BE49-F238E27FC236}">
                <a16:creationId xmlns:a16="http://schemas.microsoft.com/office/drawing/2014/main" id="{7780A359-75C8-A784-F249-BBCCD49B3BAB}"/>
              </a:ext>
            </a:extLst>
          </p:cNvPr>
          <p:cNvSpPr>
            <a:spLocks noGrp="1"/>
          </p:cNvSpPr>
          <p:nvPr>
            <p:ph type="sldNum" sz="quarter" idx="12"/>
          </p:nvPr>
        </p:nvSpPr>
        <p:spPr/>
        <p:txBody>
          <a:bodyPr/>
          <a:lstStyle/>
          <a:p>
            <a:fld id="{715FDD10-C00D-4070-97F8-77B215715C1D}" type="slidenum">
              <a:rPr lang="zh-CN" altLang="en-US" smtClean="0"/>
              <a:t>49</a:t>
            </a:fld>
            <a:endParaRPr lang="zh-CN" altLang="en-US"/>
          </a:p>
        </p:txBody>
      </p:sp>
      <p:sp>
        <p:nvSpPr>
          <p:cNvPr id="31" name="文本框 30">
            <a:extLst>
              <a:ext uri="{FF2B5EF4-FFF2-40B4-BE49-F238E27FC236}">
                <a16:creationId xmlns:a16="http://schemas.microsoft.com/office/drawing/2014/main" id="{04C1B27F-6349-3FD2-E6FC-645C9A1AFC94}"/>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9" name="文本框 8">
            <a:extLst>
              <a:ext uri="{FF2B5EF4-FFF2-40B4-BE49-F238E27FC236}">
                <a16:creationId xmlns:a16="http://schemas.microsoft.com/office/drawing/2014/main" id="{4236B641-559C-8BED-F971-8916F82F4665}"/>
              </a:ext>
            </a:extLst>
          </p:cNvPr>
          <p:cNvSpPr txBox="1"/>
          <p:nvPr/>
        </p:nvSpPr>
        <p:spPr>
          <a:xfrm>
            <a:off x="1031502" y="391983"/>
            <a:ext cx="10666227" cy="1261884"/>
          </a:xfrm>
          <a:prstGeom prst="rect">
            <a:avLst/>
          </a:prstGeom>
          <a:noFill/>
        </p:spPr>
        <p:txBody>
          <a:bodyPr wrap="square" rtlCol="0">
            <a:spAutoFit/>
          </a:bodyPr>
          <a:lstStyle/>
          <a:p>
            <a:pPr algn="just"/>
            <a:r>
              <a:rPr lang="en-US" altLang="zh-CN" sz="2000" b="1" dirty="0">
                <a:latin typeface="Garamond" panose="02020404030301010803" pitchFamily="18" charset="0"/>
              </a:rPr>
              <a:t>Government Layer</a:t>
            </a:r>
          </a:p>
          <a:p>
            <a:pPr algn="just"/>
            <a:r>
              <a:rPr lang="en-US" altLang="zh-CN" sz="2000" b="1" dirty="0">
                <a:latin typeface="Garamond" panose="02020404030301010803" pitchFamily="18" charset="0"/>
              </a:rPr>
              <a:t>3.</a:t>
            </a:r>
            <a:r>
              <a:rPr lang="en-US" altLang="zh-CN" dirty="0">
                <a:latin typeface="Garamond" panose="02020404030301010803" pitchFamily="18" charset="0"/>
              </a:rPr>
              <a:t>Reconfigure the relationship between urban agriculture</a:t>
            </a:r>
            <a:r>
              <a:rPr lang="zh-CN" altLang="en-US" dirty="0">
                <a:latin typeface="Garamond" panose="02020404030301010803" pitchFamily="18" charset="0"/>
              </a:rPr>
              <a:t>，</a:t>
            </a:r>
            <a:r>
              <a:rPr lang="en-US" altLang="zh-CN" dirty="0">
                <a:latin typeface="Garamond" panose="02020404030301010803" pitchFamily="18" charset="0"/>
              </a:rPr>
              <a:t>water management systems and urban development</a:t>
            </a:r>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en-US" altLang="zh-CN" dirty="0">
              <a:latin typeface="Garamond" panose="02020404030301010803" pitchFamily="18" charset="0"/>
            </a:endParaRPr>
          </a:p>
        </p:txBody>
      </p:sp>
      <p:pic>
        <p:nvPicPr>
          <p:cNvPr id="8" name="图片 7">
            <a:extLst>
              <a:ext uri="{FF2B5EF4-FFF2-40B4-BE49-F238E27FC236}">
                <a16:creationId xmlns:a16="http://schemas.microsoft.com/office/drawing/2014/main" id="{88F32915-47E0-C6CB-5075-9538390497A7}"/>
              </a:ext>
            </a:extLst>
          </p:cNvPr>
          <p:cNvPicPr>
            <a:picLocks noChangeAspect="1"/>
          </p:cNvPicPr>
          <p:nvPr/>
        </p:nvPicPr>
        <p:blipFill>
          <a:blip r:embed="rId3"/>
          <a:stretch>
            <a:fillRect/>
          </a:stretch>
        </p:blipFill>
        <p:spPr>
          <a:xfrm>
            <a:off x="3499389" y="1524236"/>
            <a:ext cx="4846788" cy="4512039"/>
          </a:xfrm>
          <a:prstGeom prst="rect">
            <a:avLst/>
          </a:prstGeom>
        </p:spPr>
      </p:pic>
    </p:spTree>
    <p:extLst>
      <p:ext uri="{BB962C8B-B14F-4D97-AF65-F5344CB8AC3E}">
        <p14:creationId xmlns:p14="http://schemas.microsoft.com/office/powerpoint/2010/main" val="39673218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3C747-D800-6749-8FCB-64AC6F130B96}"/>
            </a:ext>
          </a:extLst>
        </p:cNvPr>
        <p:cNvGrpSpPr/>
        <p:nvPr/>
      </p:nvGrpSpPr>
      <p:grpSpPr>
        <a:xfrm>
          <a:off x="0" y="0"/>
          <a:ext cx="0" cy="0"/>
          <a:chOff x="0" y="0"/>
          <a:chExt cx="0" cy="0"/>
        </a:xfrm>
      </p:grpSpPr>
      <p:sp>
        <p:nvSpPr>
          <p:cNvPr id="3" name="灯片编号占位符 2">
            <a:extLst>
              <a:ext uri="{FF2B5EF4-FFF2-40B4-BE49-F238E27FC236}">
                <a16:creationId xmlns:a16="http://schemas.microsoft.com/office/drawing/2014/main" id="{71CFE6FF-EE18-D2F7-46D3-A14135330B01}"/>
              </a:ext>
            </a:extLst>
          </p:cNvPr>
          <p:cNvSpPr>
            <a:spLocks noGrp="1"/>
          </p:cNvSpPr>
          <p:nvPr>
            <p:ph type="sldNum" sz="quarter" idx="12"/>
          </p:nvPr>
        </p:nvSpPr>
        <p:spPr/>
        <p:txBody>
          <a:bodyPr/>
          <a:lstStyle/>
          <a:p>
            <a:fld id="{715FDD10-C00D-4070-97F8-77B215715C1D}" type="slidenum">
              <a:rPr lang="zh-CN" altLang="en-US" smtClean="0"/>
              <a:t>50</a:t>
            </a:fld>
            <a:endParaRPr lang="zh-CN" altLang="en-US"/>
          </a:p>
        </p:txBody>
      </p:sp>
      <p:sp>
        <p:nvSpPr>
          <p:cNvPr id="31" name="文本框 30">
            <a:extLst>
              <a:ext uri="{FF2B5EF4-FFF2-40B4-BE49-F238E27FC236}">
                <a16:creationId xmlns:a16="http://schemas.microsoft.com/office/drawing/2014/main" id="{CF62C9DF-305E-D9B0-14FC-5ECFFA4BEF3C}"/>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9" name="文本框 8">
            <a:extLst>
              <a:ext uri="{FF2B5EF4-FFF2-40B4-BE49-F238E27FC236}">
                <a16:creationId xmlns:a16="http://schemas.microsoft.com/office/drawing/2014/main" id="{F87C82F8-1BE6-D653-40E0-832EBC0F25B4}"/>
              </a:ext>
            </a:extLst>
          </p:cNvPr>
          <p:cNvSpPr txBox="1"/>
          <p:nvPr/>
        </p:nvSpPr>
        <p:spPr>
          <a:xfrm>
            <a:off x="1031502" y="391983"/>
            <a:ext cx="10666227" cy="1538883"/>
          </a:xfrm>
          <a:prstGeom prst="rect">
            <a:avLst/>
          </a:prstGeom>
          <a:noFill/>
        </p:spPr>
        <p:txBody>
          <a:bodyPr wrap="square" rtlCol="0">
            <a:spAutoFit/>
          </a:bodyPr>
          <a:lstStyle/>
          <a:p>
            <a:pPr algn="just"/>
            <a:r>
              <a:rPr lang="en-US" altLang="zh-CN" sz="2000" b="1" dirty="0">
                <a:latin typeface="Garamond" panose="02020404030301010803" pitchFamily="18" charset="0"/>
              </a:rPr>
              <a:t>NGOs&amp; Residents Layer</a:t>
            </a:r>
          </a:p>
          <a:p>
            <a:pPr algn="just"/>
            <a:r>
              <a:rPr lang="en-US" altLang="zh-CN" sz="2000" b="1" dirty="0">
                <a:latin typeface="Garamond" panose="02020404030301010803" pitchFamily="18" charset="0"/>
              </a:rPr>
              <a:t>4.</a:t>
            </a:r>
            <a:r>
              <a:rPr lang="en-US" altLang="zh-CN" dirty="0">
                <a:latin typeface="Garamond" panose="02020404030301010803" pitchFamily="18" charset="0"/>
              </a:rPr>
              <a:t>Provide a sustainable and resilient guideline for households to extend the rainy season and increase food production</a:t>
            </a:r>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en-US" altLang="zh-CN" dirty="0">
              <a:latin typeface="Garamond" panose="02020404030301010803" pitchFamily="18" charset="0"/>
            </a:endParaRPr>
          </a:p>
        </p:txBody>
      </p:sp>
      <p:pic>
        <p:nvPicPr>
          <p:cNvPr id="5" name="图片 4" descr="图示&#10;&#10;AI 生成的内容可能不正确。">
            <a:extLst>
              <a:ext uri="{FF2B5EF4-FFF2-40B4-BE49-F238E27FC236}">
                <a16:creationId xmlns:a16="http://schemas.microsoft.com/office/drawing/2014/main" id="{03C709CC-27BA-8112-0CAA-91D46D2DCF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3660" y="1423361"/>
            <a:ext cx="3011935" cy="1665848"/>
          </a:xfrm>
          <a:prstGeom prst="rect">
            <a:avLst/>
          </a:prstGeom>
        </p:spPr>
      </p:pic>
      <p:pic>
        <p:nvPicPr>
          <p:cNvPr id="6" name="图片 5" descr="图片包含 游戏机, 围栏, 房间&#10;&#10;AI 生成的内容可能不正确。">
            <a:extLst>
              <a:ext uri="{FF2B5EF4-FFF2-40B4-BE49-F238E27FC236}">
                <a16:creationId xmlns:a16="http://schemas.microsoft.com/office/drawing/2014/main" id="{21D834FF-AB7F-F472-3ADB-ED0D1EF9A7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48650" y="3791277"/>
            <a:ext cx="3114874" cy="1665849"/>
          </a:xfrm>
          <a:prstGeom prst="rect">
            <a:avLst/>
          </a:prstGeom>
        </p:spPr>
      </p:pic>
      <p:pic>
        <p:nvPicPr>
          <p:cNvPr id="7" name="图片 6" descr="卡通人物&#10;&#10;AI 生成的内容可能不正确。">
            <a:extLst>
              <a:ext uri="{FF2B5EF4-FFF2-40B4-BE49-F238E27FC236}">
                <a16:creationId xmlns:a16="http://schemas.microsoft.com/office/drawing/2014/main" id="{7B06330D-1CEA-7C1F-1537-BBAA085A06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53330" y="1396909"/>
            <a:ext cx="2923073" cy="1651280"/>
          </a:xfrm>
          <a:prstGeom prst="rect">
            <a:avLst/>
          </a:prstGeom>
        </p:spPr>
      </p:pic>
      <p:pic>
        <p:nvPicPr>
          <p:cNvPr id="10" name="图片 9" descr="图示, 形状&#10;&#10;AI 生成的内容可能不正确。">
            <a:extLst>
              <a:ext uri="{FF2B5EF4-FFF2-40B4-BE49-F238E27FC236}">
                <a16:creationId xmlns:a16="http://schemas.microsoft.com/office/drawing/2014/main" id="{4110BCF7-FC18-312D-CF7E-08599AAED37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75817" y="3885180"/>
            <a:ext cx="3126384" cy="1558828"/>
          </a:xfrm>
          <a:prstGeom prst="rect">
            <a:avLst/>
          </a:prstGeom>
        </p:spPr>
      </p:pic>
      <p:sp>
        <p:nvSpPr>
          <p:cNvPr id="11" name="文本框 10">
            <a:extLst>
              <a:ext uri="{FF2B5EF4-FFF2-40B4-BE49-F238E27FC236}">
                <a16:creationId xmlns:a16="http://schemas.microsoft.com/office/drawing/2014/main" id="{E6EDE71C-0D04-5D9D-49E4-26B1ADAE3F28}"/>
              </a:ext>
            </a:extLst>
          </p:cNvPr>
          <p:cNvSpPr txBox="1"/>
          <p:nvPr/>
        </p:nvSpPr>
        <p:spPr>
          <a:xfrm>
            <a:off x="3434999" y="3120148"/>
            <a:ext cx="2740817" cy="369332"/>
          </a:xfrm>
          <a:prstGeom prst="rect">
            <a:avLst/>
          </a:prstGeom>
          <a:noFill/>
        </p:spPr>
        <p:txBody>
          <a:bodyPr wrap="square" rtlCol="0">
            <a:spAutoFit/>
          </a:bodyPr>
          <a:lstStyle/>
          <a:p>
            <a:r>
              <a:rPr lang="en-US" altLang="zh-CN" sz="1600" dirty="0">
                <a:solidFill>
                  <a:schemeClr val="bg1"/>
                </a:solidFill>
                <a:highlight>
                  <a:srgbClr val="000000"/>
                </a:highlight>
                <a:latin typeface="Garamond" panose="02020404030301010803" pitchFamily="18" charset="0"/>
              </a:rPr>
              <a:t>Rainwater Collection System</a:t>
            </a:r>
            <a:r>
              <a:rPr lang="en-US" altLang="zh-CN" dirty="0">
                <a:solidFill>
                  <a:schemeClr val="bg1"/>
                </a:solidFill>
                <a:highlight>
                  <a:srgbClr val="000000"/>
                </a:highlight>
              </a:rPr>
              <a:t> </a:t>
            </a:r>
            <a:endParaRPr lang="zh-CN" altLang="en-US" dirty="0">
              <a:solidFill>
                <a:schemeClr val="bg1"/>
              </a:solidFill>
              <a:highlight>
                <a:srgbClr val="000000"/>
              </a:highlight>
            </a:endParaRPr>
          </a:p>
        </p:txBody>
      </p:sp>
      <p:sp>
        <p:nvSpPr>
          <p:cNvPr id="12" name="文本框 11">
            <a:extLst>
              <a:ext uri="{FF2B5EF4-FFF2-40B4-BE49-F238E27FC236}">
                <a16:creationId xmlns:a16="http://schemas.microsoft.com/office/drawing/2014/main" id="{B4695271-D1AE-ADAD-7775-2510D0A782E0}"/>
              </a:ext>
            </a:extLst>
          </p:cNvPr>
          <p:cNvSpPr txBox="1"/>
          <p:nvPr/>
        </p:nvSpPr>
        <p:spPr>
          <a:xfrm>
            <a:off x="7384043" y="5502096"/>
            <a:ext cx="2740817" cy="338554"/>
          </a:xfrm>
          <a:prstGeom prst="rect">
            <a:avLst/>
          </a:prstGeom>
          <a:noFill/>
        </p:spPr>
        <p:txBody>
          <a:bodyPr wrap="square" rtlCol="0">
            <a:spAutoFit/>
          </a:bodyPr>
          <a:lstStyle/>
          <a:p>
            <a:r>
              <a:rPr lang="en-US" altLang="zh-CN" sz="1600" dirty="0">
                <a:solidFill>
                  <a:schemeClr val="bg1"/>
                </a:solidFill>
                <a:highlight>
                  <a:srgbClr val="000000"/>
                </a:highlight>
                <a:latin typeface="Garamond" panose="02020404030301010803" pitchFamily="18" charset="0"/>
              </a:rPr>
              <a:t>Retention Pond</a:t>
            </a:r>
            <a:endParaRPr lang="zh-CN" altLang="en-US" dirty="0">
              <a:solidFill>
                <a:schemeClr val="bg1"/>
              </a:solidFill>
              <a:highlight>
                <a:srgbClr val="000000"/>
              </a:highlight>
            </a:endParaRPr>
          </a:p>
        </p:txBody>
      </p:sp>
      <p:sp>
        <p:nvSpPr>
          <p:cNvPr id="13" name="文本框 12">
            <a:extLst>
              <a:ext uri="{FF2B5EF4-FFF2-40B4-BE49-F238E27FC236}">
                <a16:creationId xmlns:a16="http://schemas.microsoft.com/office/drawing/2014/main" id="{0F6540DF-E872-EA39-16CF-23326B6AFBC4}"/>
              </a:ext>
            </a:extLst>
          </p:cNvPr>
          <p:cNvSpPr txBox="1"/>
          <p:nvPr/>
        </p:nvSpPr>
        <p:spPr>
          <a:xfrm>
            <a:off x="7156080" y="3180386"/>
            <a:ext cx="2740817" cy="338554"/>
          </a:xfrm>
          <a:prstGeom prst="rect">
            <a:avLst/>
          </a:prstGeom>
          <a:noFill/>
        </p:spPr>
        <p:txBody>
          <a:bodyPr wrap="square" rtlCol="0">
            <a:spAutoFit/>
          </a:bodyPr>
          <a:lstStyle/>
          <a:p>
            <a:r>
              <a:rPr lang="en-US" altLang="zh-CN" sz="1600" dirty="0">
                <a:solidFill>
                  <a:schemeClr val="bg1"/>
                </a:solidFill>
                <a:highlight>
                  <a:srgbClr val="000000"/>
                </a:highlight>
                <a:latin typeface="Garamond" panose="02020404030301010803" pitchFamily="18" charset="0"/>
              </a:rPr>
              <a:t>Bio-manure fertilizer</a:t>
            </a:r>
            <a:endParaRPr lang="zh-CN" altLang="en-US" dirty="0">
              <a:solidFill>
                <a:schemeClr val="bg1"/>
              </a:solidFill>
              <a:highlight>
                <a:srgbClr val="000000"/>
              </a:highlight>
            </a:endParaRPr>
          </a:p>
        </p:txBody>
      </p:sp>
      <p:sp>
        <p:nvSpPr>
          <p:cNvPr id="14" name="文本框 13">
            <a:extLst>
              <a:ext uri="{FF2B5EF4-FFF2-40B4-BE49-F238E27FC236}">
                <a16:creationId xmlns:a16="http://schemas.microsoft.com/office/drawing/2014/main" id="{0B589153-5170-39FC-4790-E2B078378B6F}"/>
              </a:ext>
            </a:extLst>
          </p:cNvPr>
          <p:cNvSpPr txBox="1"/>
          <p:nvPr/>
        </p:nvSpPr>
        <p:spPr>
          <a:xfrm>
            <a:off x="3848658" y="5441737"/>
            <a:ext cx="2740817" cy="369332"/>
          </a:xfrm>
          <a:prstGeom prst="rect">
            <a:avLst/>
          </a:prstGeom>
          <a:noFill/>
        </p:spPr>
        <p:txBody>
          <a:bodyPr wrap="square" rtlCol="0">
            <a:spAutoFit/>
          </a:bodyPr>
          <a:lstStyle/>
          <a:p>
            <a:r>
              <a:rPr lang="en-US" altLang="zh-CN" dirty="0">
                <a:solidFill>
                  <a:schemeClr val="bg1"/>
                </a:solidFill>
                <a:highlight>
                  <a:srgbClr val="000000"/>
                </a:highlight>
                <a:latin typeface="Garamond" panose="02020404030301010803" pitchFamily="18" charset="0"/>
              </a:rPr>
              <a:t>Vertical farming</a:t>
            </a:r>
            <a:endParaRPr lang="zh-CN" altLang="en-US" dirty="0">
              <a:solidFill>
                <a:schemeClr val="bg1"/>
              </a:solidFill>
              <a:highlight>
                <a:srgbClr val="000000"/>
              </a:highlight>
              <a:latin typeface="Garamond" panose="02020404030301010803" pitchFamily="18" charset="0"/>
            </a:endParaRPr>
          </a:p>
        </p:txBody>
      </p:sp>
      <p:sp>
        <p:nvSpPr>
          <p:cNvPr id="16" name="矩形 15">
            <a:extLst>
              <a:ext uri="{FF2B5EF4-FFF2-40B4-BE49-F238E27FC236}">
                <a16:creationId xmlns:a16="http://schemas.microsoft.com/office/drawing/2014/main" id="{449A61E6-A447-C61B-D2DE-67BF43BF3770}"/>
              </a:ext>
            </a:extLst>
          </p:cNvPr>
          <p:cNvSpPr/>
          <p:nvPr/>
        </p:nvSpPr>
        <p:spPr>
          <a:xfrm>
            <a:off x="2540833" y="1371599"/>
            <a:ext cx="7247744" cy="4579495"/>
          </a:xfrm>
          <a:custGeom>
            <a:avLst/>
            <a:gdLst>
              <a:gd name="connsiteX0" fmla="*/ 0 w 7247744"/>
              <a:gd name="connsiteY0" fmla="*/ 0 h 4579495"/>
              <a:gd name="connsiteX1" fmla="*/ 803841 w 7247744"/>
              <a:gd name="connsiteY1" fmla="*/ 0 h 4579495"/>
              <a:gd name="connsiteX2" fmla="*/ 1535204 w 7247744"/>
              <a:gd name="connsiteY2" fmla="*/ 0 h 4579495"/>
              <a:gd name="connsiteX3" fmla="*/ 1976657 w 7247744"/>
              <a:gd name="connsiteY3" fmla="*/ 0 h 4579495"/>
              <a:gd name="connsiteX4" fmla="*/ 2490588 w 7247744"/>
              <a:gd name="connsiteY4" fmla="*/ 0 h 4579495"/>
              <a:gd name="connsiteX5" fmla="*/ 3149474 w 7247744"/>
              <a:gd name="connsiteY5" fmla="*/ 0 h 4579495"/>
              <a:gd name="connsiteX6" fmla="*/ 3808360 w 7247744"/>
              <a:gd name="connsiteY6" fmla="*/ 0 h 4579495"/>
              <a:gd name="connsiteX7" fmla="*/ 4539723 w 7247744"/>
              <a:gd name="connsiteY7" fmla="*/ 0 h 4579495"/>
              <a:gd name="connsiteX8" fmla="*/ 5053654 w 7247744"/>
              <a:gd name="connsiteY8" fmla="*/ 0 h 4579495"/>
              <a:gd name="connsiteX9" fmla="*/ 5785017 w 7247744"/>
              <a:gd name="connsiteY9" fmla="*/ 0 h 4579495"/>
              <a:gd name="connsiteX10" fmla="*/ 6371426 w 7247744"/>
              <a:gd name="connsiteY10" fmla="*/ 0 h 4579495"/>
              <a:gd name="connsiteX11" fmla="*/ 7247744 w 7247744"/>
              <a:gd name="connsiteY11" fmla="*/ 0 h 4579495"/>
              <a:gd name="connsiteX12" fmla="*/ 7247744 w 7247744"/>
              <a:gd name="connsiteY12" fmla="*/ 608419 h 4579495"/>
              <a:gd name="connsiteX13" fmla="*/ 7247744 w 7247744"/>
              <a:gd name="connsiteY13" fmla="*/ 1171042 h 4579495"/>
              <a:gd name="connsiteX14" fmla="*/ 7247744 w 7247744"/>
              <a:gd name="connsiteY14" fmla="*/ 1687871 h 4579495"/>
              <a:gd name="connsiteX15" fmla="*/ 7247744 w 7247744"/>
              <a:gd name="connsiteY15" fmla="*/ 2296290 h 4579495"/>
              <a:gd name="connsiteX16" fmla="*/ 7247744 w 7247744"/>
              <a:gd name="connsiteY16" fmla="*/ 2813118 h 4579495"/>
              <a:gd name="connsiteX17" fmla="*/ 7247744 w 7247744"/>
              <a:gd name="connsiteY17" fmla="*/ 3467332 h 4579495"/>
              <a:gd name="connsiteX18" fmla="*/ 7247744 w 7247744"/>
              <a:gd name="connsiteY18" fmla="*/ 4579495 h 4579495"/>
              <a:gd name="connsiteX19" fmla="*/ 6661336 w 7247744"/>
              <a:gd name="connsiteY19" fmla="*/ 4579495 h 4579495"/>
              <a:gd name="connsiteX20" fmla="*/ 6147405 w 7247744"/>
              <a:gd name="connsiteY20" fmla="*/ 4579495 h 4579495"/>
              <a:gd name="connsiteX21" fmla="*/ 5488519 w 7247744"/>
              <a:gd name="connsiteY21" fmla="*/ 4579495 h 4579495"/>
              <a:gd name="connsiteX22" fmla="*/ 4974588 w 7247744"/>
              <a:gd name="connsiteY22" fmla="*/ 4579495 h 4579495"/>
              <a:gd name="connsiteX23" fmla="*/ 4533134 w 7247744"/>
              <a:gd name="connsiteY23" fmla="*/ 4579495 h 4579495"/>
              <a:gd name="connsiteX24" fmla="*/ 3946726 w 7247744"/>
              <a:gd name="connsiteY24" fmla="*/ 4579495 h 4579495"/>
              <a:gd name="connsiteX25" fmla="*/ 3142885 w 7247744"/>
              <a:gd name="connsiteY25" fmla="*/ 4579495 h 4579495"/>
              <a:gd name="connsiteX26" fmla="*/ 2484000 w 7247744"/>
              <a:gd name="connsiteY26" fmla="*/ 4579495 h 4579495"/>
              <a:gd name="connsiteX27" fmla="*/ 1752636 w 7247744"/>
              <a:gd name="connsiteY27" fmla="*/ 4579495 h 4579495"/>
              <a:gd name="connsiteX28" fmla="*/ 1311183 w 7247744"/>
              <a:gd name="connsiteY28" fmla="*/ 4579495 h 4579495"/>
              <a:gd name="connsiteX29" fmla="*/ 652297 w 7247744"/>
              <a:gd name="connsiteY29" fmla="*/ 4579495 h 4579495"/>
              <a:gd name="connsiteX30" fmla="*/ 0 w 7247744"/>
              <a:gd name="connsiteY30" fmla="*/ 4579495 h 4579495"/>
              <a:gd name="connsiteX31" fmla="*/ 0 w 7247744"/>
              <a:gd name="connsiteY31" fmla="*/ 3971076 h 4579495"/>
              <a:gd name="connsiteX32" fmla="*/ 0 w 7247744"/>
              <a:gd name="connsiteY32" fmla="*/ 3316863 h 4579495"/>
              <a:gd name="connsiteX33" fmla="*/ 0 w 7247744"/>
              <a:gd name="connsiteY33" fmla="*/ 2571059 h 4579495"/>
              <a:gd name="connsiteX34" fmla="*/ 0 w 7247744"/>
              <a:gd name="connsiteY34" fmla="*/ 1825256 h 4579495"/>
              <a:gd name="connsiteX35" fmla="*/ 0 w 7247744"/>
              <a:gd name="connsiteY35" fmla="*/ 1171042 h 4579495"/>
              <a:gd name="connsiteX36" fmla="*/ 0 w 7247744"/>
              <a:gd name="connsiteY36" fmla="*/ 562624 h 4579495"/>
              <a:gd name="connsiteX37" fmla="*/ 0 w 7247744"/>
              <a:gd name="connsiteY37" fmla="*/ 0 h 4579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7247744" h="4579495" extrusionOk="0">
                <a:moveTo>
                  <a:pt x="0" y="0"/>
                </a:moveTo>
                <a:cubicBezTo>
                  <a:pt x="297895" y="23004"/>
                  <a:pt x="521536" y="3674"/>
                  <a:pt x="803841" y="0"/>
                </a:cubicBezTo>
                <a:cubicBezTo>
                  <a:pt x="1086146" y="-3674"/>
                  <a:pt x="1280310" y="-18798"/>
                  <a:pt x="1535204" y="0"/>
                </a:cubicBezTo>
                <a:cubicBezTo>
                  <a:pt x="1790098" y="18798"/>
                  <a:pt x="1762161" y="-4379"/>
                  <a:pt x="1976657" y="0"/>
                </a:cubicBezTo>
                <a:cubicBezTo>
                  <a:pt x="2191153" y="4379"/>
                  <a:pt x="2255281" y="9659"/>
                  <a:pt x="2490588" y="0"/>
                </a:cubicBezTo>
                <a:cubicBezTo>
                  <a:pt x="2725895" y="-9659"/>
                  <a:pt x="2888623" y="-9842"/>
                  <a:pt x="3149474" y="0"/>
                </a:cubicBezTo>
                <a:cubicBezTo>
                  <a:pt x="3410325" y="9842"/>
                  <a:pt x="3543855" y="-12241"/>
                  <a:pt x="3808360" y="0"/>
                </a:cubicBezTo>
                <a:cubicBezTo>
                  <a:pt x="4072865" y="12241"/>
                  <a:pt x="4301121" y="-2519"/>
                  <a:pt x="4539723" y="0"/>
                </a:cubicBezTo>
                <a:cubicBezTo>
                  <a:pt x="4778325" y="2519"/>
                  <a:pt x="4799243" y="-19270"/>
                  <a:pt x="5053654" y="0"/>
                </a:cubicBezTo>
                <a:cubicBezTo>
                  <a:pt x="5308065" y="19270"/>
                  <a:pt x="5616830" y="-33052"/>
                  <a:pt x="5785017" y="0"/>
                </a:cubicBezTo>
                <a:cubicBezTo>
                  <a:pt x="5953204" y="33052"/>
                  <a:pt x="6186051" y="-18134"/>
                  <a:pt x="6371426" y="0"/>
                </a:cubicBezTo>
                <a:cubicBezTo>
                  <a:pt x="6556801" y="18134"/>
                  <a:pt x="6902645" y="-3769"/>
                  <a:pt x="7247744" y="0"/>
                </a:cubicBezTo>
                <a:cubicBezTo>
                  <a:pt x="7262073" y="261990"/>
                  <a:pt x="7221117" y="404514"/>
                  <a:pt x="7247744" y="608419"/>
                </a:cubicBezTo>
                <a:cubicBezTo>
                  <a:pt x="7274371" y="812324"/>
                  <a:pt x="7268009" y="975861"/>
                  <a:pt x="7247744" y="1171042"/>
                </a:cubicBezTo>
                <a:cubicBezTo>
                  <a:pt x="7227479" y="1366223"/>
                  <a:pt x="7251889" y="1505172"/>
                  <a:pt x="7247744" y="1687871"/>
                </a:cubicBezTo>
                <a:cubicBezTo>
                  <a:pt x="7243599" y="1870570"/>
                  <a:pt x="7232839" y="2057255"/>
                  <a:pt x="7247744" y="2296290"/>
                </a:cubicBezTo>
                <a:cubicBezTo>
                  <a:pt x="7262649" y="2535325"/>
                  <a:pt x="7246873" y="2620137"/>
                  <a:pt x="7247744" y="2813118"/>
                </a:cubicBezTo>
                <a:cubicBezTo>
                  <a:pt x="7248615" y="3006099"/>
                  <a:pt x="7261342" y="3178158"/>
                  <a:pt x="7247744" y="3467332"/>
                </a:cubicBezTo>
                <a:cubicBezTo>
                  <a:pt x="7234146" y="3756506"/>
                  <a:pt x="7272779" y="4228621"/>
                  <a:pt x="7247744" y="4579495"/>
                </a:cubicBezTo>
                <a:cubicBezTo>
                  <a:pt x="7065875" y="4599446"/>
                  <a:pt x="6869858" y="4580516"/>
                  <a:pt x="6661336" y="4579495"/>
                </a:cubicBezTo>
                <a:cubicBezTo>
                  <a:pt x="6452814" y="4578474"/>
                  <a:pt x="6309877" y="4570590"/>
                  <a:pt x="6147405" y="4579495"/>
                </a:cubicBezTo>
                <a:cubicBezTo>
                  <a:pt x="5984933" y="4588400"/>
                  <a:pt x="5804640" y="4549321"/>
                  <a:pt x="5488519" y="4579495"/>
                </a:cubicBezTo>
                <a:cubicBezTo>
                  <a:pt x="5172398" y="4609669"/>
                  <a:pt x="5218269" y="4563149"/>
                  <a:pt x="4974588" y="4579495"/>
                </a:cubicBezTo>
                <a:cubicBezTo>
                  <a:pt x="4730907" y="4595841"/>
                  <a:pt x="4679534" y="4559420"/>
                  <a:pt x="4533134" y="4579495"/>
                </a:cubicBezTo>
                <a:cubicBezTo>
                  <a:pt x="4386734" y="4599570"/>
                  <a:pt x="4104975" y="4583088"/>
                  <a:pt x="3946726" y="4579495"/>
                </a:cubicBezTo>
                <a:cubicBezTo>
                  <a:pt x="3788477" y="4575902"/>
                  <a:pt x="3477994" y="4594568"/>
                  <a:pt x="3142885" y="4579495"/>
                </a:cubicBezTo>
                <a:cubicBezTo>
                  <a:pt x="2807776" y="4564422"/>
                  <a:pt x="2644396" y="4546904"/>
                  <a:pt x="2484000" y="4579495"/>
                </a:cubicBezTo>
                <a:cubicBezTo>
                  <a:pt x="2323605" y="4612086"/>
                  <a:pt x="1917845" y="4581747"/>
                  <a:pt x="1752636" y="4579495"/>
                </a:cubicBezTo>
                <a:cubicBezTo>
                  <a:pt x="1587427" y="4577243"/>
                  <a:pt x="1432991" y="4573179"/>
                  <a:pt x="1311183" y="4579495"/>
                </a:cubicBezTo>
                <a:cubicBezTo>
                  <a:pt x="1189375" y="4585811"/>
                  <a:pt x="935326" y="4593186"/>
                  <a:pt x="652297" y="4579495"/>
                </a:cubicBezTo>
                <a:cubicBezTo>
                  <a:pt x="369268" y="4565804"/>
                  <a:pt x="140228" y="4568148"/>
                  <a:pt x="0" y="4579495"/>
                </a:cubicBezTo>
                <a:cubicBezTo>
                  <a:pt x="-26929" y="4405021"/>
                  <a:pt x="13794" y="4246255"/>
                  <a:pt x="0" y="3971076"/>
                </a:cubicBezTo>
                <a:cubicBezTo>
                  <a:pt x="-13794" y="3695897"/>
                  <a:pt x="-29773" y="3580422"/>
                  <a:pt x="0" y="3316863"/>
                </a:cubicBezTo>
                <a:cubicBezTo>
                  <a:pt x="29773" y="3053304"/>
                  <a:pt x="-711" y="2752366"/>
                  <a:pt x="0" y="2571059"/>
                </a:cubicBezTo>
                <a:cubicBezTo>
                  <a:pt x="711" y="2389752"/>
                  <a:pt x="-18638" y="2093987"/>
                  <a:pt x="0" y="1825256"/>
                </a:cubicBezTo>
                <a:cubicBezTo>
                  <a:pt x="18638" y="1556525"/>
                  <a:pt x="-17914" y="1422856"/>
                  <a:pt x="0" y="1171042"/>
                </a:cubicBezTo>
                <a:cubicBezTo>
                  <a:pt x="17914" y="919228"/>
                  <a:pt x="17347" y="830910"/>
                  <a:pt x="0" y="562624"/>
                </a:cubicBezTo>
                <a:cubicBezTo>
                  <a:pt x="-17347" y="294338"/>
                  <a:pt x="-22825" y="263623"/>
                  <a:pt x="0" y="0"/>
                </a:cubicBezTo>
                <a:close/>
              </a:path>
            </a:pathLst>
          </a:custGeom>
          <a:noFill/>
          <a:ln>
            <a:solidFill>
              <a:srgbClr val="FFC000"/>
            </a:solidFill>
            <a:extLst>
              <a:ext uri="{C807C97D-BFC1-408E-A445-0C87EB9F89A2}">
                <ask:lineSketchStyleProps xmlns:ask="http://schemas.microsoft.com/office/drawing/2018/sketchyshapes" sd="714250549">
                  <a:prstGeom prst="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9545528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D68D7-FC97-B2E3-62EC-00AC809DE9C6}"/>
            </a:ext>
          </a:extLst>
        </p:cNvPr>
        <p:cNvGrpSpPr/>
        <p:nvPr/>
      </p:nvGrpSpPr>
      <p:grpSpPr>
        <a:xfrm>
          <a:off x="0" y="0"/>
          <a:ext cx="0" cy="0"/>
          <a:chOff x="0" y="0"/>
          <a:chExt cx="0" cy="0"/>
        </a:xfrm>
      </p:grpSpPr>
      <p:pic>
        <p:nvPicPr>
          <p:cNvPr id="8" name="图片 7" descr="图片包含 游戏机&#10;&#10;AI 生成的内容可能不正确。">
            <a:extLst>
              <a:ext uri="{FF2B5EF4-FFF2-40B4-BE49-F238E27FC236}">
                <a16:creationId xmlns:a16="http://schemas.microsoft.com/office/drawing/2014/main" id="{43736DB2-E516-5E6E-008B-61BA3008FD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8746" y="2510874"/>
            <a:ext cx="3093086" cy="1851753"/>
          </a:xfrm>
          <a:prstGeom prst="rect">
            <a:avLst/>
          </a:prstGeom>
        </p:spPr>
      </p:pic>
      <p:pic>
        <p:nvPicPr>
          <p:cNvPr id="4" name="图片 3" descr="图片包含 游戏机, 乐高, 围栏, 床&#10;&#10;AI 生成的内容可能不正确。">
            <a:extLst>
              <a:ext uri="{FF2B5EF4-FFF2-40B4-BE49-F238E27FC236}">
                <a16:creationId xmlns:a16="http://schemas.microsoft.com/office/drawing/2014/main" id="{AC98DEAE-4D48-098E-E978-1548631179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95598" y="2539569"/>
            <a:ext cx="2916426" cy="1674876"/>
          </a:xfrm>
          <a:prstGeom prst="rect">
            <a:avLst/>
          </a:prstGeom>
        </p:spPr>
      </p:pic>
      <p:sp>
        <p:nvSpPr>
          <p:cNvPr id="3" name="灯片编号占位符 2">
            <a:extLst>
              <a:ext uri="{FF2B5EF4-FFF2-40B4-BE49-F238E27FC236}">
                <a16:creationId xmlns:a16="http://schemas.microsoft.com/office/drawing/2014/main" id="{0E1FDA6C-BE2F-C1C0-6007-ECF357CC9547}"/>
              </a:ext>
            </a:extLst>
          </p:cNvPr>
          <p:cNvSpPr>
            <a:spLocks noGrp="1"/>
          </p:cNvSpPr>
          <p:nvPr>
            <p:ph type="sldNum" sz="quarter" idx="12"/>
          </p:nvPr>
        </p:nvSpPr>
        <p:spPr/>
        <p:txBody>
          <a:bodyPr/>
          <a:lstStyle/>
          <a:p>
            <a:fld id="{715FDD10-C00D-4070-97F8-77B215715C1D}" type="slidenum">
              <a:rPr lang="zh-CN" altLang="en-US" smtClean="0"/>
              <a:t>51</a:t>
            </a:fld>
            <a:endParaRPr lang="zh-CN" altLang="en-US"/>
          </a:p>
        </p:txBody>
      </p:sp>
      <p:sp>
        <p:nvSpPr>
          <p:cNvPr id="31" name="文本框 30">
            <a:extLst>
              <a:ext uri="{FF2B5EF4-FFF2-40B4-BE49-F238E27FC236}">
                <a16:creationId xmlns:a16="http://schemas.microsoft.com/office/drawing/2014/main" id="{D74F9CC2-8FAF-6324-04BD-0702F407081D}"/>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9" name="文本框 8">
            <a:extLst>
              <a:ext uri="{FF2B5EF4-FFF2-40B4-BE49-F238E27FC236}">
                <a16:creationId xmlns:a16="http://schemas.microsoft.com/office/drawing/2014/main" id="{A42991C7-5B16-1144-32A8-CB50E9D24E6C}"/>
              </a:ext>
            </a:extLst>
          </p:cNvPr>
          <p:cNvSpPr txBox="1"/>
          <p:nvPr/>
        </p:nvSpPr>
        <p:spPr>
          <a:xfrm>
            <a:off x="1031502" y="391983"/>
            <a:ext cx="10666227" cy="1538883"/>
          </a:xfrm>
          <a:prstGeom prst="rect">
            <a:avLst/>
          </a:prstGeom>
          <a:noFill/>
        </p:spPr>
        <p:txBody>
          <a:bodyPr wrap="square" rtlCol="0">
            <a:spAutoFit/>
          </a:bodyPr>
          <a:lstStyle/>
          <a:p>
            <a:pPr algn="just"/>
            <a:r>
              <a:rPr lang="en-US" altLang="zh-CN" sz="2000" b="1" dirty="0">
                <a:latin typeface="Garamond" panose="02020404030301010803" pitchFamily="18" charset="0"/>
              </a:rPr>
              <a:t>NGOs&amp; Government Layer</a:t>
            </a:r>
          </a:p>
          <a:p>
            <a:pPr algn="just"/>
            <a:r>
              <a:rPr lang="en-US" altLang="zh-CN" sz="2000" b="1" dirty="0">
                <a:latin typeface="Garamond" panose="02020404030301010803" pitchFamily="18" charset="0"/>
              </a:rPr>
              <a:t>5.</a:t>
            </a:r>
            <a:r>
              <a:rPr lang="en-US" altLang="zh-CN" dirty="0">
                <a:latin typeface="Garamond" panose="02020404030301010803" pitchFamily="18" charset="0"/>
              </a:rPr>
              <a:t> Develop native agroforestry and mixed farming strategies for Nakuru to improve agricultural returns</a:t>
            </a:r>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zh-CN" altLang="en-US" dirty="0">
              <a:latin typeface="Garamond" panose="02020404030301010803" pitchFamily="18" charset="0"/>
            </a:endParaRPr>
          </a:p>
          <a:p>
            <a:pPr algn="just"/>
            <a:endParaRPr lang="en-US" altLang="zh-CN" dirty="0">
              <a:latin typeface="Garamond" panose="02020404030301010803" pitchFamily="18" charset="0"/>
            </a:endParaRPr>
          </a:p>
        </p:txBody>
      </p:sp>
      <p:pic>
        <p:nvPicPr>
          <p:cNvPr id="2" name="图片 1" descr="卡通人物&#10;&#10;AI 生成的内容可能不正确。">
            <a:extLst>
              <a:ext uri="{FF2B5EF4-FFF2-40B4-BE49-F238E27FC236}">
                <a16:creationId xmlns:a16="http://schemas.microsoft.com/office/drawing/2014/main" id="{0C348E68-ECAE-32E2-29D2-C97CAF366A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32450" y="2502137"/>
            <a:ext cx="3063148" cy="1713070"/>
          </a:xfrm>
          <a:prstGeom prst="rect">
            <a:avLst/>
          </a:prstGeom>
        </p:spPr>
      </p:pic>
      <p:sp>
        <p:nvSpPr>
          <p:cNvPr id="15" name="文本框 14">
            <a:extLst>
              <a:ext uri="{FF2B5EF4-FFF2-40B4-BE49-F238E27FC236}">
                <a16:creationId xmlns:a16="http://schemas.microsoft.com/office/drawing/2014/main" id="{869C9981-8409-5007-EEEA-4BEE7302FFFF}"/>
              </a:ext>
            </a:extLst>
          </p:cNvPr>
          <p:cNvSpPr txBox="1"/>
          <p:nvPr/>
        </p:nvSpPr>
        <p:spPr>
          <a:xfrm>
            <a:off x="5128887" y="4299618"/>
            <a:ext cx="2740817" cy="307777"/>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Mixed farming </a:t>
            </a:r>
            <a:endParaRPr lang="zh-CN" altLang="en-US" sz="1400" dirty="0">
              <a:solidFill>
                <a:schemeClr val="bg1"/>
              </a:solidFill>
              <a:highlight>
                <a:srgbClr val="000000"/>
              </a:highlight>
              <a:latin typeface="Garamond" panose="02020404030301010803" pitchFamily="18" charset="0"/>
            </a:endParaRPr>
          </a:p>
        </p:txBody>
      </p:sp>
      <p:sp>
        <p:nvSpPr>
          <p:cNvPr id="16" name="文本框 15">
            <a:extLst>
              <a:ext uri="{FF2B5EF4-FFF2-40B4-BE49-F238E27FC236}">
                <a16:creationId xmlns:a16="http://schemas.microsoft.com/office/drawing/2014/main" id="{8C8B02EA-A12C-1241-D0D0-FD280CC62A46}"/>
              </a:ext>
            </a:extLst>
          </p:cNvPr>
          <p:cNvSpPr txBox="1"/>
          <p:nvPr/>
        </p:nvSpPr>
        <p:spPr>
          <a:xfrm>
            <a:off x="8729154" y="4268840"/>
            <a:ext cx="2740817" cy="369332"/>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Intercropping</a:t>
            </a:r>
            <a:r>
              <a:rPr lang="en-US" altLang="zh-CN" sz="1600" dirty="0">
                <a:solidFill>
                  <a:schemeClr val="bg1"/>
                </a:solidFill>
                <a:highlight>
                  <a:srgbClr val="000000"/>
                </a:highlight>
                <a:latin typeface="Garamond" panose="02020404030301010803" pitchFamily="18" charset="0"/>
              </a:rPr>
              <a:t> </a:t>
            </a:r>
            <a:r>
              <a:rPr lang="en-US" altLang="zh-CN" dirty="0">
                <a:solidFill>
                  <a:schemeClr val="bg1"/>
                </a:solidFill>
                <a:highlight>
                  <a:srgbClr val="000000"/>
                </a:highlight>
              </a:rPr>
              <a:t> </a:t>
            </a:r>
            <a:endParaRPr lang="zh-CN" altLang="en-US" dirty="0">
              <a:solidFill>
                <a:schemeClr val="bg1"/>
              </a:solidFill>
              <a:highlight>
                <a:srgbClr val="000000"/>
              </a:highlight>
            </a:endParaRPr>
          </a:p>
        </p:txBody>
      </p:sp>
      <p:sp>
        <p:nvSpPr>
          <p:cNvPr id="17" name="文本框 16">
            <a:extLst>
              <a:ext uri="{FF2B5EF4-FFF2-40B4-BE49-F238E27FC236}">
                <a16:creationId xmlns:a16="http://schemas.microsoft.com/office/drawing/2014/main" id="{23664A4E-A7D0-FC7E-7FF0-B6804D4D16A4}"/>
              </a:ext>
            </a:extLst>
          </p:cNvPr>
          <p:cNvSpPr txBox="1"/>
          <p:nvPr/>
        </p:nvSpPr>
        <p:spPr>
          <a:xfrm>
            <a:off x="2465403" y="4318431"/>
            <a:ext cx="2740817" cy="338554"/>
          </a:xfrm>
          <a:prstGeom prst="rect">
            <a:avLst/>
          </a:prstGeom>
          <a:noFill/>
        </p:spPr>
        <p:txBody>
          <a:bodyPr wrap="square" rtlCol="0">
            <a:spAutoFit/>
          </a:bodyPr>
          <a:lstStyle/>
          <a:p>
            <a:r>
              <a:rPr lang="en-US" altLang="zh-CN" sz="1400" dirty="0">
                <a:solidFill>
                  <a:schemeClr val="bg1"/>
                </a:solidFill>
                <a:highlight>
                  <a:srgbClr val="000000"/>
                </a:highlight>
                <a:latin typeface="Garamond" panose="02020404030301010803" pitchFamily="18" charset="0"/>
              </a:rPr>
              <a:t>Agroforestry</a:t>
            </a:r>
            <a:r>
              <a:rPr lang="en-US" altLang="zh-CN" sz="1600" dirty="0">
                <a:solidFill>
                  <a:schemeClr val="bg1"/>
                </a:solidFill>
                <a:highlight>
                  <a:srgbClr val="000000"/>
                </a:highlight>
              </a:rPr>
              <a:t> </a:t>
            </a:r>
            <a:endParaRPr lang="zh-CN" altLang="en-US" sz="1600" dirty="0">
              <a:solidFill>
                <a:schemeClr val="bg1"/>
              </a:solidFill>
              <a:highlight>
                <a:srgbClr val="000000"/>
              </a:highlight>
            </a:endParaRPr>
          </a:p>
        </p:txBody>
      </p:sp>
      <p:sp>
        <p:nvSpPr>
          <p:cNvPr id="18" name="矩形 17">
            <a:extLst>
              <a:ext uri="{FF2B5EF4-FFF2-40B4-BE49-F238E27FC236}">
                <a16:creationId xmlns:a16="http://schemas.microsoft.com/office/drawing/2014/main" id="{28A5B433-B4BC-1D77-B3CD-BEC4A3FADB72}"/>
              </a:ext>
            </a:extLst>
          </p:cNvPr>
          <p:cNvSpPr/>
          <p:nvPr/>
        </p:nvSpPr>
        <p:spPr>
          <a:xfrm>
            <a:off x="1296649" y="2345962"/>
            <a:ext cx="9376348" cy="2581174"/>
          </a:xfrm>
          <a:custGeom>
            <a:avLst/>
            <a:gdLst>
              <a:gd name="connsiteX0" fmla="*/ 0 w 9376348"/>
              <a:gd name="connsiteY0" fmla="*/ 0 h 2581174"/>
              <a:gd name="connsiteX1" fmla="*/ 857266 w 9376348"/>
              <a:gd name="connsiteY1" fmla="*/ 0 h 2581174"/>
              <a:gd name="connsiteX2" fmla="*/ 1620769 w 9376348"/>
              <a:gd name="connsiteY2" fmla="*/ 0 h 2581174"/>
              <a:gd name="connsiteX3" fmla="*/ 2009217 w 9376348"/>
              <a:gd name="connsiteY3" fmla="*/ 0 h 2581174"/>
              <a:gd name="connsiteX4" fmla="*/ 2491430 w 9376348"/>
              <a:gd name="connsiteY4" fmla="*/ 0 h 2581174"/>
              <a:gd name="connsiteX5" fmla="*/ 3161169 w 9376348"/>
              <a:gd name="connsiteY5" fmla="*/ 0 h 2581174"/>
              <a:gd name="connsiteX6" fmla="*/ 3830908 w 9376348"/>
              <a:gd name="connsiteY6" fmla="*/ 0 h 2581174"/>
              <a:gd name="connsiteX7" fmla="*/ 4594411 w 9376348"/>
              <a:gd name="connsiteY7" fmla="*/ 0 h 2581174"/>
              <a:gd name="connsiteX8" fmla="*/ 5076623 w 9376348"/>
              <a:gd name="connsiteY8" fmla="*/ 0 h 2581174"/>
              <a:gd name="connsiteX9" fmla="*/ 5840125 w 9376348"/>
              <a:gd name="connsiteY9" fmla="*/ 0 h 2581174"/>
              <a:gd name="connsiteX10" fmla="*/ 6416101 w 9376348"/>
              <a:gd name="connsiteY10" fmla="*/ 0 h 2581174"/>
              <a:gd name="connsiteX11" fmla="*/ 6804550 w 9376348"/>
              <a:gd name="connsiteY11" fmla="*/ 0 h 2581174"/>
              <a:gd name="connsiteX12" fmla="*/ 7380525 w 9376348"/>
              <a:gd name="connsiteY12" fmla="*/ 0 h 2581174"/>
              <a:gd name="connsiteX13" fmla="*/ 8144028 w 9376348"/>
              <a:gd name="connsiteY13" fmla="*/ 0 h 2581174"/>
              <a:gd name="connsiteX14" fmla="*/ 9376348 w 9376348"/>
              <a:gd name="connsiteY14" fmla="*/ 0 h 2581174"/>
              <a:gd name="connsiteX15" fmla="*/ 9376348 w 9376348"/>
              <a:gd name="connsiteY15" fmla="*/ 567858 h 2581174"/>
              <a:gd name="connsiteX16" fmla="*/ 9376348 w 9376348"/>
              <a:gd name="connsiteY16" fmla="*/ 1135717 h 2581174"/>
              <a:gd name="connsiteX17" fmla="*/ 9376348 w 9376348"/>
              <a:gd name="connsiteY17" fmla="*/ 1781010 h 2581174"/>
              <a:gd name="connsiteX18" fmla="*/ 9376348 w 9376348"/>
              <a:gd name="connsiteY18" fmla="*/ 2581174 h 2581174"/>
              <a:gd name="connsiteX19" fmla="*/ 8800372 w 9376348"/>
              <a:gd name="connsiteY19" fmla="*/ 2581174 h 2581174"/>
              <a:gd name="connsiteX20" fmla="*/ 8318160 w 9376348"/>
              <a:gd name="connsiteY20" fmla="*/ 2581174 h 2581174"/>
              <a:gd name="connsiteX21" fmla="*/ 7648421 w 9376348"/>
              <a:gd name="connsiteY21" fmla="*/ 2581174 h 2581174"/>
              <a:gd name="connsiteX22" fmla="*/ 7166209 w 9376348"/>
              <a:gd name="connsiteY22" fmla="*/ 2581174 h 2581174"/>
              <a:gd name="connsiteX23" fmla="*/ 6777760 w 9376348"/>
              <a:gd name="connsiteY23" fmla="*/ 2581174 h 2581174"/>
              <a:gd name="connsiteX24" fmla="*/ 6201784 w 9376348"/>
              <a:gd name="connsiteY24" fmla="*/ 2581174 h 2581174"/>
              <a:gd name="connsiteX25" fmla="*/ 5344518 w 9376348"/>
              <a:gd name="connsiteY25" fmla="*/ 2581174 h 2581174"/>
              <a:gd name="connsiteX26" fmla="*/ 4674779 w 9376348"/>
              <a:gd name="connsiteY26" fmla="*/ 2581174 h 2581174"/>
              <a:gd name="connsiteX27" fmla="*/ 3911277 w 9376348"/>
              <a:gd name="connsiteY27" fmla="*/ 2581174 h 2581174"/>
              <a:gd name="connsiteX28" fmla="*/ 3522828 w 9376348"/>
              <a:gd name="connsiteY28" fmla="*/ 2581174 h 2581174"/>
              <a:gd name="connsiteX29" fmla="*/ 2853089 w 9376348"/>
              <a:gd name="connsiteY29" fmla="*/ 2581174 h 2581174"/>
              <a:gd name="connsiteX30" fmla="*/ 2277113 w 9376348"/>
              <a:gd name="connsiteY30" fmla="*/ 2581174 h 2581174"/>
              <a:gd name="connsiteX31" fmla="*/ 1701137 w 9376348"/>
              <a:gd name="connsiteY31" fmla="*/ 2581174 h 2581174"/>
              <a:gd name="connsiteX32" fmla="*/ 937635 w 9376348"/>
              <a:gd name="connsiteY32" fmla="*/ 2581174 h 2581174"/>
              <a:gd name="connsiteX33" fmla="*/ 0 w 9376348"/>
              <a:gd name="connsiteY33" fmla="*/ 2581174 h 2581174"/>
              <a:gd name="connsiteX34" fmla="*/ 0 w 9376348"/>
              <a:gd name="connsiteY34" fmla="*/ 2013316 h 2581174"/>
              <a:gd name="connsiteX35" fmla="*/ 0 w 9376348"/>
              <a:gd name="connsiteY35" fmla="*/ 1368022 h 2581174"/>
              <a:gd name="connsiteX36" fmla="*/ 0 w 9376348"/>
              <a:gd name="connsiteY36" fmla="*/ 748540 h 2581174"/>
              <a:gd name="connsiteX37" fmla="*/ 0 w 9376348"/>
              <a:gd name="connsiteY37" fmla="*/ 0 h 2581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376348" h="2581174" extrusionOk="0">
                <a:moveTo>
                  <a:pt x="0" y="0"/>
                </a:moveTo>
                <a:cubicBezTo>
                  <a:pt x="295940" y="-10500"/>
                  <a:pt x="622684" y="-36589"/>
                  <a:pt x="857266" y="0"/>
                </a:cubicBezTo>
                <a:cubicBezTo>
                  <a:pt x="1091848" y="36589"/>
                  <a:pt x="1424195" y="-18763"/>
                  <a:pt x="1620769" y="0"/>
                </a:cubicBezTo>
                <a:cubicBezTo>
                  <a:pt x="1817343" y="18763"/>
                  <a:pt x="1893042" y="16860"/>
                  <a:pt x="2009217" y="0"/>
                </a:cubicBezTo>
                <a:cubicBezTo>
                  <a:pt x="2125392" y="-16860"/>
                  <a:pt x="2331824" y="-13122"/>
                  <a:pt x="2491430" y="0"/>
                </a:cubicBezTo>
                <a:cubicBezTo>
                  <a:pt x="2651036" y="13122"/>
                  <a:pt x="2902477" y="21881"/>
                  <a:pt x="3161169" y="0"/>
                </a:cubicBezTo>
                <a:cubicBezTo>
                  <a:pt x="3419861" y="-21881"/>
                  <a:pt x="3543932" y="-14093"/>
                  <a:pt x="3830908" y="0"/>
                </a:cubicBezTo>
                <a:cubicBezTo>
                  <a:pt x="4117884" y="14093"/>
                  <a:pt x="4248557" y="-11614"/>
                  <a:pt x="4594411" y="0"/>
                </a:cubicBezTo>
                <a:cubicBezTo>
                  <a:pt x="4940265" y="11614"/>
                  <a:pt x="4960741" y="9720"/>
                  <a:pt x="5076623" y="0"/>
                </a:cubicBezTo>
                <a:cubicBezTo>
                  <a:pt x="5192505" y="-9720"/>
                  <a:pt x="5632050" y="16741"/>
                  <a:pt x="5840125" y="0"/>
                </a:cubicBezTo>
                <a:cubicBezTo>
                  <a:pt x="6048200" y="-16741"/>
                  <a:pt x="6152233" y="-22129"/>
                  <a:pt x="6416101" y="0"/>
                </a:cubicBezTo>
                <a:cubicBezTo>
                  <a:pt x="6679969" y="22129"/>
                  <a:pt x="6622883" y="-15776"/>
                  <a:pt x="6804550" y="0"/>
                </a:cubicBezTo>
                <a:cubicBezTo>
                  <a:pt x="6986217" y="15776"/>
                  <a:pt x="7203742" y="12478"/>
                  <a:pt x="7380525" y="0"/>
                </a:cubicBezTo>
                <a:cubicBezTo>
                  <a:pt x="7557309" y="-12478"/>
                  <a:pt x="7976129" y="13549"/>
                  <a:pt x="8144028" y="0"/>
                </a:cubicBezTo>
                <a:cubicBezTo>
                  <a:pt x="8311927" y="-13549"/>
                  <a:pt x="9036515" y="-47318"/>
                  <a:pt x="9376348" y="0"/>
                </a:cubicBezTo>
                <a:cubicBezTo>
                  <a:pt x="9370280" y="272691"/>
                  <a:pt x="9404381" y="371506"/>
                  <a:pt x="9376348" y="567858"/>
                </a:cubicBezTo>
                <a:cubicBezTo>
                  <a:pt x="9348315" y="764210"/>
                  <a:pt x="9372108" y="917012"/>
                  <a:pt x="9376348" y="1135717"/>
                </a:cubicBezTo>
                <a:cubicBezTo>
                  <a:pt x="9380588" y="1354422"/>
                  <a:pt x="9357315" y="1562868"/>
                  <a:pt x="9376348" y="1781010"/>
                </a:cubicBezTo>
                <a:cubicBezTo>
                  <a:pt x="9395381" y="1999152"/>
                  <a:pt x="9363396" y="2361041"/>
                  <a:pt x="9376348" y="2581174"/>
                </a:cubicBezTo>
                <a:cubicBezTo>
                  <a:pt x="9178308" y="2584784"/>
                  <a:pt x="9033760" y="2568613"/>
                  <a:pt x="8800372" y="2581174"/>
                </a:cubicBezTo>
                <a:cubicBezTo>
                  <a:pt x="8566984" y="2593735"/>
                  <a:pt x="8512848" y="2575493"/>
                  <a:pt x="8318160" y="2581174"/>
                </a:cubicBezTo>
                <a:cubicBezTo>
                  <a:pt x="8123472" y="2586855"/>
                  <a:pt x="7856327" y="2592335"/>
                  <a:pt x="7648421" y="2581174"/>
                </a:cubicBezTo>
                <a:cubicBezTo>
                  <a:pt x="7440515" y="2570013"/>
                  <a:pt x="7364839" y="2580779"/>
                  <a:pt x="7166209" y="2581174"/>
                </a:cubicBezTo>
                <a:cubicBezTo>
                  <a:pt x="6967579" y="2581569"/>
                  <a:pt x="6964908" y="2563394"/>
                  <a:pt x="6777760" y="2581174"/>
                </a:cubicBezTo>
                <a:cubicBezTo>
                  <a:pt x="6590612" y="2598954"/>
                  <a:pt x="6334897" y="2568029"/>
                  <a:pt x="6201784" y="2581174"/>
                </a:cubicBezTo>
                <a:cubicBezTo>
                  <a:pt x="6068671" y="2594319"/>
                  <a:pt x="5766591" y="2541626"/>
                  <a:pt x="5344518" y="2581174"/>
                </a:cubicBezTo>
                <a:cubicBezTo>
                  <a:pt x="4922445" y="2620722"/>
                  <a:pt x="4863420" y="2549295"/>
                  <a:pt x="4674779" y="2581174"/>
                </a:cubicBezTo>
                <a:cubicBezTo>
                  <a:pt x="4486138" y="2613053"/>
                  <a:pt x="4281555" y="2581762"/>
                  <a:pt x="3911277" y="2581174"/>
                </a:cubicBezTo>
                <a:cubicBezTo>
                  <a:pt x="3540999" y="2580586"/>
                  <a:pt x="3703549" y="2571575"/>
                  <a:pt x="3522828" y="2581174"/>
                </a:cubicBezTo>
                <a:cubicBezTo>
                  <a:pt x="3342107" y="2590773"/>
                  <a:pt x="3087814" y="2609188"/>
                  <a:pt x="2853089" y="2581174"/>
                </a:cubicBezTo>
                <a:cubicBezTo>
                  <a:pt x="2618364" y="2553160"/>
                  <a:pt x="2499553" y="2566779"/>
                  <a:pt x="2277113" y="2581174"/>
                </a:cubicBezTo>
                <a:cubicBezTo>
                  <a:pt x="2054673" y="2595569"/>
                  <a:pt x="1981698" y="2593070"/>
                  <a:pt x="1701137" y="2581174"/>
                </a:cubicBezTo>
                <a:cubicBezTo>
                  <a:pt x="1420576" y="2569278"/>
                  <a:pt x="1161075" y="2555592"/>
                  <a:pt x="937635" y="2581174"/>
                </a:cubicBezTo>
                <a:cubicBezTo>
                  <a:pt x="714195" y="2606756"/>
                  <a:pt x="455473" y="2569248"/>
                  <a:pt x="0" y="2581174"/>
                </a:cubicBezTo>
                <a:cubicBezTo>
                  <a:pt x="2298" y="2373599"/>
                  <a:pt x="-16826" y="2134328"/>
                  <a:pt x="0" y="2013316"/>
                </a:cubicBezTo>
                <a:cubicBezTo>
                  <a:pt x="16826" y="1892304"/>
                  <a:pt x="26696" y="1580729"/>
                  <a:pt x="0" y="1368022"/>
                </a:cubicBezTo>
                <a:cubicBezTo>
                  <a:pt x="-26696" y="1155315"/>
                  <a:pt x="-23269" y="1006379"/>
                  <a:pt x="0" y="748540"/>
                </a:cubicBezTo>
                <a:cubicBezTo>
                  <a:pt x="23269" y="490701"/>
                  <a:pt x="16176" y="330063"/>
                  <a:pt x="0" y="0"/>
                </a:cubicBezTo>
                <a:close/>
              </a:path>
            </a:pathLst>
          </a:custGeom>
          <a:noFill/>
          <a:ln>
            <a:solidFill>
              <a:srgbClr val="00B050"/>
            </a:solidFill>
            <a:extLst>
              <a:ext uri="{C807C97D-BFC1-408E-A445-0C87EB9F89A2}">
                <ask:lineSketchStyleProps xmlns:ask="http://schemas.microsoft.com/office/drawing/2018/sketchyshapes" sd="714250549">
                  <a:prstGeom prst="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5931291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E4A49-4CCA-440E-5D2E-58E95338D7FB}"/>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F2544BB1-FF81-C1FD-EA68-89A712017135}"/>
              </a:ext>
            </a:extLst>
          </p:cNvPr>
          <p:cNvSpPr>
            <a:spLocks noGrp="1"/>
          </p:cNvSpPr>
          <p:nvPr>
            <p:ph type="sldNum" sz="quarter" idx="12"/>
          </p:nvPr>
        </p:nvSpPr>
        <p:spPr/>
        <p:txBody>
          <a:bodyPr/>
          <a:lstStyle/>
          <a:p>
            <a:fld id="{D5F81530-F45E-4912-BDDC-DE97BD132D27}" type="slidenum">
              <a:rPr lang="zh-CN" altLang="en-US" smtClean="0"/>
              <a:t>52</a:t>
            </a:fld>
            <a:endParaRPr lang="zh-CN" altLang="en-US"/>
          </a:p>
        </p:txBody>
      </p:sp>
      <p:pic>
        <p:nvPicPr>
          <p:cNvPr id="6" name="图片 5" descr="地图&#10;&#10;AI 生成的内容可能不正确。">
            <a:extLst>
              <a:ext uri="{FF2B5EF4-FFF2-40B4-BE49-F238E27FC236}">
                <a16:creationId xmlns:a16="http://schemas.microsoft.com/office/drawing/2014/main" id="{96436107-7A92-667C-9033-4772BB7B5DCC}"/>
              </a:ext>
            </a:extLst>
          </p:cNvPr>
          <p:cNvPicPr>
            <a:picLocks noChangeAspect="1"/>
          </p:cNvPicPr>
          <p:nvPr/>
        </p:nvPicPr>
        <p:blipFill>
          <a:blip r:embed="rId3">
            <a:extLst>
              <a:ext uri="{28A0092B-C50C-407E-A947-70E740481C1C}">
                <a14:useLocalDpi xmlns:a14="http://schemas.microsoft.com/office/drawing/2010/main" val="0"/>
              </a:ext>
            </a:extLst>
          </a:blip>
          <a:srcRect t="16747" b="5268"/>
          <a:stretch>
            <a:fillRect/>
          </a:stretch>
        </p:blipFill>
        <p:spPr>
          <a:xfrm>
            <a:off x="5688922" y="1049831"/>
            <a:ext cx="4810952" cy="5306519"/>
          </a:xfrm>
          <a:prstGeom prst="rect">
            <a:avLst/>
          </a:prstGeom>
        </p:spPr>
      </p:pic>
      <p:sp>
        <p:nvSpPr>
          <p:cNvPr id="5" name="文本框 4">
            <a:extLst>
              <a:ext uri="{FF2B5EF4-FFF2-40B4-BE49-F238E27FC236}">
                <a16:creationId xmlns:a16="http://schemas.microsoft.com/office/drawing/2014/main" id="{EAC0E909-D532-1AB2-DA4A-C074EEE475EA}"/>
              </a:ext>
            </a:extLst>
          </p:cNvPr>
          <p:cNvSpPr txBox="1"/>
          <p:nvPr/>
        </p:nvSpPr>
        <p:spPr>
          <a:xfrm>
            <a:off x="720578" y="381793"/>
            <a:ext cx="8699869" cy="707886"/>
          </a:xfrm>
          <a:prstGeom prst="rect">
            <a:avLst/>
          </a:prstGeom>
          <a:noFill/>
        </p:spPr>
        <p:txBody>
          <a:bodyPr wrap="square" rtlCol="0">
            <a:spAutoFit/>
          </a:bodyPr>
          <a:lstStyle/>
          <a:p>
            <a:pPr algn="just"/>
            <a:r>
              <a:rPr lang="en-US" altLang="zh-CN" sz="2000" b="1" dirty="0">
                <a:latin typeface="Garamond" panose="02020404030301010803" pitchFamily="18" charset="0"/>
              </a:rPr>
              <a:t>4.Design Concept </a:t>
            </a:r>
          </a:p>
          <a:p>
            <a:pPr algn="just"/>
            <a:r>
              <a:rPr lang="en-US" altLang="zh-CN" sz="2000" dirty="0">
                <a:latin typeface="Garamond" panose="02020404030301010803" pitchFamily="18" charset="0"/>
              </a:rPr>
              <a:t>Vision: from a drainage to a Sponge region </a:t>
            </a:r>
            <a:endParaRPr lang="en-US" altLang="zh-CN" sz="2000" b="1" dirty="0">
              <a:latin typeface="Garamond" panose="02020404030301010803" pitchFamily="18" charset="0"/>
            </a:endParaRPr>
          </a:p>
        </p:txBody>
      </p:sp>
      <p:sp>
        <p:nvSpPr>
          <p:cNvPr id="7" name="文本框 6">
            <a:extLst>
              <a:ext uri="{FF2B5EF4-FFF2-40B4-BE49-F238E27FC236}">
                <a16:creationId xmlns:a16="http://schemas.microsoft.com/office/drawing/2014/main" id="{D9B9DD75-8D60-F85A-8621-610D1D53CDF3}"/>
              </a:ext>
            </a:extLst>
          </p:cNvPr>
          <p:cNvSpPr txBox="1"/>
          <p:nvPr/>
        </p:nvSpPr>
        <p:spPr>
          <a:xfrm>
            <a:off x="999146" y="2813676"/>
            <a:ext cx="4560259" cy="2862322"/>
          </a:xfrm>
          <a:prstGeom prst="rect">
            <a:avLst/>
          </a:prstGeom>
          <a:noFill/>
        </p:spPr>
        <p:txBody>
          <a:bodyPr wrap="square" rtlCol="0">
            <a:spAutoFit/>
          </a:bodyPr>
          <a:lstStyle/>
          <a:p>
            <a:r>
              <a:rPr lang="en-US" altLang="zh-CN" b="1" dirty="0">
                <a:latin typeface="Garamond" panose="02020404030301010803" pitchFamily="18" charset="0"/>
              </a:rPr>
              <a:t>Main Issues from analysis were:</a:t>
            </a:r>
          </a:p>
          <a:p>
            <a:endParaRPr lang="en-US" altLang="zh-CN" b="1" dirty="0">
              <a:solidFill>
                <a:srgbClr val="009999"/>
              </a:solidFill>
              <a:latin typeface="Garamond" panose="02020404030301010803" pitchFamily="18" charset="0"/>
            </a:endParaRPr>
          </a:p>
          <a:p>
            <a:r>
              <a:rPr lang="en-US" altLang="zh-CN" b="1" dirty="0" err="1">
                <a:solidFill>
                  <a:srgbClr val="009999"/>
                </a:solidFill>
                <a:latin typeface="Garamond" panose="02020404030301010803" pitchFamily="18" charset="0"/>
              </a:rPr>
              <a:t>Menengai</a:t>
            </a:r>
            <a:r>
              <a:rPr lang="en-US" altLang="zh-CN" b="1" dirty="0">
                <a:solidFill>
                  <a:srgbClr val="009999"/>
                </a:solidFill>
                <a:latin typeface="Garamond" panose="02020404030301010803" pitchFamily="18" charset="0"/>
              </a:rPr>
              <a:t> Crater: </a:t>
            </a:r>
            <a:r>
              <a:rPr lang="en-US" altLang="zh-CN" dirty="0">
                <a:latin typeface="Garamond" panose="02020404030301010803" pitchFamily="18" charset="0"/>
              </a:rPr>
              <a:t>Deforestation </a:t>
            </a:r>
          </a:p>
          <a:p>
            <a:endParaRPr lang="en-US" altLang="zh-CN" dirty="0">
              <a:latin typeface="Garamond" panose="02020404030301010803" pitchFamily="18" charset="0"/>
            </a:endParaRPr>
          </a:p>
          <a:p>
            <a:r>
              <a:rPr lang="en-US" altLang="zh-CN" b="1" dirty="0">
                <a:solidFill>
                  <a:srgbClr val="009999"/>
                </a:solidFill>
                <a:latin typeface="Garamond" panose="02020404030301010803" pitchFamily="18" charset="0"/>
              </a:rPr>
              <a:t>Peri-Urban Area: </a:t>
            </a:r>
          </a:p>
          <a:p>
            <a:r>
              <a:rPr lang="en-US" altLang="zh-CN" dirty="0">
                <a:latin typeface="Garamond" panose="02020404030301010803" pitchFamily="18" charset="0"/>
              </a:rPr>
              <a:t>incomplete drainage system</a:t>
            </a:r>
          </a:p>
          <a:p>
            <a:r>
              <a:rPr lang="en-US" altLang="zh-CN" dirty="0">
                <a:latin typeface="Garamond" panose="02020404030301010803" pitchFamily="18" charset="0"/>
              </a:rPr>
              <a:t>Reduce soil erosion in agricultural areas</a:t>
            </a:r>
          </a:p>
          <a:p>
            <a:endParaRPr lang="en-US" altLang="zh-CN" dirty="0">
              <a:latin typeface="Garamond" panose="02020404030301010803" pitchFamily="18" charset="0"/>
            </a:endParaRPr>
          </a:p>
          <a:p>
            <a:r>
              <a:rPr lang="en-US" altLang="zh-CN" b="1" dirty="0">
                <a:solidFill>
                  <a:srgbClr val="009999"/>
                </a:solidFill>
                <a:latin typeface="Garamond" panose="02020404030301010803" pitchFamily="18" charset="0"/>
              </a:rPr>
              <a:t>Urban Area: </a:t>
            </a:r>
            <a:r>
              <a:rPr lang="en-US" altLang="zh-CN" dirty="0">
                <a:latin typeface="Garamond" panose="02020404030301010803" pitchFamily="18" charset="0"/>
              </a:rPr>
              <a:t>Flooding in lower areas</a:t>
            </a:r>
          </a:p>
          <a:p>
            <a:endParaRPr lang="zh-CN" altLang="en-US" dirty="0"/>
          </a:p>
        </p:txBody>
      </p:sp>
      <p:sp>
        <p:nvSpPr>
          <p:cNvPr id="8" name="文本框 7">
            <a:extLst>
              <a:ext uri="{FF2B5EF4-FFF2-40B4-BE49-F238E27FC236}">
                <a16:creationId xmlns:a16="http://schemas.microsoft.com/office/drawing/2014/main" id="{DA5838F5-5282-23BE-F82C-0D1F4F505AAF}"/>
              </a:ext>
            </a:extLst>
          </p:cNvPr>
          <p:cNvSpPr txBox="1"/>
          <p:nvPr/>
        </p:nvSpPr>
        <p:spPr>
          <a:xfrm>
            <a:off x="1128823"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9975843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263A80-3EAB-82AB-4C51-BCCA632E420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C4C13A-E84F-4C37-BB7E-A581B321C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8E212E7-238A-4F81-A7D5-1873B4938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图片 4" descr="猴子站在树林里&#10;&#10;AI 生成的内容可能不正确。">
            <a:extLst>
              <a:ext uri="{FF2B5EF4-FFF2-40B4-BE49-F238E27FC236}">
                <a16:creationId xmlns:a16="http://schemas.microsoft.com/office/drawing/2014/main" id="{0166B46F-E110-F7E2-73A0-48177B73442B}"/>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t="10652" b="5078"/>
          <a:stretch>
            <a:fillRect/>
          </a:stretch>
        </p:blipFill>
        <p:spPr>
          <a:xfrm>
            <a:off x="-1" y="10"/>
            <a:ext cx="12192001" cy="6857990"/>
          </a:xfrm>
          <a:prstGeom prst="rect">
            <a:avLst/>
          </a:prstGeom>
        </p:spPr>
      </p:pic>
      <p:sp>
        <p:nvSpPr>
          <p:cNvPr id="6" name="文本框 5">
            <a:extLst>
              <a:ext uri="{FF2B5EF4-FFF2-40B4-BE49-F238E27FC236}">
                <a16:creationId xmlns:a16="http://schemas.microsoft.com/office/drawing/2014/main" id="{EE42CF9A-D1C4-C5D1-D312-684F2FFEDFBC}"/>
              </a:ext>
            </a:extLst>
          </p:cNvPr>
          <p:cNvSpPr txBox="1"/>
          <p:nvPr/>
        </p:nvSpPr>
        <p:spPr>
          <a:xfrm>
            <a:off x="841248" y="1523878"/>
            <a:ext cx="8425697" cy="38102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zh-CN" sz="4000" dirty="0">
                <a:solidFill>
                  <a:srgbClr val="FFFFFF"/>
                </a:solidFill>
                <a:latin typeface="Garamond" panose="02020404030301010803" pitchFamily="18" charset="0"/>
                <a:ea typeface="Calibri Light" panose="020F0302020204030204" pitchFamily="34" charset="0"/>
                <a:cs typeface="Calibri Light" panose="020F0302020204030204" pitchFamily="34" charset="0"/>
              </a:rPr>
              <a:t>5. Design for a sustainable “paradise”</a:t>
            </a:r>
          </a:p>
          <a:p>
            <a:pPr>
              <a:lnSpc>
                <a:spcPct val="90000"/>
              </a:lnSpc>
              <a:spcBef>
                <a:spcPct val="0"/>
              </a:spcBef>
              <a:spcAft>
                <a:spcPts val="600"/>
              </a:spcAft>
            </a:pPr>
            <a:r>
              <a:rPr lang="en-US" altLang="zh-CN" sz="4000" dirty="0">
                <a:solidFill>
                  <a:srgbClr val="FFFFFF"/>
                </a:solidFill>
                <a:latin typeface="Garamond" panose="02020404030301010803" pitchFamily="18" charset="0"/>
                <a:ea typeface="Calibri Light" panose="020F0302020204030204" pitchFamily="34" charset="0"/>
                <a:cs typeface="Calibri Light" panose="020F0302020204030204" pitchFamily="34" charset="0"/>
              </a:rPr>
              <a:t>Two Sites in Peri-Urban Area</a:t>
            </a:r>
          </a:p>
        </p:txBody>
      </p:sp>
      <p:sp>
        <p:nvSpPr>
          <p:cNvPr id="4" name="灯片编号占位符 3">
            <a:extLst>
              <a:ext uri="{FF2B5EF4-FFF2-40B4-BE49-F238E27FC236}">
                <a16:creationId xmlns:a16="http://schemas.microsoft.com/office/drawing/2014/main" id="{50271BB1-B3E5-67C9-0504-8274E3BF225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5F81530-F45E-4912-BDDC-DE97BD132D27}" type="slidenum">
              <a:rPr lang="en-US" altLang="zh-CN">
                <a:solidFill>
                  <a:srgbClr val="FFFFFF"/>
                </a:solidFill>
                <a:latin typeface="Calibri" panose="020F0502020204030204"/>
              </a:rPr>
              <a:pPr>
                <a:spcAft>
                  <a:spcPts val="600"/>
                </a:spcAft>
                <a:defRPr/>
              </a:pPr>
              <a:t>53</a:t>
            </a:fld>
            <a:endParaRPr lang="en-US" altLang="zh-CN">
              <a:solidFill>
                <a:srgbClr val="FFFFFF"/>
              </a:solidFill>
              <a:latin typeface="Calibri" panose="020F0502020204030204"/>
            </a:endParaRPr>
          </a:p>
        </p:txBody>
      </p:sp>
    </p:spTree>
    <p:extLst>
      <p:ext uri="{BB962C8B-B14F-4D97-AF65-F5344CB8AC3E}">
        <p14:creationId xmlns:p14="http://schemas.microsoft.com/office/powerpoint/2010/main" val="35493299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3C2BD-D678-3F5E-0571-9DC2258EC9EC}"/>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CBCD7BE5-5602-4DE3-1339-60086C6A6D9F}"/>
              </a:ext>
            </a:extLst>
          </p:cNvPr>
          <p:cNvSpPr>
            <a:spLocks noGrp="1"/>
          </p:cNvSpPr>
          <p:nvPr>
            <p:ph type="sldNum" sz="quarter" idx="12"/>
          </p:nvPr>
        </p:nvSpPr>
        <p:spPr/>
        <p:txBody>
          <a:bodyPr/>
          <a:lstStyle/>
          <a:p>
            <a:fld id="{715FDD10-C00D-4070-97F8-77B215715C1D}" type="slidenum">
              <a:rPr lang="zh-CN" altLang="en-US" smtClean="0"/>
              <a:t>54</a:t>
            </a:fld>
            <a:endParaRPr lang="zh-CN" altLang="en-US"/>
          </a:p>
        </p:txBody>
      </p:sp>
      <p:sp>
        <p:nvSpPr>
          <p:cNvPr id="7" name="文本框 6">
            <a:extLst>
              <a:ext uri="{FF2B5EF4-FFF2-40B4-BE49-F238E27FC236}">
                <a16:creationId xmlns:a16="http://schemas.microsoft.com/office/drawing/2014/main" id="{E779BC39-C9F2-5E33-61AF-67CB83DD9D19}"/>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9" name="文本框 8">
            <a:extLst>
              <a:ext uri="{FF2B5EF4-FFF2-40B4-BE49-F238E27FC236}">
                <a16:creationId xmlns:a16="http://schemas.microsoft.com/office/drawing/2014/main" id="{D464BF01-A2C1-A6A6-BA6C-6DA7FAB60DF2}"/>
              </a:ext>
            </a:extLst>
          </p:cNvPr>
          <p:cNvSpPr txBox="1"/>
          <p:nvPr/>
        </p:nvSpPr>
        <p:spPr>
          <a:xfrm>
            <a:off x="720578" y="381793"/>
            <a:ext cx="8699869" cy="400110"/>
          </a:xfrm>
          <a:prstGeom prst="rect">
            <a:avLst/>
          </a:prstGeom>
          <a:noFill/>
        </p:spPr>
        <p:txBody>
          <a:bodyPr wrap="square" rtlCol="0">
            <a:spAutoFit/>
          </a:bodyPr>
          <a:lstStyle/>
          <a:p>
            <a:pPr algn="just"/>
            <a:r>
              <a:rPr lang="en-US" altLang="zh-CN" sz="2000" b="1" dirty="0">
                <a:latin typeface="Garamond" panose="02020404030301010803" pitchFamily="18" charset="0"/>
              </a:rPr>
              <a:t>Zoom-in Design</a:t>
            </a:r>
          </a:p>
        </p:txBody>
      </p:sp>
      <p:pic>
        <p:nvPicPr>
          <p:cNvPr id="11" name="图片 10">
            <a:extLst>
              <a:ext uri="{FF2B5EF4-FFF2-40B4-BE49-F238E27FC236}">
                <a16:creationId xmlns:a16="http://schemas.microsoft.com/office/drawing/2014/main" id="{7C867737-BDFC-4B51-483B-C88C76F30791}"/>
              </a:ext>
            </a:extLst>
          </p:cNvPr>
          <p:cNvPicPr>
            <a:picLocks noChangeAspect="1"/>
          </p:cNvPicPr>
          <p:nvPr/>
        </p:nvPicPr>
        <p:blipFill>
          <a:blip r:embed="rId3"/>
          <a:stretch>
            <a:fillRect/>
          </a:stretch>
        </p:blipFill>
        <p:spPr>
          <a:xfrm>
            <a:off x="6453530" y="1099497"/>
            <a:ext cx="4516027" cy="4939259"/>
          </a:xfrm>
          <a:prstGeom prst="rect">
            <a:avLst/>
          </a:prstGeom>
        </p:spPr>
      </p:pic>
      <p:pic>
        <p:nvPicPr>
          <p:cNvPr id="13" name="图片 12" descr="图形用户界面, 文本&#10;&#10;AI 生成的内容可能不正确。">
            <a:extLst>
              <a:ext uri="{FF2B5EF4-FFF2-40B4-BE49-F238E27FC236}">
                <a16:creationId xmlns:a16="http://schemas.microsoft.com/office/drawing/2014/main" id="{70937258-4C18-1423-5AED-6498E12703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029" y="1894050"/>
            <a:ext cx="4057577" cy="1327479"/>
          </a:xfrm>
          <a:prstGeom prst="rect">
            <a:avLst/>
          </a:prstGeom>
        </p:spPr>
      </p:pic>
      <p:pic>
        <p:nvPicPr>
          <p:cNvPr id="17" name="图片 16" descr="图形用户界面, 文本, 应用程序, 聊天或短信&#10;&#10;AI 生成的内容可能不正确。">
            <a:extLst>
              <a:ext uri="{FF2B5EF4-FFF2-40B4-BE49-F238E27FC236}">
                <a16:creationId xmlns:a16="http://schemas.microsoft.com/office/drawing/2014/main" id="{879DAAE4-80F5-D168-7077-11B596AD19F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14029" y="3774856"/>
            <a:ext cx="4516027" cy="1748139"/>
          </a:xfrm>
          <a:prstGeom prst="rect">
            <a:avLst/>
          </a:prstGeom>
        </p:spPr>
      </p:pic>
    </p:spTree>
    <p:extLst>
      <p:ext uri="{BB962C8B-B14F-4D97-AF65-F5344CB8AC3E}">
        <p14:creationId xmlns:p14="http://schemas.microsoft.com/office/powerpoint/2010/main" val="9240406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E8AC4-B078-C0ED-AEEB-9161912948B5}"/>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E55D5613-4075-1658-3F13-57D8C6A54B34}"/>
              </a:ext>
            </a:extLst>
          </p:cNvPr>
          <p:cNvSpPr>
            <a:spLocks noGrp="1"/>
          </p:cNvSpPr>
          <p:nvPr>
            <p:ph type="sldNum" sz="quarter" idx="12"/>
          </p:nvPr>
        </p:nvSpPr>
        <p:spPr/>
        <p:txBody>
          <a:bodyPr/>
          <a:lstStyle/>
          <a:p>
            <a:fld id="{715FDD10-C00D-4070-97F8-77B215715C1D}" type="slidenum">
              <a:rPr lang="zh-CN" altLang="en-US" smtClean="0"/>
              <a:t>55</a:t>
            </a:fld>
            <a:endParaRPr lang="zh-CN" altLang="en-US"/>
          </a:p>
        </p:txBody>
      </p:sp>
      <p:sp>
        <p:nvSpPr>
          <p:cNvPr id="7" name="文本框 6">
            <a:extLst>
              <a:ext uri="{FF2B5EF4-FFF2-40B4-BE49-F238E27FC236}">
                <a16:creationId xmlns:a16="http://schemas.microsoft.com/office/drawing/2014/main" id="{C2D6169B-63C6-361C-A486-683549779F10}"/>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10" name="图片 9" descr="地图&#10;&#10;AI 生成的内容可能不正确。">
            <a:extLst>
              <a:ext uri="{FF2B5EF4-FFF2-40B4-BE49-F238E27FC236}">
                <a16:creationId xmlns:a16="http://schemas.microsoft.com/office/drawing/2014/main" id="{9F72886A-5EF5-D1D4-550E-579D0C73C1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8442" y="1445158"/>
            <a:ext cx="3841229" cy="4609475"/>
          </a:xfrm>
          <a:prstGeom prst="rect">
            <a:avLst/>
          </a:prstGeom>
        </p:spPr>
      </p:pic>
      <p:pic>
        <p:nvPicPr>
          <p:cNvPr id="12" name="图片 11" descr="人在草地上奔跑&#10;&#10;AI 生成的内容可能不正确。">
            <a:extLst>
              <a:ext uri="{FF2B5EF4-FFF2-40B4-BE49-F238E27FC236}">
                <a16:creationId xmlns:a16="http://schemas.microsoft.com/office/drawing/2014/main" id="{B0B00BAC-8AED-98BA-B1B0-D3E9D880FD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05051" y="1836294"/>
            <a:ext cx="4469397" cy="3556727"/>
          </a:xfrm>
          <a:prstGeom prst="rect">
            <a:avLst/>
          </a:prstGeom>
        </p:spPr>
      </p:pic>
      <p:sp>
        <p:nvSpPr>
          <p:cNvPr id="13" name="文本框 12">
            <a:extLst>
              <a:ext uri="{FF2B5EF4-FFF2-40B4-BE49-F238E27FC236}">
                <a16:creationId xmlns:a16="http://schemas.microsoft.com/office/drawing/2014/main" id="{99D4319C-C9A5-1826-DA18-FB7FF85FE7B4}"/>
              </a:ext>
            </a:extLst>
          </p:cNvPr>
          <p:cNvSpPr txBox="1"/>
          <p:nvPr/>
        </p:nvSpPr>
        <p:spPr>
          <a:xfrm>
            <a:off x="6446319" y="5541529"/>
            <a:ext cx="3785246" cy="307777"/>
          </a:xfrm>
          <a:prstGeom prst="rect">
            <a:avLst/>
          </a:prstGeom>
          <a:noFill/>
        </p:spPr>
        <p:txBody>
          <a:bodyPr wrap="square" rtlCol="0">
            <a:spAutoFit/>
          </a:bodyPr>
          <a:lstStyle/>
          <a:p>
            <a:pPr algn="ctr"/>
            <a:r>
              <a:rPr lang="en-US" altLang="zh-CN" sz="1400" b="0" i="0" dirty="0">
                <a:solidFill>
                  <a:srgbClr val="000000"/>
                </a:solidFill>
                <a:effectLst/>
                <a:latin typeface="Garamond" panose="02020404030301010803" pitchFamily="18" charset="0"/>
              </a:rPr>
              <a:t>Photo by author</a:t>
            </a:r>
            <a:endParaRPr lang="zh-CN" altLang="en-US" sz="1400" dirty="0">
              <a:latin typeface="Garamond" panose="02020404030301010803" pitchFamily="18" charset="0"/>
            </a:endParaRPr>
          </a:p>
        </p:txBody>
      </p:sp>
      <p:sp>
        <p:nvSpPr>
          <p:cNvPr id="14" name="文本框 13">
            <a:extLst>
              <a:ext uri="{FF2B5EF4-FFF2-40B4-BE49-F238E27FC236}">
                <a16:creationId xmlns:a16="http://schemas.microsoft.com/office/drawing/2014/main" id="{CA61FB82-E522-A7A7-446F-B71F1D37C1B5}"/>
              </a:ext>
            </a:extLst>
          </p:cNvPr>
          <p:cNvSpPr txBox="1"/>
          <p:nvPr/>
        </p:nvSpPr>
        <p:spPr>
          <a:xfrm>
            <a:off x="626773" y="391983"/>
            <a:ext cx="8869496" cy="954107"/>
          </a:xfrm>
          <a:prstGeom prst="rect">
            <a:avLst/>
          </a:prstGeom>
          <a:noFill/>
        </p:spPr>
        <p:txBody>
          <a:bodyPr wrap="square" rtlCol="0">
            <a:spAutoFit/>
          </a:bodyPr>
          <a:lstStyle/>
          <a:p>
            <a:pPr algn="just"/>
            <a:r>
              <a:rPr lang="en-US" altLang="zh-CN" sz="2000" b="1" dirty="0">
                <a:latin typeface="Garamond" panose="02020404030301010803" pitchFamily="18" charset="0"/>
              </a:rPr>
              <a:t>4.Zoom-in 1:kiamunyi residential area </a:t>
            </a:r>
          </a:p>
          <a:p>
            <a:pPr algn="just"/>
            <a:r>
              <a:rPr lang="en-US" altLang="zh-CN" dirty="0">
                <a:latin typeface="Garamond" panose="02020404030301010803" pitchFamily="18" charset="0"/>
              </a:rPr>
              <a:t>Location &amp; lifestyle </a:t>
            </a:r>
            <a:endParaRPr lang="zh-CN" altLang="en-US" dirty="0">
              <a:latin typeface="Garamond" panose="02020404030301010803" pitchFamily="18" charset="0"/>
            </a:endParaRPr>
          </a:p>
          <a:p>
            <a:pPr algn="just"/>
            <a:endParaRPr lang="en-US" altLang="zh-CN" dirty="0">
              <a:latin typeface="Garamond" panose="02020404030301010803" pitchFamily="18" charset="0"/>
            </a:endParaRPr>
          </a:p>
        </p:txBody>
      </p:sp>
    </p:spTree>
    <p:extLst>
      <p:ext uri="{BB962C8B-B14F-4D97-AF65-F5344CB8AC3E}">
        <p14:creationId xmlns:p14="http://schemas.microsoft.com/office/powerpoint/2010/main" val="2555666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2239A-C95A-48BA-4AF7-079816B192D9}"/>
            </a:ext>
          </a:extLst>
        </p:cNvPr>
        <p:cNvGrpSpPr/>
        <p:nvPr/>
      </p:nvGrpSpPr>
      <p:grpSpPr>
        <a:xfrm>
          <a:off x="0" y="0"/>
          <a:ext cx="0" cy="0"/>
          <a:chOff x="0" y="0"/>
          <a:chExt cx="0" cy="0"/>
        </a:xfrm>
      </p:grpSpPr>
      <p:pic>
        <p:nvPicPr>
          <p:cNvPr id="4" name="图片 3" descr="图示, 工程绘图&#10;&#10;AI 生成的内容可能不正确。">
            <a:extLst>
              <a:ext uri="{FF2B5EF4-FFF2-40B4-BE49-F238E27FC236}">
                <a16:creationId xmlns:a16="http://schemas.microsoft.com/office/drawing/2014/main" id="{9798CB07-EBCA-B969-F6EF-F9DFF2AE67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4295" y="694409"/>
            <a:ext cx="7024017" cy="5901263"/>
          </a:xfrm>
          <a:prstGeom prst="rect">
            <a:avLst/>
          </a:prstGeom>
        </p:spPr>
      </p:pic>
      <p:sp>
        <p:nvSpPr>
          <p:cNvPr id="2" name="灯片编号占位符 1">
            <a:extLst>
              <a:ext uri="{FF2B5EF4-FFF2-40B4-BE49-F238E27FC236}">
                <a16:creationId xmlns:a16="http://schemas.microsoft.com/office/drawing/2014/main" id="{ADEF072C-B42D-DBD4-C6D6-855DBC63D5A6}"/>
              </a:ext>
            </a:extLst>
          </p:cNvPr>
          <p:cNvSpPr>
            <a:spLocks noGrp="1"/>
          </p:cNvSpPr>
          <p:nvPr>
            <p:ph type="sldNum" sz="quarter" idx="12"/>
          </p:nvPr>
        </p:nvSpPr>
        <p:spPr/>
        <p:txBody>
          <a:bodyPr/>
          <a:lstStyle/>
          <a:p>
            <a:fld id="{715FDD10-C00D-4070-97F8-77B215715C1D}" type="slidenum">
              <a:rPr lang="zh-CN" altLang="en-US" smtClean="0"/>
              <a:t>56</a:t>
            </a:fld>
            <a:endParaRPr lang="zh-CN" altLang="en-US"/>
          </a:p>
        </p:txBody>
      </p:sp>
      <p:sp>
        <p:nvSpPr>
          <p:cNvPr id="7" name="文本框 6">
            <a:extLst>
              <a:ext uri="{FF2B5EF4-FFF2-40B4-BE49-F238E27FC236}">
                <a16:creationId xmlns:a16="http://schemas.microsoft.com/office/drawing/2014/main" id="{DA63AB3F-EEAC-1B73-6694-B6223650D213}"/>
              </a:ext>
            </a:extLst>
          </p:cNvPr>
          <p:cNvSpPr txBox="1"/>
          <p:nvPr/>
        </p:nvSpPr>
        <p:spPr>
          <a:xfrm>
            <a:off x="1178442" y="6407108"/>
            <a:ext cx="10666228" cy="769441"/>
          </a:xfrm>
          <a:prstGeom prst="rect">
            <a:avLst/>
          </a:prstGeom>
          <a:noFill/>
        </p:spPr>
        <p:txBody>
          <a:bodyPr wrap="square" rtlCol="0">
            <a:spAutoFit/>
          </a:bodyPr>
          <a:lstStyle/>
          <a:p>
            <a:r>
              <a:rPr lang="en-US" altLang="zh-CN" sz="1400">
                <a:solidFill>
                  <a:schemeClr val="tx1">
                    <a:lumMod val="50000"/>
                    <a:lumOff val="50000"/>
                  </a:schemeClr>
                </a:solidFill>
                <a:latin typeface="Garamond" panose="02020404030301010803" pitchFamily="18" charset="0"/>
              </a:rPr>
              <a:t>Fascination</a:t>
            </a:r>
            <a:r>
              <a:rPr lang="en-US" altLang="zh-CN" sz="1600">
                <a:solidFill>
                  <a:srgbClr val="009999"/>
                </a:solidFill>
                <a:latin typeface="Garamond" panose="02020404030301010803" pitchFamily="18" charset="0"/>
              </a:rPr>
              <a:t> </a:t>
            </a:r>
            <a:r>
              <a:rPr lang="en-US" altLang="zh-CN" sz="1400">
                <a:solidFill>
                  <a:schemeClr val="bg2">
                    <a:lumMod val="50000"/>
                  </a:schemeClr>
                </a:solidFill>
                <a:latin typeface="Garamond" panose="02020404030301010803" pitchFamily="18" charset="0"/>
              </a:rPr>
              <a:t>–</a:t>
            </a:r>
            <a:r>
              <a:rPr lang="en-US" altLang="zh-CN" sz="1400">
                <a:solidFill>
                  <a:schemeClr val="tx1">
                    <a:lumMod val="50000"/>
                    <a:lumOff val="50000"/>
                  </a:schemeClr>
                </a:solidFill>
                <a:latin typeface="Garamond" panose="02020404030301010803" pitchFamily="18" charset="0"/>
              </a:rPr>
              <a:t>Analysis &amp; Problem Statement</a:t>
            </a:r>
            <a:r>
              <a:rPr lang="en-US" altLang="zh-CN" sz="1600" b="1">
                <a:solidFill>
                  <a:srgbClr val="009999"/>
                </a:solidFill>
                <a:latin typeface="Garamond" panose="02020404030301010803" pitchFamily="18" charset="0"/>
              </a:rPr>
              <a:t> </a:t>
            </a:r>
            <a:r>
              <a:rPr lang="en-US" altLang="zh-CN" sz="1400">
                <a:solidFill>
                  <a:schemeClr val="bg2">
                    <a:lumMod val="50000"/>
                  </a:schemeClr>
                </a:solidFill>
                <a:latin typeface="Garamond" panose="02020404030301010803" pitchFamily="18" charset="0"/>
              </a:rPr>
              <a:t>-</a:t>
            </a:r>
            <a:r>
              <a:rPr lang="en-US" altLang="zh-CN" sz="1400">
                <a:solidFill>
                  <a:schemeClr val="tx1">
                    <a:lumMod val="50000"/>
                    <a:lumOff val="50000"/>
                  </a:schemeClr>
                </a:solidFill>
                <a:latin typeface="Garamond" panose="02020404030301010803" pitchFamily="18" charset="0"/>
              </a:rPr>
              <a:t>Research Question</a:t>
            </a:r>
            <a:r>
              <a:rPr lang="en-US" altLang="zh-CN" sz="1400">
                <a:solidFill>
                  <a:schemeClr val="bg2">
                    <a:lumMod val="50000"/>
                  </a:schemeClr>
                </a:solidFill>
                <a:latin typeface="Garamond" panose="02020404030301010803" pitchFamily="18" charset="0"/>
              </a:rPr>
              <a:t>-</a:t>
            </a:r>
            <a:r>
              <a:rPr lang="en-US" altLang="zh-CN" sz="1400">
                <a:solidFill>
                  <a:schemeClr val="tx1">
                    <a:lumMod val="50000"/>
                    <a:lumOff val="50000"/>
                  </a:schemeClr>
                </a:solidFill>
                <a:latin typeface="Garamond" panose="02020404030301010803" pitchFamily="18" charset="0"/>
              </a:rPr>
              <a:t>Design Concept</a:t>
            </a:r>
            <a:r>
              <a:rPr lang="en-US" altLang="zh-CN" sz="1400">
                <a:solidFill>
                  <a:schemeClr val="bg2">
                    <a:lumMod val="50000"/>
                  </a:schemeClr>
                </a:solidFill>
                <a:latin typeface="Garamond" panose="02020404030301010803" pitchFamily="18" charset="0"/>
              </a:rPr>
              <a:t>-</a:t>
            </a:r>
            <a:r>
              <a:rPr lang="en-US" altLang="zh-CN" sz="1600" b="1">
                <a:solidFill>
                  <a:srgbClr val="009999"/>
                </a:solidFill>
                <a:latin typeface="Garamond" panose="02020404030301010803" pitchFamily="18" charset="0"/>
              </a:rPr>
              <a:t>Design for a sustainable “paradise”</a:t>
            </a:r>
            <a:r>
              <a:rPr lang="en-US" altLang="zh-CN" sz="1600">
                <a:solidFill>
                  <a:schemeClr val="tx1">
                    <a:lumMod val="50000"/>
                    <a:lumOff val="50000"/>
                  </a:schemeClr>
                </a:solidFill>
                <a:latin typeface="Garamond" panose="02020404030301010803" pitchFamily="18" charset="0"/>
              </a:rPr>
              <a:t>-Conclusion</a:t>
            </a:r>
          </a:p>
          <a:p>
            <a:endParaRPr lang="en-US" altLang="zh-CN" sz="1400" b="1"/>
          </a:p>
          <a:p>
            <a:endParaRPr lang="zh-CN" altLang="en-US" sz="1400" dirty="0">
              <a:solidFill>
                <a:schemeClr val="bg1">
                  <a:lumMod val="65000"/>
                </a:schemeClr>
              </a:solidFill>
              <a:latin typeface="Garamond" panose="02020404030301010803" pitchFamily="18" charset="0"/>
            </a:endParaRPr>
          </a:p>
        </p:txBody>
      </p:sp>
      <p:sp>
        <p:nvSpPr>
          <p:cNvPr id="14" name="文本框 13">
            <a:extLst>
              <a:ext uri="{FF2B5EF4-FFF2-40B4-BE49-F238E27FC236}">
                <a16:creationId xmlns:a16="http://schemas.microsoft.com/office/drawing/2014/main" id="{232661D9-ACF7-F742-4A6C-39FEE58F4220}"/>
              </a:ext>
            </a:extLst>
          </p:cNvPr>
          <p:cNvSpPr txBox="1"/>
          <p:nvPr/>
        </p:nvSpPr>
        <p:spPr>
          <a:xfrm>
            <a:off x="626773" y="391983"/>
            <a:ext cx="8869496" cy="954107"/>
          </a:xfrm>
          <a:prstGeom prst="rect">
            <a:avLst/>
          </a:prstGeom>
          <a:noFill/>
        </p:spPr>
        <p:txBody>
          <a:bodyPr wrap="square" rtlCol="0">
            <a:spAutoFit/>
          </a:bodyPr>
          <a:lstStyle/>
          <a:p>
            <a:pPr algn="just"/>
            <a:r>
              <a:rPr lang="en-US" altLang="zh-CN" sz="2000" b="1">
                <a:latin typeface="Garamond" panose="02020404030301010803" pitchFamily="18" charset="0"/>
              </a:rPr>
              <a:t>4.Zoom-in 1:kiamunyi agriculture hub </a:t>
            </a:r>
          </a:p>
          <a:p>
            <a:pPr algn="just"/>
            <a:r>
              <a:rPr lang="en-US" altLang="zh-CN">
                <a:latin typeface="Garamond" panose="02020404030301010803" pitchFamily="18" charset="0"/>
              </a:rPr>
              <a:t>Existing situation for road system</a:t>
            </a:r>
            <a:endParaRPr lang="zh-CN" altLang="en-US">
              <a:latin typeface="Garamond" panose="02020404030301010803" pitchFamily="18" charset="0"/>
            </a:endParaRPr>
          </a:p>
          <a:p>
            <a:pPr algn="just"/>
            <a:endParaRPr lang="en-US" altLang="zh-CN" dirty="0">
              <a:latin typeface="Garamond" panose="02020404030301010803" pitchFamily="18" charset="0"/>
            </a:endParaRPr>
          </a:p>
        </p:txBody>
      </p:sp>
      <p:pic>
        <p:nvPicPr>
          <p:cNvPr id="5" name="图片 4">
            <a:extLst>
              <a:ext uri="{FF2B5EF4-FFF2-40B4-BE49-F238E27FC236}">
                <a16:creationId xmlns:a16="http://schemas.microsoft.com/office/drawing/2014/main" id="{D28DFB5F-A483-3DD1-E4FB-94D7FC60BB79}"/>
              </a:ext>
            </a:extLst>
          </p:cNvPr>
          <p:cNvPicPr>
            <a:picLocks noChangeAspect="1"/>
          </p:cNvPicPr>
          <p:nvPr/>
        </p:nvPicPr>
        <p:blipFill>
          <a:blip r:embed="rId4"/>
          <a:stretch>
            <a:fillRect/>
          </a:stretch>
        </p:blipFill>
        <p:spPr>
          <a:xfrm>
            <a:off x="7399400" y="1175410"/>
            <a:ext cx="4516027" cy="4939259"/>
          </a:xfrm>
          <a:prstGeom prst="rect">
            <a:avLst/>
          </a:prstGeom>
        </p:spPr>
      </p:pic>
    </p:spTree>
    <p:extLst>
      <p:ext uri="{BB962C8B-B14F-4D97-AF65-F5344CB8AC3E}">
        <p14:creationId xmlns:p14="http://schemas.microsoft.com/office/powerpoint/2010/main" val="20793585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D8AC1-2025-F817-A7CA-7DA4D5834999}"/>
            </a:ext>
          </a:extLst>
        </p:cNvPr>
        <p:cNvGrpSpPr/>
        <p:nvPr/>
      </p:nvGrpSpPr>
      <p:grpSpPr>
        <a:xfrm>
          <a:off x="0" y="0"/>
          <a:ext cx="0" cy="0"/>
          <a:chOff x="0" y="0"/>
          <a:chExt cx="0" cy="0"/>
        </a:xfrm>
      </p:grpSpPr>
      <p:sp>
        <p:nvSpPr>
          <p:cNvPr id="3" name="文本框 2">
            <a:extLst>
              <a:ext uri="{FF2B5EF4-FFF2-40B4-BE49-F238E27FC236}">
                <a16:creationId xmlns:a16="http://schemas.microsoft.com/office/drawing/2014/main" id="{480DAC66-0C0B-F3DA-5F99-A4A6CD985717}"/>
              </a:ext>
            </a:extLst>
          </p:cNvPr>
          <p:cNvSpPr txBox="1"/>
          <p:nvPr/>
        </p:nvSpPr>
        <p:spPr>
          <a:xfrm>
            <a:off x="335976" y="107932"/>
            <a:ext cx="6928689" cy="400110"/>
          </a:xfrm>
          <a:prstGeom prst="rect">
            <a:avLst/>
          </a:prstGeom>
          <a:noFill/>
        </p:spPr>
        <p:txBody>
          <a:bodyPr wrap="square" rtlCol="0">
            <a:spAutoFit/>
          </a:bodyPr>
          <a:lstStyle/>
          <a:p>
            <a:pPr marR="0" algn="just" rtl="0"/>
            <a:r>
              <a:rPr lang="en-US" altLang="zh-CN" sz="2000" b="1" dirty="0">
                <a:latin typeface="Garamond" panose="02020404030301010803" pitchFamily="18" charset="0"/>
              </a:rPr>
              <a:t>Design Structure </a:t>
            </a:r>
            <a:endParaRPr lang="zh-CN" altLang="en-US" sz="2000" b="1" dirty="0">
              <a:latin typeface="Garamond" panose="02020404030301010803" pitchFamily="18" charset="0"/>
            </a:endParaRPr>
          </a:p>
        </p:txBody>
      </p:sp>
      <p:sp>
        <p:nvSpPr>
          <p:cNvPr id="2" name="灯片编号占位符 1">
            <a:extLst>
              <a:ext uri="{FF2B5EF4-FFF2-40B4-BE49-F238E27FC236}">
                <a16:creationId xmlns:a16="http://schemas.microsoft.com/office/drawing/2014/main" id="{FC39982D-25A0-7AFA-7F7D-C4E76655E6A9}"/>
              </a:ext>
            </a:extLst>
          </p:cNvPr>
          <p:cNvSpPr>
            <a:spLocks noGrp="1"/>
          </p:cNvSpPr>
          <p:nvPr>
            <p:ph type="sldNum" sz="quarter" idx="12"/>
          </p:nvPr>
        </p:nvSpPr>
        <p:spPr/>
        <p:txBody>
          <a:bodyPr/>
          <a:lstStyle/>
          <a:p>
            <a:fld id="{715FDD10-C00D-4070-97F8-77B215715C1D}" type="slidenum">
              <a:rPr lang="zh-CN" altLang="en-US" smtClean="0"/>
              <a:t>57</a:t>
            </a:fld>
            <a:endParaRPr lang="zh-CN" altLang="en-US"/>
          </a:p>
        </p:txBody>
      </p:sp>
      <p:pic>
        <p:nvPicPr>
          <p:cNvPr id="7" name="图片 6" descr="图形用户界面&#10;&#10;AI 生成的内容可能不正确。">
            <a:extLst>
              <a:ext uri="{FF2B5EF4-FFF2-40B4-BE49-F238E27FC236}">
                <a16:creationId xmlns:a16="http://schemas.microsoft.com/office/drawing/2014/main" id="{E9C07C34-0F1F-8F0E-991F-EFE2CDFE8F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4996" y="983554"/>
            <a:ext cx="7994290" cy="5651607"/>
          </a:xfrm>
          <a:prstGeom prst="rect">
            <a:avLst/>
          </a:prstGeom>
        </p:spPr>
      </p:pic>
      <p:sp>
        <p:nvSpPr>
          <p:cNvPr id="6" name="文本框 5">
            <a:extLst>
              <a:ext uri="{FF2B5EF4-FFF2-40B4-BE49-F238E27FC236}">
                <a16:creationId xmlns:a16="http://schemas.microsoft.com/office/drawing/2014/main" id="{38887DCA-CA57-E234-4AF5-A058F26F5AC3}"/>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28685604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AB3F3-3625-FC61-18A2-2578228CE416}"/>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4BDF5570-ECF5-E387-7DE3-07B6730159C7}"/>
              </a:ext>
            </a:extLst>
          </p:cNvPr>
          <p:cNvSpPr>
            <a:spLocks noGrp="1"/>
          </p:cNvSpPr>
          <p:nvPr>
            <p:ph type="sldNum" sz="quarter" idx="12"/>
          </p:nvPr>
        </p:nvSpPr>
        <p:spPr/>
        <p:txBody>
          <a:bodyPr/>
          <a:lstStyle/>
          <a:p>
            <a:fld id="{715FDD10-C00D-4070-97F8-77B215715C1D}" type="slidenum">
              <a:rPr lang="zh-CN" altLang="en-US" smtClean="0"/>
              <a:t>58</a:t>
            </a:fld>
            <a:endParaRPr lang="zh-CN" altLang="en-US"/>
          </a:p>
        </p:txBody>
      </p:sp>
      <p:pic>
        <p:nvPicPr>
          <p:cNvPr id="6" name="图片 5">
            <a:extLst>
              <a:ext uri="{FF2B5EF4-FFF2-40B4-BE49-F238E27FC236}">
                <a16:creationId xmlns:a16="http://schemas.microsoft.com/office/drawing/2014/main" id="{8B8E5352-6464-11B3-A27B-3CF1CFA682C0}"/>
              </a:ext>
            </a:extLst>
          </p:cNvPr>
          <p:cNvPicPr>
            <a:picLocks noChangeAspect="1"/>
          </p:cNvPicPr>
          <p:nvPr/>
        </p:nvPicPr>
        <p:blipFill>
          <a:blip r:embed="rId3"/>
          <a:stretch>
            <a:fillRect/>
          </a:stretch>
        </p:blipFill>
        <p:spPr>
          <a:xfrm>
            <a:off x="335976" y="4477941"/>
            <a:ext cx="11640516" cy="1768179"/>
          </a:xfrm>
          <a:prstGeom prst="rect">
            <a:avLst/>
          </a:prstGeom>
        </p:spPr>
      </p:pic>
      <p:pic>
        <p:nvPicPr>
          <p:cNvPr id="9" name="图片 8" descr="图片包含 图形用户界面&#10;&#10;AI 生成的内容可能不正确。">
            <a:extLst>
              <a:ext uri="{FF2B5EF4-FFF2-40B4-BE49-F238E27FC236}">
                <a16:creationId xmlns:a16="http://schemas.microsoft.com/office/drawing/2014/main" id="{4A3379EA-E313-E170-CA50-068CC80B2676}"/>
              </a:ext>
            </a:extLst>
          </p:cNvPr>
          <p:cNvPicPr>
            <a:picLocks noChangeAspect="1"/>
          </p:cNvPicPr>
          <p:nvPr/>
        </p:nvPicPr>
        <p:blipFill>
          <a:blip r:embed="rId4">
            <a:extLst>
              <a:ext uri="{28A0092B-C50C-407E-A947-70E740481C1C}">
                <a14:useLocalDpi xmlns:a14="http://schemas.microsoft.com/office/drawing/2010/main" val="0"/>
              </a:ext>
            </a:extLst>
          </a:blip>
          <a:srcRect t="33165" r="7349" b="44613"/>
          <a:stretch>
            <a:fillRect/>
          </a:stretch>
        </p:blipFill>
        <p:spPr>
          <a:xfrm>
            <a:off x="193459" y="2338528"/>
            <a:ext cx="11521119" cy="1954248"/>
          </a:xfrm>
          <a:prstGeom prst="rect">
            <a:avLst/>
          </a:prstGeom>
        </p:spPr>
      </p:pic>
      <p:sp>
        <p:nvSpPr>
          <p:cNvPr id="11" name="文本框 10">
            <a:extLst>
              <a:ext uri="{FF2B5EF4-FFF2-40B4-BE49-F238E27FC236}">
                <a16:creationId xmlns:a16="http://schemas.microsoft.com/office/drawing/2014/main" id="{6C933B2B-DDA4-227A-36A6-6C6084322261}"/>
              </a:ext>
            </a:extLst>
          </p:cNvPr>
          <p:cNvSpPr txBox="1"/>
          <p:nvPr/>
        </p:nvSpPr>
        <p:spPr>
          <a:xfrm>
            <a:off x="3104359" y="4254980"/>
            <a:ext cx="3219610" cy="369332"/>
          </a:xfrm>
          <a:prstGeom prst="rect">
            <a:avLst/>
          </a:prstGeom>
          <a:noFill/>
        </p:spPr>
        <p:txBody>
          <a:bodyPr wrap="square" rtlCol="0">
            <a:spAutoFit/>
          </a:bodyPr>
          <a:lstStyle/>
          <a:p>
            <a:r>
              <a:rPr lang="en-US" altLang="zh-CN" dirty="0" err="1">
                <a:solidFill>
                  <a:srgbClr val="009999"/>
                </a:solidFill>
                <a:latin typeface="Garamond" panose="02020404030301010803" pitchFamily="18" charset="0"/>
              </a:rPr>
              <a:t>Kiamunyi</a:t>
            </a:r>
            <a:r>
              <a:rPr lang="en-US" altLang="zh-CN" dirty="0">
                <a:solidFill>
                  <a:srgbClr val="009999"/>
                </a:solidFill>
                <a:latin typeface="Garamond" panose="02020404030301010803" pitchFamily="18" charset="0"/>
              </a:rPr>
              <a:t> Residential Area</a:t>
            </a:r>
            <a:endParaRPr lang="zh-CN" altLang="en-US" dirty="0">
              <a:solidFill>
                <a:srgbClr val="009999"/>
              </a:solidFill>
              <a:latin typeface="Garamond" panose="02020404030301010803" pitchFamily="18" charset="0"/>
            </a:endParaRPr>
          </a:p>
        </p:txBody>
      </p:sp>
      <p:sp>
        <p:nvSpPr>
          <p:cNvPr id="5" name="文本框 4">
            <a:extLst>
              <a:ext uri="{FF2B5EF4-FFF2-40B4-BE49-F238E27FC236}">
                <a16:creationId xmlns:a16="http://schemas.microsoft.com/office/drawing/2014/main" id="{491834C4-3503-3A1B-A9AF-6860C8B61B6E}"/>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Overviews of potential solutions </a:t>
            </a:r>
          </a:p>
          <a:p>
            <a:pPr marR="0" algn="just" rtl="0"/>
            <a:r>
              <a:rPr lang="en-US" altLang="zh-CN" sz="2000" dirty="0">
                <a:latin typeface="Garamond" panose="02020404030301010803" pitchFamily="18" charset="0"/>
              </a:rPr>
              <a:t>Applied strategies for household level</a:t>
            </a:r>
            <a:endParaRPr lang="zh-CN" altLang="en-US" sz="2000" dirty="0">
              <a:latin typeface="Garamond" panose="02020404030301010803" pitchFamily="18" charset="0"/>
            </a:endParaRPr>
          </a:p>
        </p:txBody>
      </p:sp>
      <p:sp>
        <p:nvSpPr>
          <p:cNvPr id="12" name="椭圆 11">
            <a:extLst>
              <a:ext uri="{FF2B5EF4-FFF2-40B4-BE49-F238E27FC236}">
                <a16:creationId xmlns:a16="http://schemas.microsoft.com/office/drawing/2014/main" id="{8A7E46E1-66FB-64B6-9CA2-14A915313D52}"/>
              </a:ext>
            </a:extLst>
          </p:cNvPr>
          <p:cNvSpPr/>
          <p:nvPr/>
        </p:nvSpPr>
        <p:spPr>
          <a:xfrm>
            <a:off x="3466214" y="2675454"/>
            <a:ext cx="1495646" cy="1507092"/>
          </a:xfrm>
          <a:prstGeom prst="ellipse">
            <a:avLst/>
          </a:prstGeom>
          <a:noFill/>
          <a:ln>
            <a:solidFill>
              <a:srgbClr val="0099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a:extLst>
              <a:ext uri="{FF2B5EF4-FFF2-40B4-BE49-F238E27FC236}">
                <a16:creationId xmlns:a16="http://schemas.microsoft.com/office/drawing/2014/main" id="{101576D6-DCE6-057F-2E82-374FA8CF954D}"/>
              </a:ext>
            </a:extLst>
          </p:cNvPr>
          <p:cNvSpPr txBox="1"/>
          <p:nvPr/>
        </p:nvSpPr>
        <p:spPr>
          <a:xfrm>
            <a:off x="893165" y="5974942"/>
            <a:ext cx="2740817" cy="338554"/>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Bio-manure fertilizer</a:t>
            </a:r>
            <a:endParaRPr lang="zh-CN" altLang="en-US" dirty="0">
              <a:solidFill>
                <a:schemeClr val="bg1"/>
              </a:solidFill>
              <a:highlight>
                <a:srgbClr val="009999"/>
              </a:highlight>
            </a:endParaRPr>
          </a:p>
        </p:txBody>
      </p:sp>
      <p:sp>
        <p:nvSpPr>
          <p:cNvPr id="16" name="文本框 15">
            <a:extLst>
              <a:ext uri="{FF2B5EF4-FFF2-40B4-BE49-F238E27FC236}">
                <a16:creationId xmlns:a16="http://schemas.microsoft.com/office/drawing/2014/main" id="{1D3B4963-8B12-9409-4C9C-25F62C3A4BF3}"/>
              </a:ext>
            </a:extLst>
          </p:cNvPr>
          <p:cNvSpPr txBox="1"/>
          <p:nvPr/>
        </p:nvSpPr>
        <p:spPr>
          <a:xfrm>
            <a:off x="3369360" y="5962681"/>
            <a:ext cx="2740817" cy="338554"/>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Vertical farming</a:t>
            </a:r>
            <a:endParaRPr lang="zh-CN" altLang="en-US" sz="1600" dirty="0">
              <a:solidFill>
                <a:schemeClr val="bg1"/>
              </a:solidFill>
              <a:highlight>
                <a:srgbClr val="009999"/>
              </a:highlight>
              <a:latin typeface="Garamond" panose="02020404030301010803" pitchFamily="18" charset="0"/>
            </a:endParaRPr>
          </a:p>
        </p:txBody>
      </p:sp>
      <p:sp>
        <p:nvSpPr>
          <p:cNvPr id="17" name="文本框 16">
            <a:extLst>
              <a:ext uri="{FF2B5EF4-FFF2-40B4-BE49-F238E27FC236}">
                <a16:creationId xmlns:a16="http://schemas.microsoft.com/office/drawing/2014/main" id="{7DB4A392-9A88-79E5-3DCA-E7AD4D8D2023}"/>
              </a:ext>
            </a:extLst>
          </p:cNvPr>
          <p:cNvSpPr txBox="1"/>
          <p:nvPr/>
        </p:nvSpPr>
        <p:spPr>
          <a:xfrm>
            <a:off x="5583284" y="5980134"/>
            <a:ext cx="2740817" cy="338554"/>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Retention Ponds</a:t>
            </a:r>
            <a:endParaRPr lang="zh-CN" altLang="en-US" dirty="0">
              <a:solidFill>
                <a:schemeClr val="bg1"/>
              </a:solidFill>
              <a:highlight>
                <a:srgbClr val="009999"/>
              </a:highlight>
            </a:endParaRPr>
          </a:p>
        </p:txBody>
      </p:sp>
      <p:sp>
        <p:nvSpPr>
          <p:cNvPr id="18" name="文本框 17">
            <a:extLst>
              <a:ext uri="{FF2B5EF4-FFF2-40B4-BE49-F238E27FC236}">
                <a16:creationId xmlns:a16="http://schemas.microsoft.com/office/drawing/2014/main" id="{2B38A0E2-861C-C02C-E4B6-41340C6100EF}"/>
              </a:ext>
            </a:extLst>
          </p:cNvPr>
          <p:cNvSpPr txBox="1"/>
          <p:nvPr/>
        </p:nvSpPr>
        <p:spPr>
          <a:xfrm>
            <a:off x="7409479" y="5959553"/>
            <a:ext cx="2740817" cy="369332"/>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Rainwater Collection System</a:t>
            </a:r>
            <a:r>
              <a:rPr lang="en-US" altLang="zh-CN" dirty="0">
                <a:solidFill>
                  <a:schemeClr val="bg1"/>
                </a:solidFill>
                <a:highlight>
                  <a:srgbClr val="009999"/>
                </a:highlight>
              </a:rPr>
              <a:t> </a:t>
            </a:r>
            <a:endParaRPr lang="zh-CN" altLang="en-US" dirty="0">
              <a:solidFill>
                <a:schemeClr val="bg1"/>
              </a:solidFill>
              <a:highlight>
                <a:srgbClr val="009999"/>
              </a:highlight>
            </a:endParaRPr>
          </a:p>
        </p:txBody>
      </p:sp>
      <p:sp>
        <p:nvSpPr>
          <p:cNvPr id="21" name="文本框 20">
            <a:extLst>
              <a:ext uri="{FF2B5EF4-FFF2-40B4-BE49-F238E27FC236}">
                <a16:creationId xmlns:a16="http://schemas.microsoft.com/office/drawing/2014/main" id="{E8D57D90-9E33-FE3A-5036-6E728373C080}"/>
              </a:ext>
            </a:extLst>
          </p:cNvPr>
          <p:cNvSpPr txBox="1"/>
          <p:nvPr/>
        </p:nvSpPr>
        <p:spPr>
          <a:xfrm>
            <a:off x="10210326" y="5959553"/>
            <a:ext cx="2740817" cy="369332"/>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Intercropping </a:t>
            </a:r>
            <a:r>
              <a:rPr lang="en-US" altLang="zh-CN" dirty="0">
                <a:solidFill>
                  <a:schemeClr val="bg1"/>
                </a:solidFill>
                <a:highlight>
                  <a:srgbClr val="009999"/>
                </a:highlight>
              </a:rPr>
              <a:t> </a:t>
            </a:r>
            <a:endParaRPr lang="zh-CN" altLang="en-US" dirty="0">
              <a:solidFill>
                <a:schemeClr val="bg1"/>
              </a:solidFill>
              <a:highlight>
                <a:srgbClr val="009999"/>
              </a:highlight>
            </a:endParaRPr>
          </a:p>
        </p:txBody>
      </p:sp>
      <p:sp>
        <p:nvSpPr>
          <p:cNvPr id="22" name="文本框 21">
            <a:extLst>
              <a:ext uri="{FF2B5EF4-FFF2-40B4-BE49-F238E27FC236}">
                <a16:creationId xmlns:a16="http://schemas.microsoft.com/office/drawing/2014/main" id="{B3E7BEDB-D992-FDEE-FA4B-679C9C0A66C4}"/>
              </a:ext>
            </a:extLst>
          </p:cNvPr>
          <p:cNvSpPr txBox="1"/>
          <p:nvPr/>
        </p:nvSpPr>
        <p:spPr>
          <a:xfrm>
            <a:off x="435213" y="642706"/>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1.</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23" name="文本框 22">
            <a:extLst>
              <a:ext uri="{FF2B5EF4-FFF2-40B4-BE49-F238E27FC236}">
                <a16:creationId xmlns:a16="http://schemas.microsoft.com/office/drawing/2014/main" id="{464F55E0-3A59-5A0A-508C-A410C9A01871}"/>
              </a:ext>
            </a:extLst>
          </p:cNvPr>
          <p:cNvSpPr txBox="1"/>
          <p:nvPr/>
        </p:nvSpPr>
        <p:spPr>
          <a:xfrm>
            <a:off x="425301" y="1588166"/>
            <a:ext cx="4536559" cy="338554"/>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Pollution from pesticides and fertilizers</a:t>
            </a:r>
            <a:endParaRPr lang="zh-CN" altLang="en-US" sz="1600" b="1" dirty="0">
              <a:solidFill>
                <a:srgbClr val="009999"/>
              </a:solidFill>
              <a:latin typeface="Garamond" panose="02020404030301010803" pitchFamily="18" charset="0"/>
            </a:endParaRPr>
          </a:p>
        </p:txBody>
      </p:sp>
      <p:sp>
        <p:nvSpPr>
          <p:cNvPr id="24" name="文本框 23">
            <a:extLst>
              <a:ext uri="{FF2B5EF4-FFF2-40B4-BE49-F238E27FC236}">
                <a16:creationId xmlns:a16="http://schemas.microsoft.com/office/drawing/2014/main" id="{909B831F-15ED-21F2-3F5F-F0C13F78D24E}"/>
              </a:ext>
            </a:extLst>
          </p:cNvPr>
          <p:cNvSpPr txBox="1"/>
          <p:nvPr/>
        </p:nvSpPr>
        <p:spPr>
          <a:xfrm>
            <a:off x="4415500" y="508071"/>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2.</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25" name="文本框 24">
            <a:extLst>
              <a:ext uri="{FF2B5EF4-FFF2-40B4-BE49-F238E27FC236}">
                <a16:creationId xmlns:a16="http://schemas.microsoft.com/office/drawing/2014/main" id="{7BA0C928-1995-D17A-C582-02AF3B2DEC29}"/>
              </a:ext>
            </a:extLst>
          </p:cNvPr>
          <p:cNvSpPr txBox="1"/>
          <p:nvPr/>
        </p:nvSpPr>
        <p:spPr>
          <a:xfrm>
            <a:off x="4583824" y="1566428"/>
            <a:ext cx="4536559" cy="338554"/>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Increasing Density due to Urbanization </a:t>
            </a:r>
            <a:endParaRPr lang="zh-CN" altLang="en-US" sz="1600" b="1" dirty="0">
              <a:solidFill>
                <a:srgbClr val="009999"/>
              </a:solidFill>
              <a:latin typeface="Garamond" panose="02020404030301010803" pitchFamily="18" charset="0"/>
            </a:endParaRPr>
          </a:p>
        </p:txBody>
      </p:sp>
      <p:sp>
        <p:nvSpPr>
          <p:cNvPr id="26" name="文本框 25">
            <a:extLst>
              <a:ext uri="{FF2B5EF4-FFF2-40B4-BE49-F238E27FC236}">
                <a16:creationId xmlns:a16="http://schemas.microsoft.com/office/drawing/2014/main" id="{DA922CD0-141B-7D13-FD8B-7D6C384CB6F6}"/>
              </a:ext>
            </a:extLst>
          </p:cNvPr>
          <p:cNvSpPr txBox="1"/>
          <p:nvPr/>
        </p:nvSpPr>
        <p:spPr>
          <a:xfrm>
            <a:off x="8574667" y="498426"/>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3.</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27" name="文本框 26">
            <a:extLst>
              <a:ext uri="{FF2B5EF4-FFF2-40B4-BE49-F238E27FC236}">
                <a16:creationId xmlns:a16="http://schemas.microsoft.com/office/drawing/2014/main" id="{C14D9F04-33D9-ECA6-C864-239AA5D84374}"/>
              </a:ext>
            </a:extLst>
          </p:cNvPr>
          <p:cNvSpPr txBox="1"/>
          <p:nvPr/>
        </p:nvSpPr>
        <p:spPr>
          <a:xfrm>
            <a:off x="8742347" y="1509342"/>
            <a:ext cx="4536559" cy="338554"/>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Lack of Clean Water</a:t>
            </a:r>
            <a:endParaRPr lang="zh-CN" altLang="en-US" sz="1600" b="1" dirty="0">
              <a:solidFill>
                <a:srgbClr val="009999"/>
              </a:solidFill>
              <a:latin typeface="Garamond" panose="02020404030301010803" pitchFamily="18" charset="0"/>
            </a:endParaRPr>
          </a:p>
        </p:txBody>
      </p:sp>
      <p:sp>
        <p:nvSpPr>
          <p:cNvPr id="28" name="文本框 27">
            <a:extLst>
              <a:ext uri="{FF2B5EF4-FFF2-40B4-BE49-F238E27FC236}">
                <a16:creationId xmlns:a16="http://schemas.microsoft.com/office/drawing/2014/main" id="{FA87D801-730C-4596-C1D1-7B1B6E3BCB22}"/>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5899207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C2466-A64E-3EEB-B78A-5DBA0813BEAC}"/>
            </a:ext>
          </a:extLst>
        </p:cNvPr>
        <p:cNvGrpSpPr/>
        <p:nvPr/>
      </p:nvGrpSpPr>
      <p:grpSpPr>
        <a:xfrm>
          <a:off x="0" y="0"/>
          <a:ext cx="0" cy="0"/>
          <a:chOff x="0" y="0"/>
          <a:chExt cx="0" cy="0"/>
        </a:xfrm>
      </p:grpSpPr>
      <p:pic>
        <p:nvPicPr>
          <p:cNvPr id="14" name="图片 13" descr="图示&#10;&#10;AI 生成的内容可能不正确。">
            <a:extLst>
              <a:ext uri="{FF2B5EF4-FFF2-40B4-BE49-F238E27FC236}">
                <a16:creationId xmlns:a16="http://schemas.microsoft.com/office/drawing/2014/main" id="{5C8FEB44-B5E8-A575-8ED2-2D67AB80E7A0}"/>
              </a:ext>
            </a:extLst>
          </p:cNvPr>
          <p:cNvPicPr>
            <a:picLocks noChangeAspect="1"/>
          </p:cNvPicPr>
          <p:nvPr/>
        </p:nvPicPr>
        <p:blipFill>
          <a:blip r:embed="rId3">
            <a:extLst>
              <a:ext uri="{28A0092B-C50C-407E-A947-70E740481C1C}">
                <a14:useLocalDpi xmlns:a14="http://schemas.microsoft.com/office/drawing/2010/main" val="0"/>
              </a:ext>
            </a:extLst>
          </a:blip>
          <a:srcRect t="22429" b="20723"/>
          <a:stretch>
            <a:fillRect/>
          </a:stretch>
        </p:blipFill>
        <p:spPr>
          <a:xfrm>
            <a:off x="922443" y="1794962"/>
            <a:ext cx="8849176" cy="3898604"/>
          </a:xfrm>
          <a:prstGeom prst="rect">
            <a:avLst/>
          </a:prstGeom>
        </p:spPr>
      </p:pic>
      <p:sp>
        <p:nvSpPr>
          <p:cNvPr id="2" name="灯片编号占位符 1">
            <a:extLst>
              <a:ext uri="{FF2B5EF4-FFF2-40B4-BE49-F238E27FC236}">
                <a16:creationId xmlns:a16="http://schemas.microsoft.com/office/drawing/2014/main" id="{2D9BB470-3F27-DB0A-6AC7-E505E4F50210}"/>
              </a:ext>
            </a:extLst>
          </p:cNvPr>
          <p:cNvSpPr>
            <a:spLocks noGrp="1"/>
          </p:cNvSpPr>
          <p:nvPr>
            <p:ph type="sldNum" sz="quarter" idx="12"/>
          </p:nvPr>
        </p:nvSpPr>
        <p:spPr/>
        <p:txBody>
          <a:bodyPr/>
          <a:lstStyle/>
          <a:p>
            <a:fld id="{715FDD10-C00D-4070-97F8-77B215715C1D}" type="slidenum">
              <a:rPr lang="zh-CN" altLang="en-US" smtClean="0"/>
              <a:t>59</a:t>
            </a:fld>
            <a:endParaRPr lang="zh-CN" altLang="en-US"/>
          </a:p>
        </p:txBody>
      </p:sp>
      <p:sp>
        <p:nvSpPr>
          <p:cNvPr id="6" name="文本框 5">
            <a:extLst>
              <a:ext uri="{FF2B5EF4-FFF2-40B4-BE49-F238E27FC236}">
                <a16:creationId xmlns:a16="http://schemas.microsoft.com/office/drawing/2014/main" id="{2173F617-39DC-F43D-DECA-1BF647767A34}"/>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Guidelines for every household</a:t>
            </a:r>
          </a:p>
          <a:p>
            <a:pPr algn="just"/>
            <a:endParaRPr lang="en-US" altLang="zh-CN" sz="2000" b="1" dirty="0">
              <a:latin typeface="Garamond" panose="02020404030301010803" pitchFamily="18" charset="0"/>
            </a:endParaRPr>
          </a:p>
        </p:txBody>
      </p:sp>
      <p:sp>
        <p:nvSpPr>
          <p:cNvPr id="15" name="文本框 14">
            <a:extLst>
              <a:ext uri="{FF2B5EF4-FFF2-40B4-BE49-F238E27FC236}">
                <a16:creationId xmlns:a16="http://schemas.microsoft.com/office/drawing/2014/main" id="{99348D57-40D2-07B6-5222-01456A1460A4}"/>
              </a:ext>
            </a:extLst>
          </p:cNvPr>
          <p:cNvSpPr txBox="1"/>
          <p:nvPr/>
        </p:nvSpPr>
        <p:spPr>
          <a:xfrm>
            <a:off x="1485494" y="1367166"/>
            <a:ext cx="871870" cy="369332"/>
          </a:xfrm>
          <a:prstGeom prst="rect">
            <a:avLst/>
          </a:prstGeom>
          <a:noFill/>
        </p:spPr>
        <p:txBody>
          <a:bodyPr wrap="square" rtlCol="0">
            <a:spAutoFit/>
          </a:bodyPr>
          <a:lstStyle/>
          <a:p>
            <a:r>
              <a:rPr lang="en-US" altLang="zh-CN" dirty="0"/>
              <a:t>a</a:t>
            </a:r>
            <a:endParaRPr lang="zh-CN" altLang="en-US" dirty="0"/>
          </a:p>
        </p:txBody>
      </p:sp>
      <p:sp>
        <p:nvSpPr>
          <p:cNvPr id="16" name="文本框 15">
            <a:extLst>
              <a:ext uri="{FF2B5EF4-FFF2-40B4-BE49-F238E27FC236}">
                <a16:creationId xmlns:a16="http://schemas.microsoft.com/office/drawing/2014/main" id="{4E8A8657-230D-4C19-2E02-B49AD702217C}"/>
              </a:ext>
            </a:extLst>
          </p:cNvPr>
          <p:cNvSpPr txBox="1"/>
          <p:nvPr/>
        </p:nvSpPr>
        <p:spPr>
          <a:xfrm>
            <a:off x="6104004" y="5757823"/>
            <a:ext cx="871870" cy="369332"/>
          </a:xfrm>
          <a:prstGeom prst="rect">
            <a:avLst/>
          </a:prstGeom>
          <a:noFill/>
        </p:spPr>
        <p:txBody>
          <a:bodyPr wrap="square" rtlCol="0">
            <a:spAutoFit/>
          </a:bodyPr>
          <a:lstStyle/>
          <a:p>
            <a:r>
              <a:rPr lang="en-US" altLang="zh-CN" dirty="0"/>
              <a:t>b</a:t>
            </a:r>
            <a:endParaRPr lang="zh-CN" altLang="en-US" dirty="0"/>
          </a:p>
        </p:txBody>
      </p:sp>
      <p:cxnSp>
        <p:nvCxnSpPr>
          <p:cNvPr id="18" name="直接连接符 17">
            <a:extLst>
              <a:ext uri="{FF2B5EF4-FFF2-40B4-BE49-F238E27FC236}">
                <a16:creationId xmlns:a16="http://schemas.microsoft.com/office/drawing/2014/main" id="{FA0F0137-70BC-18F4-CCD6-86CB5B963DBD}"/>
              </a:ext>
            </a:extLst>
          </p:cNvPr>
          <p:cNvCxnSpPr>
            <a:cxnSpLocks/>
          </p:cNvCxnSpPr>
          <p:nvPr/>
        </p:nvCxnSpPr>
        <p:spPr>
          <a:xfrm>
            <a:off x="1598431" y="1853427"/>
            <a:ext cx="645995" cy="587994"/>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直接连接符 20">
            <a:extLst>
              <a:ext uri="{FF2B5EF4-FFF2-40B4-BE49-F238E27FC236}">
                <a16:creationId xmlns:a16="http://schemas.microsoft.com/office/drawing/2014/main" id="{4C761899-36A0-80F0-3F8A-C4C9B30A16E4}"/>
              </a:ext>
            </a:extLst>
          </p:cNvPr>
          <p:cNvCxnSpPr>
            <a:cxnSpLocks/>
          </p:cNvCxnSpPr>
          <p:nvPr/>
        </p:nvCxnSpPr>
        <p:spPr>
          <a:xfrm>
            <a:off x="5442003" y="5193036"/>
            <a:ext cx="645995" cy="587994"/>
          </a:xfrm>
          <a:prstGeom prst="line">
            <a:avLst/>
          </a:prstGeom>
        </p:spPr>
        <p:style>
          <a:lnRef idx="2">
            <a:schemeClr val="accent1"/>
          </a:lnRef>
          <a:fillRef idx="0">
            <a:schemeClr val="accent1"/>
          </a:fillRef>
          <a:effectRef idx="1">
            <a:schemeClr val="accent1"/>
          </a:effectRef>
          <a:fontRef idx="minor">
            <a:schemeClr val="tx1"/>
          </a:fontRef>
        </p:style>
      </p:cxnSp>
      <p:pic>
        <p:nvPicPr>
          <p:cNvPr id="24" name="图片 23">
            <a:extLst>
              <a:ext uri="{FF2B5EF4-FFF2-40B4-BE49-F238E27FC236}">
                <a16:creationId xmlns:a16="http://schemas.microsoft.com/office/drawing/2014/main" id="{94B171B9-7DEE-0995-ED44-F7D7517683BD}"/>
              </a:ext>
            </a:extLst>
          </p:cNvPr>
          <p:cNvPicPr>
            <a:picLocks noChangeAspect="1"/>
          </p:cNvPicPr>
          <p:nvPr/>
        </p:nvPicPr>
        <p:blipFill>
          <a:blip r:embed="rId4"/>
          <a:srcRect l="24469" t="9627" r="8080" b="13906"/>
          <a:stretch>
            <a:fillRect/>
          </a:stretch>
        </p:blipFill>
        <p:spPr>
          <a:xfrm>
            <a:off x="6975874" y="1603744"/>
            <a:ext cx="4458587" cy="3650512"/>
          </a:xfrm>
          <a:prstGeom prst="rect">
            <a:avLst/>
          </a:prstGeom>
        </p:spPr>
      </p:pic>
      <p:sp>
        <p:nvSpPr>
          <p:cNvPr id="25" name="文本框 24">
            <a:extLst>
              <a:ext uri="{FF2B5EF4-FFF2-40B4-BE49-F238E27FC236}">
                <a16:creationId xmlns:a16="http://schemas.microsoft.com/office/drawing/2014/main" id="{004494D4-95C1-6207-5FFC-F781122FDD35}"/>
              </a:ext>
            </a:extLst>
          </p:cNvPr>
          <p:cNvSpPr txBox="1"/>
          <p:nvPr/>
        </p:nvSpPr>
        <p:spPr>
          <a:xfrm>
            <a:off x="8556617" y="5310196"/>
            <a:ext cx="3635383" cy="276999"/>
          </a:xfrm>
          <a:prstGeom prst="rect">
            <a:avLst/>
          </a:prstGeom>
          <a:noFill/>
        </p:spPr>
        <p:txBody>
          <a:bodyPr wrap="square" rtlCol="0">
            <a:spAutoFit/>
          </a:bodyPr>
          <a:lstStyle/>
          <a:p>
            <a:r>
              <a:rPr lang="en-US" altLang="zh-CN" sz="1200" dirty="0">
                <a:latin typeface="Garamond" panose="02020404030301010803" pitchFamily="18" charset="0"/>
              </a:rPr>
              <a:t>Photo from google map</a:t>
            </a:r>
            <a:endParaRPr lang="zh-CN" altLang="en-US" sz="1200" dirty="0">
              <a:latin typeface="Garamond" panose="02020404030301010803" pitchFamily="18" charset="0"/>
            </a:endParaRPr>
          </a:p>
        </p:txBody>
      </p:sp>
      <p:sp>
        <p:nvSpPr>
          <p:cNvPr id="26" name="文本框 25">
            <a:extLst>
              <a:ext uri="{FF2B5EF4-FFF2-40B4-BE49-F238E27FC236}">
                <a16:creationId xmlns:a16="http://schemas.microsoft.com/office/drawing/2014/main" id="{0F14E591-FB1C-1C38-EE11-78A274F295A6}"/>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3" name="文本框 2">
            <a:extLst>
              <a:ext uri="{FF2B5EF4-FFF2-40B4-BE49-F238E27FC236}">
                <a16:creationId xmlns:a16="http://schemas.microsoft.com/office/drawing/2014/main" id="{93CB3B8F-D858-4084-FD2A-79D827B8B352}"/>
              </a:ext>
            </a:extLst>
          </p:cNvPr>
          <p:cNvSpPr txBox="1"/>
          <p:nvPr/>
        </p:nvSpPr>
        <p:spPr>
          <a:xfrm>
            <a:off x="8031199" y="4985554"/>
            <a:ext cx="871870" cy="369332"/>
          </a:xfrm>
          <a:prstGeom prst="rect">
            <a:avLst/>
          </a:prstGeom>
          <a:noFill/>
        </p:spPr>
        <p:txBody>
          <a:bodyPr wrap="square" rtlCol="0">
            <a:spAutoFit/>
          </a:bodyPr>
          <a:lstStyle/>
          <a:p>
            <a:r>
              <a:rPr lang="en-US" altLang="zh-CN" dirty="0">
                <a:solidFill>
                  <a:schemeClr val="bg1"/>
                </a:solidFill>
              </a:rPr>
              <a:t>A</a:t>
            </a:r>
            <a:endParaRPr lang="zh-CN" altLang="en-US" dirty="0">
              <a:solidFill>
                <a:schemeClr val="bg1"/>
              </a:solidFill>
            </a:endParaRPr>
          </a:p>
        </p:txBody>
      </p:sp>
      <p:sp>
        <p:nvSpPr>
          <p:cNvPr id="4" name="文本框 3">
            <a:extLst>
              <a:ext uri="{FF2B5EF4-FFF2-40B4-BE49-F238E27FC236}">
                <a16:creationId xmlns:a16="http://schemas.microsoft.com/office/drawing/2014/main" id="{73B518A0-54B8-741A-3689-7F369F8B1258}"/>
              </a:ext>
            </a:extLst>
          </p:cNvPr>
          <p:cNvSpPr txBox="1"/>
          <p:nvPr/>
        </p:nvSpPr>
        <p:spPr>
          <a:xfrm>
            <a:off x="9092138" y="3374932"/>
            <a:ext cx="871870" cy="369332"/>
          </a:xfrm>
          <a:prstGeom prst="rect">
            <a:avLst/>
          </a:prstGeom>
          <a:noFill/>
        </p:spPr>
        <p:txBody>
          <a:bodyPr wrap="square" rtlCol="0">
            <a:spAutoFit/>
          </a:bodyPr>
          <a:lstStyle/>
          <a:p>
            <a:r>
              <a:rPr lang="en-US" altLang="zh-CN" dirty="0">
                <a:solidFill>
                  <a:schemeClr val="bg1"/>
                </a:solidFill>
              </a:rPr>
              <a:t>B</a:t>
            </a:r>
            <a:endParaRPr lang="zh-CN" altLang="en-US" dirty="0">
              <a:solidFill>
                <a:schemeClr val="bg1"/>
              </a:solidFill>
            </a:endParaRPr>
          </a:p>
        </p:txBody>
      </p:sp>
      <p:cxnSp>
        <p:nvCxnSpPr>
          <p:cNvPr id="5" name="直接连接符 4">
            <a:extLst>
              <a:ext uri="{FF2B5EF4-FFF2-40B4-BE49-F238E27FC236}">
                <a16:creationId xmlns:a16="http://schemas.microsoft.com/office/drawing/2014/main" id="{78A584DA-D4C0-74B0-13EA-4CBF6A9DD8B9}"/>
              </a:ext>
            </a:extLst>
          </p:cNvPr>
          <p:cNvCxnSpPr>
            <a:cxnSpLocks/>
          </p:cNvCxnSpPr>
          <p:nvPr/>
        </p:nvCxnSpPr>
        <p:spPr>
          <a:xfrm flipH="1">
            <a:off x="8979109" y="3747083"/>
            <a:ext cx="226058" cy="409384"/>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0" name="直接连接符 9">
            <a:extLst>
              <a:ext uri="{FF2B5EF4-FFF2-40B4-BE49-F238E27FC236}">
                <a16:creationId xmlns:a16="http://schemas.microsoft.com/office/drawing/2014/main" id="{8954187E-ABA6-5588-8DF7-3F478CE9FCA8}"/>
              </a:ext>
            </a:extLst>
          </p:cNvPr>
          <p:cNvCxnSpPr>
            <a:cxnSpLocks/>
          </p:cNvCxnSpPr>
          <p:nvPr/>
        </p:nvCxnSpPr>
        <p:spPr>
          <a:xfrm flipH="1">
            <a:off x="8354105" y="4825423"/>
            <a:ext cx="256495" cy="328671"/>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18583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A19723-84F1-DA4A-EAEC-B68A9C9A5A8E}"/>
            </a:ext>
          </a:extLst>
        </p:cNvPr>
        <p:cNvGrpSpPr/>
        <p:nvPr/>
      </p:nvGrpSpPr>
      <p:grpSpPr>
        <a:xfrm>
          <a:off x="0" y="0"/>
          <a:ext cx="0" cy="0"/>
          <a:chOff x="0" y="0"/>
          <a:chExt cx="0" cy="0"/>
        </a:xfrm>
      </p:grpSpPr>
      <p:pic>
        <p:nvPicPr>
          <p:cNvPr id="8" name="图片 7" descr="图示&#10;&#10;AI 生成的内容可能不正确。">
            <a:extLst>
              <a:ext uri="{FF2B5EF4-FFF2-40B4-BE49-F238E27FC236}">
                <a16:creationId xmlns:a16="http://schemas.microsoft.com/office/drawing/2014/main" id="{7B4135C1-598D-BD19-1D83-13B98D045F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6321" y="0"/>
            <a:ext cx="9819358" cy="6858000"/>
          </a:xfrm>
          <a:prstGeom prst="rect">
            <a:avLst/>
          </a:prstGeom>
        </p:spPr>
      </p:pic>
      <p:sp>
        <p:nvSpPr>
          <p:cNvPr id="2" name="灯片编号占位符 1">
            <a:extLst>
              <a:ext uri="{FF2B5EF4-FFF2-40B4-BE49-F238E27FC236}">
                <a16:creationId xmlns:a16="http://schemas.microsoft.com/office/drawing/2014/main" id="{B5852FB0-0E1C-B220-3ED2-8344A68A86A6}"/>
              </a:ext>
            </a:extLst>
          </p:cNvPr>
          <p:cNvSpPr>
            <a:spLocks noGrp="1"/>
          </p:cNvSpPr>
          <p:nvPr>
            <p:ph type="sldNum" sz="quarter" idx="12"/>
          </p:nvPr>
        </p:nvSpPr>
        <p:spPr/>
        <p:txBody>
          <a:bodyPr/>
          <a:lstStyle/>
          <a:p>
            <a:fld id="{715FDD10-C00D-4070-97F8-77B215715C1D}" type="slidenum">
              <a:rPr lang="zh-CN" altLang="en-US" smtClean="0"/>
              <a:t>60</a:t>
            </a:fld>
            <a:endParaRPr lang="zh-CN" altLang="en-US"/>
          </a:p>
        </p:txBody>
      </p:sp>
      <p:sp>
        <p:nvSpPr>
          <p:cNvPr id="6" name="文本框 5">
            <a:extLst>
              <a:ext uri="{FF2B5EF4-FFF2-40B4-BE49-F238E27FC236}">
                <a16:creationId xmlns:a16="http://schemas.microsoft.com/office/drawing/2014/main" id="{678767A9-ED1C-CB25-7921-BF2F3969D9DD}"/>
              </a:ext>
            </a:extLst>
          </p:cNvPr>
          <p:cNvSpPr txBox="1"/>
          <p:nvPr/>
        </p:nvSpPr>
        <p:spPr>
          <a:xfrm>
            <a:off x="335976" y="107932"/>
            <a:ext cx="9977605" cy="707886"/>
          </a:xfrm>
          <a:prstGeom prst="rect">
            <a:avLst/>
          </a:prstGeom>
          <a:noFill/>
        </p:spPr>
        <p:txBody>
          <a:bodyPr wrap="square" rtlCol="0">
            <a:spAutoFit/>
          </a:bodyPr>
          <a:lstStyle/>
          <a:p>
            <a:pPr algn="just"/>
            <a:r>
              <a:rPr lang="en-US" altLang="zh-CN" sz="2000" b="1" dirty="0">
                <a:latin typeface="Garamond" panose="02020404030301010803" pitchFamily="18" charset="0"/>
              </a:rPr>
              <a:t>Applied over time </a:t>
            </a:r>
          </a:p>
          <a:p>
            <a:pPr algn="just"/>
            <a:r>
              <a:rPr lang="en-US" altLang="zh-CN" sz="2000" dirty="0">
                <a:latin typeface="Garamond" panose="02020404030301010803" pitchFamily="18" charset="0"/>
              </a:rPr>
              <a:t>Dynamic urbanization in a way that rain storage system&amp; vertical agriculture are kept</a:t>
            </a:r>
            <a:endParaRPr lang="zh-CN" altLang="en-US" sz="2000" dirty="0">
              <a:latin typeface="Garamond" panose="02020404030301010803" pitchFamily="18" charset="0"/>
            </a:endParaRPr>
          </a:p>
        </p:txBody>
      </p:sp>
      <p:sp>
        <p:nvSpPr>
          <p:cNvPr id="9" name="文本框 8">
            <a:extLst>
              <a:ext uri="{FF2B5EF4-FFF2-40B4-BE49-F238E27FC236}">
                <a16:creationId xmlns:a16="http://schemas.microsoft.com/office/drawing/2014/main" id="{673F6846-AFD7-A91B-2FF0-A8B833F02296}"/>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41866685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A6D32-6DD5-BD15-5486-96CC35061F40}"/>
            </a:ext>
          </a:extLst>
        </p:cNvPr>
        <p:cNvGrpSpPr/>
        <p:nvPr/>
      </p:nvGrpSpPr>
      <p:grpSpPr>
        <a:xfrm>
          <a:off x="0" y="0"/>
          <a:ext cx="0" cy="0"/>
          <a:chOff x="0" y="0"/>
          <a:chExt cx="0" cy="0"/>
        </a:xfrm>
      </p:grpSpPr>
      <p:pic>
        <p:nvPicPr>
          <p:cNvPr id="4" name="图片 3" descr="图示&#10;&#10;AI 生成的内容可能不正确。">
            <a:extLst>
              <a:ext uri="{FF2B5EF4-FFF2-40B4-BE49-F238E27FC236}">
                <a16:creationId xmlns:a16="http://schemas.microsoft.com/office/drawing/2014/main" id="{13EAFA9A-E46F-FE34-D3C2-1AF13C3C5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1412" y="0"/>
            <a:ext cx="8849176" cy="6858000"/>
          </a:xfrm>
          <a:prstGeom prst="rect">
            <a:avLst/>
          </a:prstGeom>
        </p:spPr>
      </p:pic>
      <p:sp>
        <p:nvSpPr>
          <p:cNvPr id="2" name="灯片编号占位符 1">
            <a:extLst>
              <a:ext uri="{FF2B5EF4-FFF2-40B4-BE49-F238E27FC236}">
                <a16:creationId xmlns:a16="http://schemas.microsoft.com/office/drawing/2014/main" id="{A2B08F8F-C814-BF3E-7F8D-29F23C244B05}"/>
              </a:ext>
            </a:extLst>
          </p:cNvPr>
          <p:cNvSpPr>
            <a:spLocks noGrp="1"/>
          </p:cNvSpPr>
          <p:nvPr>
            <p:ph type="sldNum" sz="quarter" idx="12"/>
          </p:nvPr>
        </p:nvSpPr>
        <p:spPr/>
        <p:txBody>
          <a:bodyPr/>
          <a:lstStyle/>
          <a:p>
            <a:fld id="{715FDD10-C00D-4070-97F8-77B215715C1D}" type="slidenum">
              <a:rPr lang="zh-CN" altLang="en-US" smtClean="0"/>
              <a:t>61</a:t>
            </a:fld>
            <a:endParaRPr lang="zh-CN" altLang="en-US"/>
          </a:p>
        </p:txBody>
      </p:sp>
      <p:sp>
        <p:nvSpPr>
          <p:cNvPr id="6" name="文本框 5">
            <a:extLst>
              <a:ext uri="{FF2B5EF4-FFF2-40B4-BE49-F238E27FC236}">
                <a16:creationId xmlns:a16="http://schemas.microsoft.com/office/drawing/2014/main" id="{39E1FF21-D3C9-DDCD-5E38-3E240EAEB60C}"/>
              </a:ext>
            </a:extLst>
          </p:cNvPr>
          <p:cNvSpPr txBox="1"/>
          <p:nvPr/>
        </p:nvSpPr>
        <p:spPr>
          <a:xfrm>
            <a:off x="335976" y="107932"/>
            <a:ext cx="9977605" cy="707886"/>
          </a:xfrm>
          <a:prstGeom prst="rect">
            <a:avLst/>
          </a:prstGeom>
          <a:noFill/>
        </p:spPr>
        <p:txBody>
          <a:bodyPr wrap="square" rtlCol="0">
            <a:spAutoFit/>
          </a:bodyPr>
          <a:lstStyle/>
          <a:p>
            <a:pPr algn="just"/>
            <a:r>
              <a:rPr lang="en-US" altLang="zh-CN" sz="2000" b="1" dirty="0">
                <a:latin typeface="Garamond" panose="02020404030301010803" pitchFamily="18" charset="0"/>
              </a:rPr>
              <a:t>Applied over time </a:t>
            </a:r>
          </a:p>
          <a:p>
            <a:pPr algn="just"/>
            <a:r>
              <a:rPr lang="en-US" altLang="zh-CN" sz="2000" dirty="0">
                <a:latin typeface="Garamond" panose="02020404030301010803" pitchFamily="18" charset="0"/>
              </a:rPr>
              <a:t>Dynamic urbanization in a way that rain storage system&amp; vertical agriculture are kept</a:t>
            </a:r>
            <a:endParaRPr lang="zh-CN" altLang="en-US" sz="2000" dirty="0">
              <a:latin typeface="Garamond" panose="02020404030301010803" pitchFamily="18" charset="0"/>
            </a:endParaRPr>
          </a:p>
        </p:txBody>
      </p:sp>
      <p:sp>
        <p:nvSpPr>
          <p:cNvPr id="9" name="文本框 8">
            <a:extLst>
              <a:ext uri="{FF2B5EF4-FFF2-40B4-BE49-F238E27FC236}">
                <a16:creationId xmlns:a16="http://schemas.microsoft.com/office/drawing/2014/main" id="{0B0D2AC2-25E2-030C-FEA5-AADC03B95029}"/>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40353983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34337-B136-6382-9BF1-9F410BB31C38}"/>
            </a:ext>
          </a:extLst>
        </p:cNvPr>
        <p:cNvGrpSpPr/>
        <p:nvPr/>
      </p:nvGrpSpPr>
      <p:grpSpPr>
        <a:xfrm>
          <a:off x="0" y="0"/>
          <a:ext cx="0" cy="0"/>
          <a:chOff x="0" y="0"/>
          <a:chExt cx="0" cy="0"/>
        </a:xfrm>
      </p:grpSpPr>
      <p:pic>
        <p:nvPicPr>
          <p:cNvPr id="4" name="Picture 2">
            <a:extLst>
              <a:ext uri="{FF2B5EF4-FFF2-40B4-BE49-F238E27FC236}">
                <a16:creationId xmlns:a16="http://schemas.microsoft.com/office/drawing/2014/main" id="{0323D803-AB16-4235-6968-BE685994A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1088" y="1493588"/>
            <a:ext cx="8584019" cy="4200358"/>
          </a:xfrm>
          <a:prstGeom prst="rect">
            <a:avLst/>
          </a:prstGeom>
          <a:noFill/>
          <a:extLst>
            <a:ext uri="{909E8E84-426E-40DD-AFC4-6F175D3DCCD1}">
              <a14:hiddenFill xmlns:a14="http://schemas.microsoft.com/office/drawing/2010/main">
                <a:solidFill>
                  <a:srgbClr val="FFFFFF"/>
                </a:solidFill>
              </a14:hiddenFill>
            </a:ext>
          </a:extLst>
        </p:spPr>
      </p:pic>
      <p:sp>
        <p:nvSpPr>
          <p:cNvPr id="2" name="灯片编号占位符 1">
            <a:extLst>
              <a:ext uri="{FF2B5EF4-FFF2-40B4-BE49-F238E27FC236}">
                <a16:creationId xmlns:a16="http://schemas.microsoft.com/office/drawing/2014/main" id="{373F7192-966C-4350-05BD-802F59644B33}"/>
              </a:ext>
            </a:extLst>
          </p:cNvPr>
          <p:cNvSpPr>
            <a:spLocks noGrp="1"/>
          </p:cNvSpPr>
          <p:nvPr>
            <p:ph type="sldNum" sz="quarter" idx="12"/>
          </p:nvPr>
        </p:nvSpPr>
        <p:spPr/>
        <p:txBody>
          <a:bodyPr/>
          <a:lstStyle/>
          <a:p>
            <a:fld id="{715FDD10-C00D-4070-97F8-77B215715C1D}" type="slidenum">
              <a:rPr lang="zh-CN" altLang="en-US" smtClean="0"/>
              <a:t>62</a:t>
            </a:fld>
            <a:endParaRPr lang="zh-CN" altLang="en-US"/>
          </a:p>
        </p:txBody>
      </p:sp>
      <p:sp>
        <p:nvSpPr>
          <p:cNvPr id="6" name="文本框 5">
            <a:extLst>
              <a:ext uri="{FF2B5EF4-FFF2-40B4-BE49-F238E27FC236}">
                <a16:creationId xmlns:a16="http://schemas.microsoft.com/office/drawing/2014/main" id="{B1751DE3-4E60-012A-0FD1-AA3E3E5DC9E0}"/>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Section with applied guidelines</a:t>
            </a:r>
          </a:p>
          <a:p>
            <a:pPr algn="just"/>
            <a:r>
              <a:rPr lang="en-US" altLang="zh-CN" sz="2000" dirty="0">
                <a:latin typeface="Garamond" panose="02020404030301010803" pitchFamily="18" charset="0"/>
              </a:rPr>
              <a:t>Section a-a</a:t>
            </a:r>
            <a:endParaRPr lang="zh-CN" altLang="en-US" sz="2000" dirty="0">
              <a:latin typeface="Garamond" panose="02020404030301010803" pitchFamily="18" charset="0"/>
            </a:endParaRPr>
          </a:p>
        </p:txBody>
      </p:sp>
      <p:sp>
        <p:nvSpPr>
          <p:cNvPr id="7" name="文本框 6">
            <a:extLst>
              <a:ext uri="{FF2B5EF4-FFF2-40B4-BE49-F238E27FC236}">
                <a16:creationId xmlns:a16="http://schemas.microsoft.com/office/drawing/2014/main" id="{6EC65E87-64D5-3B0A-259D-AB22D3FF3043}"/>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57037594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5A838-1A25-B30E-3BBC-941DC1BB7970}"/>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86797DE6-CA92-2FDD-4CF9-EEB4539AE2F8}"/>
              </a:ext>
            </a:extLst>
          </p:cNvPr>
          <p:cNvSpPr>
            <a:spLocks noGrp="1"/>
          </p:cNvSpPr>
          <p:nvPr>
            <p:ph type="sldNum" sz="quarter" idx="12"/>
          </p:nvPr>
        </p:nvSpPr>
        <p:spPr/>
        <p:txBody>
          <a:bodyPr/>
          <a:lstStyle/>
          <a:p>
            <a:fld id="{715FDD10-C00D-4070-97F8-77B215715C1D}" type="slidenum">
              <a:rPr lang="zh-CN" altLang="en-US" smtClean="0"/>
              <a:t>63</a:t>
            </a:fld>
            <a:endParaRPr lang="zh-CN" altLang="en-US"/>
          </a:p>
        </p:txBody>
      </p:sp>
      <p:pic>
        <p:nvPicPr>
          <p:cNvPr id="9" name="图片 8" descr="图片包含 图形用户界面&#10;&#10;AI 生成的内容可能不正确。">
            <a:extLst>
              <a:ext uri="{FF2B5EF4-FFF2-40B4-BE49-F238E27FC236}">
                <a16:creationId xmlns:a16="http://schemas.microsoft.com/office/drawing/2014/main" id="{1FF57BE1-5889-79A1-9AA4-BA4258EB2206}"/>
              </a:ext>
            </a:extLst>
          </p:cNvPr>
          <p:cNvPicPr>
            <a:picLocks noChangeAspect="1"/>
          </p:cNvPicPr>
          <p:nvPr/>
        </p:nvPicPr>
        <p:blipFill>
          <a:blip r:embed="rId3">
            <a:extLst>
              <a:ext uri="{28A0092B-C50C-407E-A947-70E740481C1C}">
                <a14:useLocalDpi xmlns:a14="http://schemas.microsoft.com/office/drawing/2010/main" val="0"/>
              </a:ext>
            </a:extLst>
          </a:blip>
          <a:srcRect t="33165" r="7349" b="44613"/>
          <a:stretch>
            <a:fillRect/>
          </a:stretch>
        </p:blipFill>
        <p:spPr>
          <a:xfrm>
            <a:off x="228900" y="2451876"/>
            <a:ext cx="11521119" cy="1954248"/>
          </a:xfrm>
          <a:prstGeom prst="rect">
            <a:avLst/>
          </a:prstGeom>
        </p:spPr>
      </p:pic>
      <p:sp>
        <p:nvSpPr>
          <p:cNvPr id="11" name="文本框 10">
            <a:extLst>
              <a:ext uri="{FF2B5EF4-FFF2-40B4-BE49-F238E27FC236}">
                <a16:creationId xmlns:a16="http://schemas.microsoft.com/office/drawing/2014/main" id="{885B6867-F155-99DC-2392-9525D22D6381}"/>
              </a:ext>
            </a:extLst>
          </p:cNvPr>
          <p:cNvSpPr txBox="1"/>
          <p:nvPr/>
        </p:nvSpPr>
        <p:spPr>
          <a:xfrm>
            <a:off x="3004724" y="4569269"/>
            <a:ext cx="4849191" cy="338554"/>
          </a:xfrm>
          <a:prstGeom prst="rect">
            <a:avLst/>
          </a:prstGeom>
          <a:noFill/>
        </p:spPr>
        <p:txBody>
          <a:bodyPr wrap="square" rtlCol="0">
            <a:spAutoFit/>
          </a:bodyPr>
          <a:lstStyle/>
          <a:p>
            <a:r>
              <a:rPr lang="en-US" altLang="zh-CN" sz="1600" dirty="0" err="1">
                <a:solidFill>
                  <a:srgbClr val="009999"/>
                </a:solidFill>
                <a:latin typeface="Garamond" panose="02020404030301010803" pitchFamily="18" charset="0"/>
              </a:rPr>
              <a:t>Kiamunyi</a:t>
            </a:r>
            <a:r>
              <a:rPr lang="en-US" altLang="zh-CN" sz="1600" dirty="0">
                <a:solidFill>
                  <a:srgbClr val="009999"/>
                </a:solidFill>
                <a:latin typeface="Garamond" panose="02020404030301010803" pitchFamily="18" charset="0"/>
              </a:rPr>
              <a:t> Residential Area: Road System</a:t>
            </a:r>
            <a:endParaRPr lang="zh-CN" altLang="en-US" sz="1600" dirty="0">
              <a:solidFill>
                <a:srgbClr val="009999"/>
              </a:solidFill>
              <a:latin typeface="Garamond" panose="02020404030301010803" pitchFamily="18" charset="0"/>
            </a:endParaRPr>
          </a:p>
        </p:txBody>
      </p:sp>
      <p:pic>
        <p:nvPicPr>
          <p:cNvPr id="7" name="图片 6" descr="卡通人物&#10;&#10;AI 生成的内容可能不正确。">
            <a:extLst>
              <a:ext uri="{FF2B5EF4-FFF2-40B4-BE49-F238E27FC236}">
                <a16:creationId xmlns:a16="http://schemas.microsoft.com/office/drawing/2014/main" id="{195F22A6-2570-4D16-599B-CC97261F25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7313" y="4907823"/>
            <a:ext cx="2448823" cy="1203301"/>
          </a:xfrm>
          <a:prstGeom prst="rect">
            <a:avLst/>
          </a:prstGeom>
        </p:spPr>
      </p:pic>
      <p:pic>
        <p:nvPicPr>
          <p:cNvPr id="12" name="图片 11" descr="卡通人物&#10;&#10;AI 生成的内容可能不正确。">
            <a:extLst>
              <a:ext uri="{FF2B5EF4-FFF2-40B4-BE49-F238E27FC236}">
                <a16:creationId xmlns:a16="http://schemas.microsoft.com/office/drawing/2014/main" id="{CA25B011-CC1F-AAFC-68B7-93369625CFE4}"/>
              </a:ext>
            </a:extLst>
          </p:cNvPr>
          <p:cNvPicPr>
            <a:picLocks noChangeAspect="1"/>
          </p:cNvPicPr>
          <p:nvPr/>
        </p:nvPicPr>
        <p:blipFill>
          <a:blip r:embed="rId5">
            <a:extLst>
              <a:ext uri="{28A0092B-C50C-407E-A947-70E740481C1C}">
                <a14:useLocalDpi xmlns:a14="http://schemas.microsoft.com/office/drawing/2010/main" val="0"/>
              </a:ext>
            </a:extLst>
          </a:blip>
          <a:srcRect t="8420"/>
          <a:stretch>
            <a:fillRect/>
          </a:stretch>
        </p:blipFill>
        <p:spPr>
          <a:xfrm>
            <a:off x="3617290" y="4866643"/>
            <a:ext cx="2580359" cy="1364749"/>
          </a:xfrm>
          <a:prstGeom prst="rect">
            <a:avLst/>
          </a:prstGeom>
        </p:spPr>
      </p:pic>
      <p:sp>
        <p:nvSpPr>
          <p:cNvPr id="6" name="文本框 5">
            <a:extLst>
              <a:ext uri="{FF2B5EF4-FFF2-40B4-BE49-F238E27FC236}">
                <a16:creationId xmlns:a16="http://schemas.microsoft.com/office/drawing/2014/main" id="{4FEF9DE3-A2F3-51EA-1059-4D71EA7CBD71}"/>
              </a:ext>
            </a:extLst>
          </p:cNvPr>
          <p:cNvSpPr txBox="1"/>
          <p:nvPr/>
        </p:nvSpPr>
        <p:spPr>
          <a:xfrm>
            <a:off x="1280263" y="1606330"/>
            <a:ext cx="2884968" cy="369332"/>
          </a:xfrm>
          <a:prstGeom prst="rect">
            <a:avLst/>
          </a:prstGeom>
          <a:noFill/>
        </p:spPr>
        <p:txBody>
          <a:bodyPr wrap="square" rtlCol="0">
            <a:spAutoFit/>
          </a:bodyPr>
          <a:lstStyle/>
          <a:p>
            <a:r>
              <a:rPr lang="en-US" altLang="zh-CN" b="1" dirty="0">
                <a:solidFill>
                  <a:srgbClr val="009999"/>
                </a:solidFill>
                <a:latin typeface="Garamond" panose="02020404030301010803" pitchFamily="18" charset="0"/>
              </a:rPr>
              <a:t>Lack of recreational space</a:t>
            </a:r>
            <a:endParaRPr lang="zh-CN" altLang="en-US" b="1" dirty="0">
              <a:solidFill>
                <a:srgbClr val="009999"/>
              </a:solidFill>
              <a:latin typeface="Garamond" panose="02020404030301010803" pitchFamily="18" charset="0"/>
            </a:endParaRPr>
          </a:p>
        </p:txBody>
      </p:sp>
      <p:sp>
        <p:nvSpPr>
          <p:cNvPr id="13" name="文本框 12">
            <a:extLst>
              <a:ext uri="{FF2B5EF4-FFF2-40B4-BE49-F238E27FC236}">
                <a16:creationId xmlns:a16="http://schemas.microsoft.com/office/drawing/2014/main" id="{63270773-AC29-6996-C654-DA7CAC91B9B9}"/>
              </a:ext>
            </a:extLst>
          </p:cNvPr>
          <p:cNvSpPr txBox="1"/>
          <p:nvPr/>
        </p:nvSpPr>
        <p:spPr>
          <a:xfrm>
            <a:off x="509165" y="132318"/>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Overviews of potential solutions </a:t>
            </a:r>
          </a:p>
          <a:p>
            <a:pPr marR="0" algn="just" rtl="0"/>
            <a:r>
              <a:rPr lang="en-US" altLang="zh-CN" sz="2000" dirty="0">
                <a:latin typeface="Garamond" panose="02020404030301010803" pitchFamily="18" charset="0"/>
              </a:rPr>
              <a:t>Applied strategies for Road System</a:t>
            </a:r>
            <a:endParaRPr lang="zh-CN" altLang="en-US" sz="2000" dirty="0">
              <a:latin typeface="Garamond" panose="02020404030301010803" pitchFamily="18" charset="0"/>
            </a:endParaRPr>
          </a:p>
        </p:txBody>
      </p:sp>
      <p:sp>
        <p:nvSpPr>
          <p:cNvPr id="3" name="文本框 2">
            <a:extLst>
              <a:ext uri="{FF2B5EF4-FFF2-40B4-BE49-F238E27FC236}">
                <a16:creationId xmlns:a16="http://schemas.microsoft.com/office/drawing/2014/main" id="{908C9C15-5457-5C73-ADA8-59DEE4FBD46D}"/>
              </a:ext>
            </a:extLst>
          </p:cNvPr>
          <p:cNvSpPr txBox="1"/>
          <p:nvPr/>
        </p:nvSpPr>
        <p:spPr>
          <a:xfrm>
            <a:off x="8107438" y="1538529"/>
            <a:ext cx="3821549" cy="369332"/>
          </a:xfrm>
          <a:prstGeom prst="rect">
            <a:avLst/>
          </a:prstGeom>
          <a:noFill/>
        </p:spPr>
        <p:txBody>
          <a:bodyPr wrap="square" rtlCol="0">
            <a:spAutoFit/>
          </a:bodyPr>
          <a:lstStyle/>
          <a:p>
            <a:r>
              <a:rPr lang="en-US" altLang="zh-CN" b="1" dirty="0">
                <a:solidFill>
                  <a:srgbClr val="009999"/>
                </a:solidFill>
                <a:latin typeface="Garamond" panose="02020404030301010803" pitchFamily="18" charset="0"/>
              </a:rPr>
              <a:t>Incomplete drainage system</a:t>
            </a:r>
            <a:endParaRPr lang="zh-CN" altLang="en-US" b="1" dirty="0">
              <a:solidFill>
                <a:srgbClr val="009999"/>
              </a:solidFill>
              <a:latin typeface="Garamond" panose="02020404030301010803" pitchFamily="18" charset="0"/>
            </a:endParaRPr>
          </a:p>
        </p:txBody>
      </p:sp>
      <p:sp>
        <p:nvSpPr>
          <p:cNvPr id="5" name="文本框 4">
            <a:extLst>
              <a:ext uri="{FF2B5EF4-FFF2-40B4-BE49-F238E27FC236}">
                <a16:creationId xmlns:a16="http://schemas.microsoft.com/office/drawing/2014/main" id="{F73F83D8-E576-7D6F-6729-596E23C52EE5}"/>
              </a:ext>
            </a:extLst>
          </p:cNvPr>
          <p:cNvSpPr txBox="1"/>
          <p:nvPr/>
        </p:nvSpPr>
        <p:spPr>
          <a:xfrm>
            <a:off x="4711214" y="1622025"/>
            <a:ext cx="2884968" cy="369332"/>
          </a:xfrm>
          <a:prstGeom prst="rect">
            <a:avLst/>
          </a:prstGeom>
          <a:noFill/>
        </p:spPr>
        <p:txBody>
          <a:bodyPr wrap="square" rtlCol="0">
            <a:spAutoFit/>
          </a:bodyPr>
          <a:lstStyle/>
          <a:p>
            <a:r>
              <a:rPr lang="en-US" altLang="zh-CN" b="1" dirty="0">
                <a:solidFill>
                  <a:srgbClr val="009999"/>
                </a:solidFill>
                <a:latin typeface="Garamond" panose="02020404030301010803" pitchFamily="18" charset="0"/>
              </a:rPr>
              <a:t>Unsafe walking paths</a:t>
            </a:r>
            <a:endParaRPr lang="zh-CN" altLang="en-US" b="1" dirty="0">
              <a:solidFill>
                <a:srgbClr val="009999"/>
              </a:solidFill>
              <a:latin typeface="Garamond" panose="02020404030301010803" pitchFamily="18" charset="0"/>
            </a:endParaRPr>
          </a:p>
        </p:txBody>
      </p:sp>
      <p:sp>
        <p:nvSpPr>
          <p:cNvPr id="8" name="文本框 7">
            <a:extLst>
              <a:ext uri="{FF2B5EF4-FFF2-40B4-BE49-F238E27FC236}">
                <a16:creationId xmlns:a16="http://schemas.microsoft.com/office/drawing/2014/main" id="{BE22DBD1-3D34-F54F-CAC3-6E19302B56E8}"/>
              </a:ext>
            </a:extLst>
          </p:cNvPr>
          <p:cNvSpPr txBox="1"/>
          <p:nvPr/>
        </p:nvSpPr>
        <p:spPr>
          <a:xfrm>
            <a:off x="1970397" y="6031750"/>
            <a:ext cx="2740817" cy="369332"/>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Green Corridor</a:t>
            </a:r>
            <a:r>
              <a:rPr lang="en-US" altLang="zh-CN" dirty="0">
                <a:solidFill>
                  <a:schemeClr val="bg1"/>
                </a:solidFill>
                <a:highlight>
                  <a:srgbClr val="009999"/>
                </a:highlight>
              </a:rPr>
              <a:t> </a:t>
            </a:r>
            <a:endParaRPr lang="zh-CN" altLang="en-US" dirty="0">
              <a:solidFill>
                <a:schemeClr val="bg1"/>
              </a:solidFill>
              <a:highlight>
                <a:srgbClr val="009999"/>
              </a:highlight>
            </a:endParaRPr>
          </a:p>
        </p:txBody>
      </p:sp>
      <p:sp>
        <p:nvSpPr>
          <p:cNvPr id="14" name="文本框 13">
            <a:extLst>
              <a:ext uri="{FF2B5EF4-FFF2-40B4-BE49-F238E27FC236}">
                <a16:creationId xmlns:a16="http://schemas.microsoft.com/office/drawing/2014/main" id="{FCDD8858-41D0-7ECF-D43B-A82F67CAC5FE}"/>
              </a:ext>
            </a:extLst>
          </p:cNvPr>
          <p:cNvSpPr txBox="1"/>
          <p:nvPr/>
        </p:nvSpPr>
        <p:spPr>
          <a:xfrm>
            <a:off x="4812368" y="6083278"/>
            <a:ext cx="2740817" cy="338554"/>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Bioswale</a:t>
            </a:r>
            <a:endParaRPr lang="zh-CN" altLang="en-US" dirty="0">
              <a:solidFill>
                <a:schemeClr val="bg1"/>
              </a:solidFill>
              <a:highlight>
                <a:srgbClr val="009999"/>
              </a:highlight>
            </a:endParaRPr>
          </a:p>
        </p:txBody>
      </p:sp>
      <p:pic>
        <p:nvPicPr>
          <p:cNvPr id="15" name="图片 14" descr="图示, 形状&#10;&#10;AI 生成的内容可能不正确。">
            <a:extLst>
              <a:ext uri="{FF2B5EF4-FFF2-40B4-BE49-F238E27FC236}">
                <a16:creationId xmlns:a16="http://schemas.microsoft.com/office/drawing/2014/main" id="{244EE279-2BB8-3B00-5095-C0D53F43D3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83863" y="4873497"/>
            <a:ext cx="2674220" cy="1333377"/>
          </a:xfrm>
          <a:prstGeom prst="rect">
            <a:avLst/>
          </a:prstGeom>
        </p:spPr>
      </p:pic>
      <p:sp>
        <p:nvSpPr>
          <p:cNvPr id="16" name="文本框 15">
            <a:extLst>
              <a:ext uri="{FF2B5EF4-FFF2-40B4-BE49-F238E27FC236}">
                <a16:creationId xmlns:a16="http://schemas.microsoft.com/office/drawing/2014/main" id="{66F1F1B5-A0FC-655C-3868-4C7625DDFAEB}"/>
              </a:ext>
            </a:extLst>
          </p:cNvPr>
          <p:cNvSpPr txBox="1"/>
          <p:nvPr/>
        </p:nvSpPr>
        <p:spPr>
          <a:xfrm>
            <a:off x="7374681" y="6083278"/>
            <a:ext cx="2740817" cy="338554"/>
          </a:xfrm>
          <a:prstGeom prst="rect">
            <a:avLst/>
          </a:prstGeom>
          <a:noFill/>
        </p:spPr>
        <p:txBody>
          <a:bodyPr wrap="square" rtlCol="0">
            <a:spAutoFit/>
          </a:bodyPr>
          <a:lstStyle/>
          <a:p>
            <a:r>
              <a:rPr lang="en-US" altLang="zh-CN" sz="1600" dirty="0">
                <a:solidFill>
                  <a:schemeClr val="bg1"/>
                </a:solidFill>
                <a:highlight>
                  <a:srgbClr val="009999"/>
                </a:highlight>
                <a:latin typeface="Garamond" panose="02020404030301010803" pitchFamily="18" charset="0"/>
              </a:rPr>
              <a:t>Retention Ponds</a:t>
            </a:r>
            <a:endParaRPr lang="zh-CN" altLang="en-US" dirty="0">
              <a:solidFill>
                <a:schemeClr val="bg1"/>
              </a:solidFill>
              <a:highlight>
                <a:srgbClr val="009999"/>
              </a:highlight>
            </a:endParaRPr>
          </a:p>
        </p:txBody>
      </p:sp>
      <p:sp>
        <p:nvSpPr>
          <p:cNvPr id="17" name="文本框 16">
            <a:extLst>
              <a:ext uri="{FF2B5EF4-FFF2-40B4-BE49-F238E27FC236}">
                <a16:creationId xmlns:a16="http://schemas.microsoft.com/office/drawing/2014/main" id="{6FBFC34B-F25D-7ABC-195B-DCD2948916B8}"/>
              </a:ext>
            </a:extLst>
          </p:cNvPr>
          <p:cNvSpPr txBox="1"/>
          <p:nvPr/>
        </p:nvSpPr>
        <p:spPr>
          <a:xfrm>
            <a:off x="810897" y="699271"/>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1.</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18" name="文本框 17">
            <a:extLst>
              <a:ext uri="{FF2B5EF4-FFF2-40B4-BE49-F238E27FC236}">
                <a16:creationId xmlns:a16="http://schemas.microsoft.com/office/drawing/2014/main" id="{8D110384-CB9B-8DC7-2208-182A3BB99F21}"/>
              </a:ext>
            </a:extLst>
          </p:cNvPr>
          <p:cNvSpPr txBox="1"/>
          <p:nvPr/>
        </p:nvSpPr>
        <p:spPr>
          <a:xfrm>
            <a:off x="7519565" y="664951"/>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3.</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19" name="文本框 18">
            <a:extLst>
              <a:ext uri="{FF2B5EF4-FFF2-40B4-BE49-F238E27FC236}">
                <a16:creationId xmlns:a16="http://schemas.microsoft.com/office/drawing/2014/main" id="{8048197A-950D-988B-3B15-F521E8FB848E}"/>
              </a:ext>
            </a:extLst>
          </p:cNvPr>
          <p:cNvSpPr txBox="1"/>
          <p:nvPr/>
        </p:nvSpPr>
        <p:spPr>
          <a:xfrm>
            <a:off x="4111838" y="767179"/>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2.</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20" name="椭圆 19">
            <a:extLst>
              <a:ext uri="{FF2B5EF4-FFF2-40B4-BE49-F238E27FC236}">
                <a16:creationId xmlns:a16="http://schemas.microsoft.com/office/drawing/2014/main" id="{C077D77B-45BF-4A94-0A9E-E949844F368E}"/>
              </a:ext>
            </a:extLst>
          </p:cNvPr>
          <p:cNvSpPr/>
          <p:nvPr/>
        </p:nvSpPr>
        <p:spPr>
          <a:xfrm>
            <a:off x="3593805" y="3062177"/>
            <a:ext cx="1495646" cy="1507092"/>
          </a:xfrm>
          <a:prstGeom prst="ellipse">
            <a:avLst/>
          </a:prstGeom>
          <a:noFill/>
          <a:ln>
            <a:solidFill>
              <a:srgbClr val="0099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文本框 23">
            <a:extLst>
              <a:ext uri="{FF2B5EF4-FFF2-40B4-BE49-F238E27FC236}">
                <a16:creationId xmlns:a16="http://schemas.microsoft.com/office/drawing/2014/main" id="{C28B04DA-CEEC-FDA9-3F81-20E53793A3DC}"/>
              </a:ext>
            </a:extLst>
          </p:cNvPr>
          <p:cNvSpPr txBox="1"/>
          <p:nvPr/>
        </p:nvSpPr>
        <p:spPr>
          <a:xfrm>
            <a:off x="1398181" y="6473279"/>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-Design for a sustainable “paradise”-Conclusion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261944474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C839D-612B-1D6F-7DA8-6E27272B0D3D}"/>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69D07CBE-E976-F83D-3439-E32A6519CD22}"/>
              </a:ext>
            </a:extLst>
          </p:cNvPr>
          <p:cNvSpPr>
            <a:spLocks noGrp="1"/>
          </p:cNvSpPr>
          <p:nvPr>
            <p:ph type="sldNum" sz="quarter" idx="12"/>
          </p:nvPr>
        </p:nvSpPr>
        <p:spPr/>
        <p:txBody>
          <a:bodyPr/>
          <a:lstStyle/>
          <a:p>
            <a:fld id="{715FDD10-C00D-4070-97F8-77B215715C1D}" type="slidenum">
              <a:rPr lang="zh-CN" altLang="en-US" smtClean="0"/>
              <a:t>64</a:t>
            </a:fld>
            <a:endParaRPr lang="zh-CN" altLang="en-US"/>
          </a:p>
        </p:txBody>
      </p:sp>
      <p:sp>
        <p:nvSpPr>
          <p:cNvPr id="6" name="文本框 5">
            <a:extLst>
              <a:ext uri="{FF2B5EF4-FFF2-40B4-BE49-F238E27FC236}">
                <a16:creationId xmlns:a16="http://schemas.microsoft.com/office/drawing/2014/main" id="{F4393FE7-71F4-37CF-EADC-06390E7AD5F3}"/>
              </a:ext>
            </a:extLst>
          </p:cNvPr>
          <p:cNvSpPr txBox="1"/>
          <p:nvPr/>
        </p:nvSpPr>
        <p:spPr>
          <a:xfrm>
            <a:off x="335976" y="253514"/>
            <a:ext cx="6928689" cy="400110"/>
          </a:xfrm>
          <a:prstGeom prst="rect">
            <a:avLst/>
          </a:prstGeom>
          <a:noFill/>
        </p:spPr>
        <p:txBody>
          <a:bodyPr wrap="square" rtlCol="0">
            <a:spAutoFit/>
          </a:bodyPr>
          <a:lstStyle/>
          <a:p>
            <a:pPr algn="just"/>
            <a:r>
              <a:rPr lang="en-US" altLang="zh-CN" sz="2000" b="1" dirty="0">
                <a:latin typeface="Garamond" panose="02020404030301010803" pitchFamily="18" charset="0"/>
              </a:rPr>
              <a:t>Design Concept</a:t>
            </a:r>
          </a:p>
        </p:txBody>
      </p:sp>
      <p:sp>
        <p:nvSpPr>
          <p:cNvPr id="26" name="文本框 25">
            <a:extLst>
              <a:ext uri="{FF2B5EF4-FFF2-40B4-BE49-F238E27FC236}">
                <a16:creationId xmlns:a16="http://schemas.microsoft.com/office/drawing/2014/main" id="{894C3AB6-BB16-CD67-8256-9C8A07C40438}"/>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4" name="图片 3" descr="图形用户界面&#10;&#10;AI 生成的内容可能不正确。">
            <a:extLst>
              <a:ext uri="{FF2B5EF4-FFF2-40B4-BE49-F238E27FC236}">
                <a16:creationId xmlns:a16="http://schemas.microsoft.com/office/drawing/2014/main" id="{06EC287E-F406-4E92-71A5-40D6C103AC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3142" y="2056190"/>
            <a:ext cx="5628669" cy="2948351"/>
          </a:xfrm>
          <a:prstGeom prst="rect">
            <a:avLst/>
          </a:prstGeom>
        </p:spPr>
      </p:pic>
    </p:spTree>
    <p:extLst>
      <p:ext uri="{BB962C8B-B14F-4D97-AF65-F5344CB8AC3E}">
        <p14:creationId xmlns:p14="http://schemas.microsoft.com/office/powerpoint/2010/main" val="245464214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D79E2-E7AE-F9F0-0735-D08197665EF1}"/>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AF72D18E-2B32-B620-F5C6-BD21CBB2C01F}"/>
              </a:ext>
            </a:extLst>
          </p:cNvPr>
          <p:cNvSpPr>
            <a:spLocks noGrp="1"/>
          </p:cNvSpPr>
          <p:nvPr>
            <p:ph type="sldNum" sz="quarter" idx="12"/>
          </p:nvPr>
        </p:nvSpPr>
        <p:spPr/>
        <p:txBody>
          <a:bodyPr/>
          <a:lstStyle/>
          <a:p>
            <a:fld id="{715FDD10-C00D-4070-97F8-77B215715C1D}" type="slidenum">
              <a:rPr lang="zh-CN" altLang="en-US" smtClean="0"/>
              <a:t>65</a:t>
            </a:fld>
            <a:endParaRPr lang="zh-CN" altLang="en-US"/>
          </a:p>
        </p:txBody>
      </p:sp>
      <p:sp>
        <p:nvSpPr>
          <p:cNvPr id="6" name="文本框 5">
            <a:extLst>
              <a:ext uri="{FF2B5EF4-FFF2-40B4-BE49-F238E27FC236}">
                <a16:creationId xmlns:a16="http://schemas.microsoft.com/office/drawing/2014/main" id="{F643080D-D086-9E53-F8F1-795097624BB7}"/>
              </a:ext>
            </a:extLst>
          </p:cNvPr>
          <p:cNvSpPr txBox="1"/>
          <p:nvPr/>
        </p:nvSpPr>
        <p:spPr>
          <a:xfrm>
            <a:off x="335976" y="253514"/>
            <a:ext cx="6928689" cy="400110"/>
          </a:xfrm>
          <a:prstGeom prst="rect">
            <a:avLst/>
          </a:prstGeom>
          <a:noFill/>
        </p:spPr>
        <p:txBody>
          <a:bodyPr wrap="square" rtlCol="0">
            <a:spAutoFit/>
          </a:bodyPr>
          <a:lstStyle/>
          <a:p>
            <a:pPr algn="just"/>
            <a:r>
              <a:rPr lang="en-US" altLang="zh-CN" sz="2000" b="1" dirty="0">
                <a:latin typeface="Garamond" panose="02020404030301010803" pitchFamily="18" charset="0"/>
              </a:rPr>
              <a:t>Design Concept</a:t>
            </a:r>
          </a:p>
        </p:txBody>
      </p:sp>
      <p:sp>
        <p:nvSpPr>
          <p:cNvPr id="26" name="文本框 25">
            <a:extLst>
              <a:ext uri="{FF2B5EF4-FFF2-40B4-BE49-F238E27FC236}">
                <a16:creationId xmlns:a16="http://schemas.microsoft.com/office/drawing/2014/main" id="{914370D0-BD62-1B93-5669-98918510B190}"/>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5" name="图片 4" descr="图示&#10;&#10;AI 生成的内容可能不正确。">
            <a:extLst>
              <a:ext uri="{FF2B5EF4-FFF2-40B4-BE49-F238E27FC236}">
                <a16:creationId xmlns:a16="http://schemas.microsoft.com/office/drawing/2014/main" id="{70803705-0C60-E644-F83A-E32C9C5A41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1113" y="322289"/>
            <a:ext cx="4192874" cy="5929130"/>
          </a:xfrm>
          <a:prstGeom prst="rect">
            <a:avLst/>
          </a:prstGeom>
        </p:spPr>
      </p:pic>
      <p:sp>
        <p:nvSpPr>
          <p:cNvPr id="7" name="矩形 6">
            <a:extLst>
              <a:ext uri="{FF2B5EF4-FFF2-40B4-BE49-F238E27FC236}">
                <a16:creationId xmlns:a16="http://schemas.microsoft.com/office/drawing/2014/main" id="{4DBA4136-F296-AAD9-62AB-401CBF09504B}"/>
              </a:ext>
            </a:extLst>
          </p:cNvPr>
          <p:cNvSpPr/>
          <p:nvPr/>
        </p:nvSpPr>
        <p:spPr>
          <a:xfrm>
            <a:off x="3335311" y="149902"/>
            <a:ext cx="5171607" cy="5996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a:extLst>
              <a:ext uri="{FF2B5EF4-FFF2-40B4-BE49-F238E27FC236}">
                <a16:creationId xmlns:a16="http://schemas.microsoft.com/office/drawing/2014/main" id="{1AAEDABE-D546-9BA7-4A9A-0D544B8679F3}"/>
              </a:ext>
            </a:extLst>
          </p:cNvPr>
          <p:cNvSpPr/>
          <p:nvPr/>
        </p:nvSpPr>
        <p:spPr>
          <a:xfrm>
            <a:off x="0" y="1486525"/>
            <a:ext cx="5171607" cy="5996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15417243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798467-C93E-66CF-B6B2-92F6FBB4CC28}"/>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图片 4" descr="建筑的摆设布局&#10;&#10;AI 生成的内容可能不正确。">
            <a:extLst>
              <a:ext uri="{FF2B5EF4-FFF2-40B4-BE49-F238E27FC236}">
                <a16:creationId xmlns:a16="http://schemas.microsoft.com/office/drawing/2014/main" id="{84A8AF5A-BBB3-BAA3-3081-A167CFEB8340}"/>
              </a:ext>
            </a:extLst>
          </p:cNvPr>
          <p:cNvPicPr>
            <a:picLocks noChangeAspect="1"/>
          </p:cNvPicPr>
          <p:nvPr/>
        </p:nvPicPr>
        <p:blipFill>
          <a:blip r:embed="rId3">
            <a:extLst>
              <a:ext uri="{28A0092B-C50C-407E-A947-70E740481C1C}">
                <a14:useLocalDpi xmlns:a14="http://schemas.microsoft.com/office/drawing/2010/main" val="0"/>
              </a:ext>
            </a:extLst>
          </a:blip>
          <a:srcRect l="244" r="-1"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文本框 2">
            <a:extLst>
              <a:ext uri="{FF2B5EF4-FFF2-40B4-BE49-F238E27FC236}">
                <a16:creationId xmlns:a16="http://schemas.microsoft.com/office/drawing/2014/main" id="{8917711B-EC18-F5F5-523D-324128106E93}"/>
              </a:ext>
            </a:extLst>
          </p:cNvPr>
          <p:cNvSpPr txBox="1"/>
          <p:nvPr/>
        </p:nvSpPr>
        <p:spPr>
          <a:xfrm>
            <a:off x="7531610" y="534284"/>
            <a:ext cx="4430541"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zh-CN" sz="3100" b="1" dirty="0">
                <a:latin typeface="+mj-lt"/>
                <a:ea typeface="+mj-ea"/>
                <a:cs typeface="+mj-cs"/>
              </a:rPr>
              <a:t>Plan-Road System</a:t>
            </a:r>
          </a:p>
          <a:p>
            <a:pPr marR="0">
              <a:lnSpc>
                <a:spcPct val="90000"/>
              </a:lnSpc>
              <a:spcBef>
                <a:spcPct val="0"/>
              </a:spcBef>
              <a:spcAft>
                <a:spcPts val="600"/>
              </a:spcAft>
            </a:pPr>
            <a:r>
              <a:rPr lang="en-US" altLang="zh-CN" sz="2800" dirty="0">
                <a:latin typeface="+mj-lt"/>
                <a:ea typeface="+mj-ea"/>
                <a:cs typeface="+mj-cs"/>
              </a:rPr>
              <a:t>Connection of primary road and secondary roads </a:t>
            </a:r>
          </a:p>
        </p:txBody>
      </p:sp>
      <p:sp>
        <p:nvSpPr>
          <p:cNvPr id="12" name="文本框 11">
            <a:extLst>
              <a:ext uri="{FF2B5EF4-FFF2-40B4-BE49-F238E27FC236}">
                <a16:creationId xmlns:a16="http://schemas.microsoft.com/office/drawing/2014/main" id="{93BF861F-C6B4-FE81-5038-D666DB4D4568}"/>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ltLang="zh-CN" sz="2000" b="1" dirty="0"/>
              <a:t>Functionally landform </a:t>
            </a:r>
          </a:p>
          <a:p>
            <a:pPr indent="-228600">
              <a:lnSpc>
                <a:spcPct val="90000"/>
              </a:lnSpc>
              <a:spcAft>
                <a:spcPts val="600"/>
              </a:spcAft>
              <a:buFont typeface="Arial" panose="020B0604020202020204" pitchFamily="34" charset="0"/>
              <a:buChar char="•"/>
            </a:pPr>
            <a:r>
              <a:rPr lang="en-US" altLang="zh-CN" sz="2000" b="1" dirty="0"/>
              <a:t>Blue-green connection </a:t>
            </a:r>
          </a:p>
          <a:p>
            <a:pPr indent="-228600">
              <a:lnSpc>
                <a:spcPct val="90000"/>
              </a:lnSpc>
              <a:spcAft>
                <a:spcPts val="600"/>
              </a:spcAft>
              <a:buFont typeface="Arial" panose="020B0604020202020204" pitchFamily="34" charset="0"/>
              <a:buChar char="•"/>
            </a:pPr>
            <a:r>
              <a:rPr lang="en-US" altLang="zh-CN" sz="2000" b="1" dirty="0"/>
              <a:t>Safe walking system with experience </a:t>
            </a:r>
          </a:p>
          <a:p>
            <a:pPr indent="-228600">
              <a:lnSpc>
                <a:spcPct val="90000"/>
              </a:lnSpc>
              <a:spcAft>
                <a:spcPts val="600"/>
              </a:spcAft>
              <a:buFont typeface="Arial" panose="020B0604020202020204" pitchFamily="34" charset="0"/>
              <a:buChar char="•"/>
            </a:pPr>
            <a:endParaRPr lang="en-US" altLang="zh-CN" sz="2000" dirty="0"/>
          </a:p>
        </p:txBody>
      </p:sp>
      <p:sp>
        <p:nvSpPr>
          <p:cNvPr id="2" name="灯片编号占位符 1">
            <a:extLst>
              <a:ext uri="{FF2B5EF4-FFF2-40B4-BE49-F238E27FC236}">
                <a16:creationId xmlns:a16="http://schemas.microsoft.com/office/drawing/2014/main" id="{AC352434-FB8B-1EBD-1827-31705BBC110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715FDD10-C00D-4070-97F8-77B215715C1D}" type="slidenum">
              <a:rPr lang="en-US" altLang="zh-CN" smtClean="0">
                <a:solidFill>
                  <a:prstClr val="black">
                    <a:tint val="75000"/>
                  </a:prstClr>
                </a:solidFill>
                <a:latin typeface="Calibri" panose="020F0502020204030204"/>
              </a:rPr>
              <a:pPr>
                <a:spcAft>
                  <a:spcPts val="600"/>
                </a:spcAft>
                <a:defRPr/>
              </a:pPr>
              <a:t>66</a:t>
            </a:fld>
            <a:endParaRPr lang="en-US" altLang="zh-CN">
              <a:solidFill>
                <a:prstClr val="black">
                  <a:tint val="75000"/>
                </a:prstClr>
              </a:solidFill>
              <a:latin typeface="Calibri" panose="020F0502020204030204"/>
            </a:endParaRPr>
          </a:p>
        </p:txBody>
      </p:sp>
    </p:spTree>
    <p:extLst>
      <p:ext uri="{BB962C8B-B14F-4D97-AF65-F5344CB8AC3E}">
        <p14:creationId xmlns:p14="http://schemas.microsoft.com/office/powerpoint/2010/main" val="1236388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ECBE2-6852-F67F-D4A7-F6F3E03B13E2}"/>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0C041360-9D4B-90F4-280F-990E293C5A31}"/>
              </a:ext>
            </a:extLst>
          </p:cNvPr>
          <p:cNvSpPr>
            <a:spLocks noGrp="1"/>
          </p:cNvSpPr>
          <p:nvPr>
            <p:ph type="sldNum" sz="quarter" idx="12"/>
          </p:nvPr>
        </p:nvSpPr>
        <p:spPr/>
        <p:txBody>
          <a:bodyPr/>
          <a:lstStyle/>
          <a:p>
            <a:fld id="{715FDD10-C00D-4070-97F8-77B215715C1D}" type="slidenum">
              <a:rPr lang="zh-CN" altLang="en-US" smtClean="0"/>
              <a:t>67</a:t>
            </a:fld>
            <a:endParaRPr lang="zh-CN" altLang="en-US"/>
          </a:p>
        </p:txBody>
      </p:sp>
      <p:sp>
        <p:nvSpPr>
          <p:cNvPr id="4" name="文本框 3">
            <a:extLst>
              <a:ext uri="{FF2B5EF4-FFF2-40B4-BE49-F238E27FC236}">
                <a16:creationId xmlns:a16="http://schemas.microsoft.com/office/drawing/2014/main" id="{28D8CE4A-0A61-2E48-0727-316DBAAA0FCE}"/>
              </a:ext>
            </a:extLst>
          </p:cNvPr>
          <p:cNvSpPr txBox="1"/>
          <p:nvPr/>
        </p:nvSpPr>
        <p:spPr>
          <a:xfrm>
            <a:off x="1128822" y="6365347"/>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5" name="图片 4">
            <a:extLst>
              <a:ext uri="{FF2B5EF4-FFF2-40B4-BE49-F238E27FC236}">
                <a16:creationId xmlns:a16="http://schemas.microsoft.com/office/drawing/2014/main" id="{52A29A34-1B07-32BD-9A1E-F1832394DDD9}"/>
              </a:ext>
            </a:extLst>
          </p:cNvPr>
          <p:cNvPicPr>
            <a:picLocks noChangeAspect="1"/>
          </p:cNvPicPr>
          <p:nvPr/>
        </p:nvPicPr>
        <p:blipFill>
          <a:blip r:embed="rId3"/>
          <a:stretch>
            <a:fillRect/>
          </a:stretch>
        </p:blipFill>
        <p:spPr>
          <a:xfrm>
            <a:off x="2144522" y="1117221"/>
            <a:ext cx="7902956" cy="4758923"/>
          </a:xfrm>
          <a:prstGeom prst="rect">
            <a:avLst/>
          </a:prstGeom>
        </p:spPr>
      </p:pic>
      <p:sp>
        <p:nvSpPr>
          <p:cNvPr id="8" name="文本框 7">
            <a:extLst>
              <a:ext uri="{FF2B5EF4-FFF2-40B4-BE49-F238E27FC236}">
                <a16:creationId xmlns:a16="http://schemas.microsoft.com/office/drawing/2014/main" id="{A69BEB2D-28DE-9578-B28F-458A9EDDDAD0}"/>
              </a:ext>
            </a:extLst>
          </p:cNvPr>
          <p:cNvSpPr txBox="1"/>
          <p:nvPr/>
        </p:nvSpPr>
        <p:spPr>
          <a:xfrm>
            <a:off x="507141" y="404837"/>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Road System- Primary Road </a:t>
            </a:r>
          </a:p>
          <a:p>
            <a:pPr marR="0" algn="just" rtl="0"/>
            <a:r>
              <a:rPr lang="en-US" altLang="zh-CN" sz="2000" dirty="0">
                <a:latin typeface="Garamond" panose="02020404030301010803" pitchFamily="18" charset="0"/>
              </a:rPr>
              <a:t>Plan&amp; Section </a:t>
            </a:r>
            <a:endParaRPr lang="zh-CN" altLang="en-US" sz="2000" dirty="0">
              <a:latin typeface="Garamond" panose="02020404030301010803" pitchFamily="18" charset="0"/>
            </a:endParaRPr>
          </a:p>
        </p:txBody>
      </p:sp>
    </p:spTree>
    <p:extLst>
      <p:ext uri="{BB962C8B-B14F-4D97-AF65-F5344CB8AC3E}">
        <p14:creationId xmlns:p14="http://schemas.microsoft.com/office/powerpoint/2010/main" val="36208430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595AC-D1A7-1802-A0BC-68B28F379A4F}"/>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7DD21E29-40D4-3D7F-30E1-F60E74E5DF74}"/>
              </a:ext>
            </a:extLst>
          </p:cNvPr>
          <p:cNvSpPr>
            <a:spLocks noGrp="1"/>
          </p:cNvSpPr>
          <p:nvPr>
            <p:ph type="sldNum" sz="quarter" idx="12"/>
          </p:nvPr>
        </p:nvSpPr>
        <p:spPr/>
        <p:txBody>
          <a:bodyPr/>
          <a:lstStyle/>
          <a:p>
            <a:fld id="{715FDD10-C00D-4070-97F8-77B215715C1D}" type="slidenum">
              <a:rPr lang="zh-CN" altLang="en-US" smtClean="0"/>
              <a:t>68</a:t>
            </a:fld>
            <a:endParaRPr lang="zh-CN" altLang="en-US"/>
          </a:p>
        </p:txBody>
      </p:sp>
      <p:sp>
        <p:nvSpPr>
          <p:cNvPr id="6" name="文本框 5">
            <a:extLst>
              <a:ext uri="{FF2B5EF4-FFF2-40B4-BE49-F238E27FC236}">
                <a16:creationId xmlns:a16="http://schemas.microsoft.com/office/drawing/2014/main" id="{0EF2D466-C8F1-2EF5-655D-F26D03FB61BE}"/>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5" name="图片 4" descr="图示&#10;&#10;AI 生成的内容可能不正确。">
            <a:extLst>
              <a:ext uri="{FF2B5EF4-FFF2-40B4-BE49-F238E27FC236}">
                <a16:creationId xmlns:a16="http://schemas.microsoft.com/office/drawing/2014/main" id="{6A13ABC6-19EB-FF3A-CFD5-45C0B7B50711}"/>
              </a:ext>
            </a:extLst>
          </p:cNvPr>
          <p:cNvPicPr>
            <a:picLocks noChangeAspect="1"/>
          </p:cNvPicPr>
          <p:nvPr/>
        </p:nvPicPr>
        <p:blipFill>
          <a:blip r:embed="rId3">
            <a:extLst>
              <a:ext uri="{28A0092B-C50C-407E-A947-70E740481C1C}">
                <a14:useLocalDpi xmlns:a14="http://schemas.microsoft.com/office/drawing/2010/main" val="0"/>
              </a:ext>
            </a:extLst>
          </a:blip>
          <a:srcRect t="7978" b="39782"/>
          <a:stretch>
            <a:fillRect/>
          </a:stretch>
        </p:blipFill>
        <p:spPr>
          <a:xfrm>
            <a:off x="1450233" y="855593"/>
            <a:ext cx="8705604" cy="3356725"/>
          </a:xfrm>
          <a:prstGeom prst="rect">
            <a:avLst/>
          </a:prstGeom>
        </p:spPr>
      </p:pic>
      <p:pic>
        <p:nvPicPr>
          <p:cNvPr id="11" name="图片 10">
            <a:extLst>
              <a:ext uri="{FF2B5EF4-FFF2-40B4-BE49-F238E27FC236}">
                <a16:creationId xmlns:a16="http://schemas.microsoft.com/office/drawing/2014/main" id="{702E7ECC-3C8F-3A85-BCBC-CBBACD76DF17}"/>
              </a:ext>
            </a:extLst>
          </p:cNvPr>
          <p:cNvPicPr>
            <a:picLocks noChangeAspect="1"/>
          </p:cNvPicPr>
          <p:nvPr/>
        </p:nvPicPr>
        <p:blipFill>
          <a:blip r:embed="rId4"/>
          <a:stretch>
            <a:fillRect/>
          </a:stretch>
        </p:blipFill>
        <p:spPr>
          <a:xfrm>
            <a:off x="3129266" y="4042120"/>
            <a:ext cx="5443859" cy="2156312"/>
          </a:xfrm>
          <a:prstGeom prst="rect">
            <a:avLst/>
          </a:prstGeom>
        </p:spPr>
      </p:pic>
      <p:sp>
        <p:nvSpPr>
          <p:cNvPr id="12" name="文本框 11">
            <a:extLst>
              <a:ext uri="{FF2B5EF4-FFF2-40B4-BE49-F238E27FC236}">
                <a16:creationId xmlns:a16="http://schemas.microsoft.com/office/drawing/2014/main" id="{02128F34-A4A4-969C-D130-C93C087160E3}"/>
              </a:ext>
            </a:extLst>
          </p:cNvPr>
          <p:cNvSpPr txBox="1"/>
          <p:nvPr/>
        </p:nvSpPr>
        <p:spPr>
          <a:xfrm>
            <a:off x="357240" y="147707"/>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Road System- Secondary Road </a:t>
            </a:r>
          </a:p>
          <a:p>
            <a:pPr marR="0" algn="just" rtl="0"/>
            <a:r>
              <a:rPr lang="en-US" altLang="zh-CN" sz="2000" dirty="0">
                <a:latin typeface="Garamond" panose="02020404030301010803" pitchFamily="18" charset="0"/>
              </a:rPr>
              <a:t>Plan&amp; Section </a:t>
            </a:r>
            <a:endParaRPr lang="zh-CN" altLang="en-US" sz="2000" dirty="0">
              <a:latin typeface="Garamond" panose="02020404030301010803" pitchFamily="18" charset="0"/>
            </a:endParaRPr>
          </a:p>
        </p:txBody>
      </p:sp>
    </p:spTree>
    <p:extLst>
      <p:ext uri="{BB962C8B-B14F-4D97-AF65-F5344CB8AC3E}">
        <p14:creationId xmlns:p14="http://schemas.microsoft.com/office/powerpoint/2010/main" val="42545780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图片 8" descr="图片包含 草, 站, 水, 男人&#10;&#10;AI 生成的内容可能不正确。">
            <a:extLst>
              <a:ext uri="{FF2B5EF4-FFF2-40B4-BE49-F238E27FC236}">
                <a16:creationId xmlns:a16="http://schemas.microsoft.com/office/drawing/2014/main" id="{6CF64C86-F853-B1B8-3410-BB90C5AEB082}"/>
              </a:ext>
            </a:extLst>
          </p:cNvPr>
          <p:cNvPicPr>
            <a:picLocks noChangeAspect="1"/>
          </p:cNvPicPr>
          <p:nvPr/>
        </p:nvPicPr>
        <p:blipFill>
          <a:blip r:embed="rId3">
            <a:extLst>
              <a:ext uri="{28A0092B-C50C-407E-A947-70E740481C1C}">
                <a14:useLocalDpi xmlns:a14="http://schemas.microsoft.com/office/drawing/2010/main" val="0"/>
              </a:ext>
            </a:extLst>
          </a:blip>
          <a:srcRect t="9017" r="9810" b="30566"/>
          <a:stretch>
            <a:fillRect/>
          </a:stretch>
        </p:blipFill>
        <p:spPr>
          <a:xfrm>
            <a:off x="599242" y="643466"/>
            <a:ext cx="10727224" cy="5712884"/>
          </a:xfrm>
          <a:prstGeom prst="rect">
            <a:avLst/>
          </a:prstGeom>
        </p:spPr>
      </p:pic>
      <p:sp>
        <p:nvSpPr>
          <p:cNvPr id="4" name="灯片编号占位符 3">
            <a:extLst>
              <a:ext uri="{FF2B5EF4-FFF2-40B4-BE49-F238E27FC236}">
                <a16:creationId xmlns:a16="http://schemas.microsoft.com/office/drawing/2014/main" id="{A11D04E8-DB74-2DF4-32E8-09A593A67C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15FDD10-C00D-4070-97F8-77B215715C1D}" type="slidenum">
              <a:rPr lang="en-US" altLang="zh-CN" smtClean="0">
                <a:solidFill>
                  <a:schemeClr val="tx1">
                    <a:tint val="75000"/>
                  </a:schemeClr>
                </a:solidFill>
              </a:rPr>
              <a:pPr>
                <a:spcAft>
                  <a:spcPts val="600"/>
                </a:spcAft>
              </a:pPr>
              <a:t>69</a:t>
            </a:fld>
            <a:endParaRPr lang="en-US" altLang="zh-CN">
              <a:solidFill>
                <a:schemeClr val="tx1">
                  <a:tint val="75000"/>
                </a:schemeClr>
              </a:solidFill>
            </a:endParaRPr>
          </a:p>
        </p:txBody>
      </p:sp>
    </p:spTree>
    <p:extLst>
      <p:ext uri="{BB962C8B-B14F-4D97-AF65-F5344CB8AC3E}">
        <p14:creationId xmlns:p14="http://schemas.microsoft.com/office/powerpoint/2010/main" val="32275917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52AB68-C6D1-718D-C914-C8DA4E5A9C6A}"/>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B407562C-9E3F-0C0C-D2B9-37C01A45260F}"/>
              </a:ext>
            </a:extLst>
          </p:cNvPr>
          <p:cNvSpPr>
            <a:spLocks noGrp="1"/>
          </p:cNvSpPr>
          <p:nvPr>
            <p:ph type="sldNum" sz="quarter" idx="12"/>
          </p:nvPr>
        </p:nvSpPr>
        <p:spPr/>
        <p:txBody>
          <a:bodyPr/>
          <a:lstStyle/>
          <a:p>
            <a:fld id="{715FDD10-C00D-4070-97F8-77B215715C1D}" type="slidenum">
              <a:rPr lang="zh-CN" altLang="en-US" smtClean="0"/>
              <a:t>70</a:t>
            </a:fld>
            <a:endParaRPr lang="zh-CN" altLang="en-US"/>
          </a:p>
        </p:txBody>
      </p:sp>
      <p:sp>
        <p:nvSpPr>
          <p:cNvPr id="7" name="文本框 6">
            <a:extLst>
              <a:ext uri="{FF2B5EF4-FFF2-40B4-BE49-F238E27FC236}">
                <a16:creationId xmlns:a16="http://schemas.microsoft.com/office/drawing/2014/main" id="{34082023-5C82-488B-1F70-0964512A22BD}"/>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14" name="文本框 13">
            <a:extLst>
              <a:ext uri="{FF2B5EF4-FFF2-40B4-BE49-F238E27FC236}">
                <a16:creationId xmlns:a16="http://schemas.microsoft.com/office/drawing/2014/main" id="{FC222921-3BCC-030B-45F1-EB9F014282ED}"/>
              </a:ext>
            </a:extLst>
          </p:cNvPr>
          <p:cNvSpPr txBox="1"/>
          <p:nvPr/>
        </p:nvSpPr>
        <p:spPr>
          <a:xfrm>
            <a:off x="626773" y="391983"/>
            <a:ext cx="8869496" cy="677108"/>
          </a:xfrm>
          <a:prstGeom prst="rect">
            <a:avLst/>
          </a:prstGeom>
          <a:noFill/>
        </p:spPr>
        <p:txBody>
          <a:bodyPr wrap="square" rtlCol="0">
            <a:spAutoFit/>
          </a:bodyPr>
          <a:lstStyle/>
          <a:p>
            <a:pPr algn="just"/>
            <a:r>
              <a:rPr lang="en-US" altLang="zh-CN" sz="2000" b="1" dirty="0">
                <a:latin typeface="Garamond" panose="02020404030301010803" pitchFamily="18" charset="0"/>
              </a:rPr>
              <a:t>4.Zoom-in 2:kaptembaw agriculture hub </a:t>
            </a:r>
          </a:p>
          <a:p>
            <a:pPr algn="just"/>
            <a:r>
              <a:rPr lang="en-US" altLang="zh-CN" dirty="0">
                <a:latin typeface="Garamond" panose="02020404030301010803" pitchFamily="18" charset="0"/>
              </a:rPr>
              <a:t>Educational land use &amp; </a:t>
            </a:r>
            <a:r>
              <a:rPr lang="en-US" altLang="zh-CN" dirty="0" err="1">
                <a:latin typeface="Garamond" panose="02020404030301010803" pitchFamily="18" charset="0"/>
              </a:rPr>
              <a:t>Agro</a:t>
            </a:r>
            <a:r>
              <a:rPr lang="en-US" altLang="zh-CN" dirty="0">
                <a:latin typeface="Garamond" panose="02020404030301010803" pitchFamily="18" charset="0"/>
              </a:rPr>
              <a:t> industry expansion </a:t>
            </a:r>
            <a:endParaRPr lang="zh-CN" altLang="en-US" dirty="0">
              <a:latin typeface="Garamond" panose="02020404030301010803" pitchFamily="18" charset="0"/>
            </a:endParaRPr>
          </a:p>
        </p:txBody>
      </p:sp>
      <p:pic>
        <p:nvPicPr>
          <p:cNvPr id="4" name="图片 3" descr="地图&#10;&#10;AI 生成的内容可能不正确。">
            <a:extLst>
              <a:ext uri="{FF2B5EF4-FFF2-40B4-BE49-F238E27FC236}">
                <a16:creationId xmlns:a16="http://schemas.microsoft.com/office/drawing/2014/main" id="{35C28AFD-641D-7032-84B7-4F7C07E29E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3681" y="1346090"/>
            <a:ext cx="3897840" cy="4631961"/>
          </a:xfrm>
          <a:prstGeom prst="rect">
            <a:avLst/>
          </a:prstGeom>
        </p:spPr>
      </p:pic>
      <p:pic>
        <p:nvPicPr>
          <p:cNvPr id="6" name="图片 5">
            <a:extLst>
              <a:ext uri="{FF2B5EF4-FFF2-40B4-BE49-F238E27FC236}">
                <a16:creationId xmlns:a16="http://schemas.microsoft.com/office/drawing/2014/main" id="{CF49F87C-21B0-A080-6517-2C37F7A886C2}"/>
              </a:ext>
            </a:extLst>
          </p:cNvPr>
          <p:cNvPicPr>
            <a:picLocks noChangeAspect="1"/>
          </p:cNvPicPr>
          <p:nvPr/>
        </p:nvPicPr>
        <p:blipFill>
          <a:blip r:embed="rId4"/>
          <a:stretch>
            <a:fillRect/>
          </a:stretch>
        </p:blipFill>
        <p:spPr>
          <a:xfrm>
            <a:off x="5598429" y="1680345"/>
            <a:ext cx="5472735" cy="4297706"/>
          </a:xfrm>
          <a:prstGeom prst="rect">
            <a:avLst/>
          </a:prstGeom>
        </p:spPr>
      </p:pic>
      <p:sp>
        <p:nvSpPr>
          <p:cNvPr id="8" name="矩形 7">
            <a:extLst>
              <a:ext uri="{FF2B5EF4-FFF2-40B4-BE49-F238E27FC236}">
                <a16:creationId xmlns:a16="http://schemas.microsoft.com/office/drawing/2014/main" id="{5CC3C2B3-2625-3CCE-BA28-D722ED133C7C}"/>
              </a:ext>
            </a:extLst>
          </p:cNvPr>
          <p:cNvSpPr/>
          <p:nvPr/>
        </p:nvSpPr>
        <p:spPr>
          <a:xfrm>
            <a:off x="6513226" y="2900597"/>
            <a:ext cx="622092" cy="43471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5664767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E6256-A3BA-490E-3F70-D8B638C113A4}"/>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436D8292-70D2-77AE-9B88-DE939DE0C23C}"/>
              </a:ext>
            </a:extLst>
          </p:cNvPr>
          <p:cNvSpPr>
            <a:spLocks noGrp="1"/>
          </p:cNvSpPr>
          <p:nvPr>
            <p:ph type="sldNum" sz="quarter" idx="12"/>
          </p:nvPr>
        </p:nvSpPr>
        <p:spPr/>
        <p:txBody>
          <a:bodyPr/>
          <a:lstStyle/>
          <a:p>
            <a:fld id="{715FDD10-C00D-4070-97F8-77B215715C1D}" type="slidenum">
              <a:rPr lang="zh-CN" altLang="en-US" smtClean="0"/>
              <a:t>71</a:t>
            </a:fld>
            <a:endParaRPr lang="zh-CN" altLang="en-US"/>
          </a:p>
        </p:txBody>
      </p:sp>
      <p:sp>
        <p:nvSpPr>
          <p:cNvPr id="7" name="文本框 6">
            <a:extLst>
              <a:ext uri="{FF2B5EF4-FFF2-40B4-BE49-F238E27FC236}">
                <a16:creationId xmlns:a16="http://schemas.microsoft.com/office/drawing/2014/main" id="{9AB4900E-DDBC-6EBD-418D-B8916D956BB7}"/>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16" name="图片 15">
            <a:extLst>
              <a:ext uri="{FF2B5EF4-FFF2-40B4-BE49-F238E27FC236}">
                <a16:creationId xmlns:a16="http://schemas.microsoft.com/office/drawing/2014/main" id="{77F29B93-00CD-372E-1011-53F43C539EEE}"/>
              </a:ext>
            </a:extLst>
          </p:cNvPr>
          <p:cNvPicPr>
            <a:picLocks noChangeAspect="1"/>
          </p:cNvPicPr>
          <p:nvPr/>
        </p:nvPicPr>
        <p:blipFill>
          <a:blip r:embed="rId3"/>
          <a:stretch>
            <a:fillRect/>
          </a:stretch>
        </p:blipFill>
        <p:spPr>
          <a:xfrm>
            <a:off x="5979125" y="1194735"/>
            <a:ext cx="3143051" cy="4468529"/>
          </a:xfrm>
          <a:prstGeom prst="rect">
            <a:avLst/>
          </a:prstGeom>
        </p:spPr>
      </p:pic>
      <p:pic>
        <p:nvPicPr>
          <p:cNvPr id="18" name="图片 17" descr="草地上的风景&#10;&#10;AI 生成的内容可能不正确。">
            <a:extLst>
              <a:ext uri="{FF2B5EF4-FFF2-40B4-BE49-F238E27FC236}">
                <a16:creationId xmlns:a16="http://schemas.microsoft.com/office/drawing/2014/main" id="{63806DE0-0B6C-DE9E-0249-9A868A05F6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3066" y="1175997"/>
            <a:ext cx="3357307" cy="4468528"/>
          </a:xfrm>
          <a:prstGeom prst="rect">
            <a:avLst/>
          </a:prstGeom>
        </p:spPr>
      </p:pic>
      <p:sp>
        <p:nvSpPr>
          <p:cNvPr id="19" name="文本框 18">
            <a:extLst>
              <a:ext uri="{FF2B5EF4-FFF2-40B4-BE49-F238E27FC236}">
                <a16:creationId xmlns:a16="http://schemas.microsoft.com/office/drawing/2014/main" id="{1931165B-AED1-453B-3D4E-469DB9971236}"/>
              </a:ext>
            </a:extLst>
          </p:cNvPr>
          <p:cNvSpPr txBox="1"/>
          <p:nvPr/>
        </p:nvSpPr>
        <p:spPr>
          <a:xfrm>
            <a:off x="626773" y="391983"/>
            <a:ext cx="8869496" cy="677108"/>
          </a:xfrm>
          <a:prstGeom prst="rect">
            <a:avLst/>
          </a:prstGeom>
          <a:noFill/>
        </p:spPr>
        <p:txBody>
          <a:bodyPr wrap="square" rtlCol="0">
            <a:spAutoFit/>
          </a:bodyPr>
          <a:lstStyle/>
          <a:p>
            <a:pPr algn="just"/>
            <a:r>
              <a:rPr lang="en-US" altLang="zh-CN" sz="2000" b="1" dirty="0">
                <a:latin typeface="Garamond" panose="02020404030301010803" pitchFamily="18" charset="0"/>
              </a:rPr>
              <a:t>4.Zoom-in 2:kaptembaw agriculture hub </a:t>
            </a:r>
          </a:p>
          <a:p>
            <a:pPr algn="just"/>
            <a:r>
              <a:rPr lang="en-US" altLang="zh-CN" dirty="0">
                <a:latin typeface="Garamond" panose="02020404030301010803" pitchFamily="18" charset="0"/>
              </a:rPr>
              <a:t>Existing situation </a:t>
            </a:r>
            <a:endParaRPr lang="zh-CN" altLang="en-US" dirty="0">
              <a:latin typeface="Garamond" panose="02020404030301010803" pitchFamily="18" charset="0"/>
            </a:endParaRPr>
          </a:p>
        </p:txBody>
      </p:sp>
    </p:spTree>
    <p:extLst>
      <p:ext uri="{BB962C8B-B14F-4D97-AF65-F5344CB8AC3E}">
        <p14:creationId xmlns:p14="http://schemas.microsoft.com/office/powerpoint/2010/main" val="29424245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1983C1-1671-DA73-A6B6-929D394DE949}"/>
            </a:ext>
          </a:extLst>
        </p:cNvPr>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D5934765-6262-73E8-BD13-B0965BD25C32}"/>
              </a:ext>
            </a:extLst>
          </p:cNvPr>
          <p:cNvSpPr>
            <a:spLocks noGrp="1"/>
          </p:cNvSpPr>
          <p:nvPr>
            <p:ph type="sldNum" sz="quarter" idx="12"/>
          </p:nvPr>
        </p:nvSpPr>
        <p:spPr/>
        <p:txBody>
          <a:bodyPr/>
          <a:lstStyle/>
          <a:p>
            <a:fld id="{715FDD10-C00D-4070-97F8-77B215715C1D}" type="slidenum">
              <a:rPr lang="zh-CN" altLang="en-US" smtClean="0"/>
              <a:t>72</a:t>
            </a:fld>
            <a:endParaRPr lang="zh-CN" altLang="en-US"/>
          </a:p>
        </p:txBody>
      </p:sp>
      <p:sp>
        <p:nvSpPr>
          <p:cNvPr id="7" name="文本框 6">
            <a:extLst>
              <a:ext uri="{FF2B5EF4-FFF2-40B4-BE49-F238E27FC236}">
                <a16:creationId xmlns:a16="http://schemas.microsoft.com/office/drawing/2014/main" id="{F7B495F6-4154-B77C-EC21-86F936B5B91E}"/>
              </a:ext>
            </a:extLst>
          </p:cNvPr>
          <p:cNvSpPr txBox="1"/>
          <p:nvPr/>
        </p:nvSpPr>
        <p:spPr>
          <a:xfrm>
            <a:off x="1178442" y="6407108"/>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5" name="图片 4" descr="地图&#10;&#10;AI 生成的内容可能不正确。">
            <a:extLst>
              <a:ext uri="{FF2B5EF4-FFF2-40B4-BE49-F238E27FC236}">
                <a16:creationId xmlns:a16="http://schemas.microsoft.com/office/drawing/2014/main" id="{0FA54CF7-9489-404B-B8CB-2B07C402C4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254" y="2064615"/>
            <a:ext cx="3675164" cy="2728769"/>
          </a:xfrm>
          <a:prstGeom prst="rect">
            <a:avLst/>
          </a:prstGeom>
        </p:spPr>
      </p:pic>
      <p:pic>
        <p:nvPicPr>
          <p:cNvPr id="10" name="图片 9" descr="地图&#10;&#10;AI 生成的内容可能不正确。">
            <a:extLst>
              <a:ext uri="{FF2B5EF4-FFF2-40B4-BE49-F238E27FC236}">
                <a16:creationId xmlns:a16="http://schemas.microsoft.com/office/drawing/2014/main" id="{7B30B1CA-F5D2-C6F8-70C0-47EC92ED04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59279" y="2064614"/>
            <a:ext cx="3945494" cy="2779528"/>
          </a:xfrm>
          <a:prstGeom prst="rect">
            <a:avLst/>
          </a:prstGeom>
        </p:spPr>
      </p:pic>
      <p:pic>
        <p:nvPicPr>
          <p:cNvPr id="12" name="图片 11" descr="地图&#10;&#10;AI 生成的内容可能不正确。">
            <a:extLst>
              <a:ext uri="{FF2B5EF4-FFF2-40B4-BE49-F238E27FC236}">
                <a16:creationId xmlns:a16="http://schemas.microsoft.com/office/drawing/2014/main" id="{8712086A-1680-001F-527D-870AB374C2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02741" y="2064613"/>
            <a:ext cx="4130179" cy="3089504"/>
          </a:xfrm>
          <a:prstGeom prst="rect">
            <a:avLst/>
          </a:prstGeom>
        </p:spPr>
      </p:pic>
      <p:sp>
        <p:nvSpPr>
          <p:cNvPr id="3" name="文本框 2">
            <a:extLst>
              <a:ext uri="{FF2B5EF4-FFF2-40B4-BE49-F238E27FC236}">
                <a16:creationId xmlns:a16="http://schemas.microsoft.com/office/drawing/2014/main" id="{20F49C85-3297-C8D1-94B9-24543C2B8592}"/>
              </a:ext>
            </a:extLst>
          </p:cNvPr>
          <p:cNvSpPr txBox="1"/>
          <p:nvPr/>
        </p:nvSpPr>
        <p:spPr>
          <a:xfrm>
            <a:off x="626773" y="391983"/>
            <a:ext cx="8869496" cy="677108"/>
          </a:xfrm>
          <a:prstGeom prst="rect">
            <a:avLst/>
          </a:prstGeom>
          <a:noFill/>
        </p:spPr>
        <p:txBody>
          <a:bodyPr wrap="square" rtlCol="0">
            <a:spAutoFit/>
          </a:bodyPr>
          <a:lstStyle/>
          <a:p>
            <a:pPr algn="just"/>
            <a:r>
              <a:rPr lang="en-US" altLang="zh-CN" sz="2000" b="1" dirty="0">
                <a:latin typeface="Garamond" panose="02020404030301010803" pitchFamily="18" charset="0"/>
              </a:rPr>
              <a:t>4.Zoom-in 2:kaptembaw agriculture hub </a:t>
            </a:r>
          </a:p>
          <a:p>
            <a:pPr algn="just"/>
            <a:r>
              <a:rPr lang="en-US" altLang="zh-CN" dirty="0">
                <a:latin typeface="Garamond" panose="02020404030301010803" pitchFamily="18" charset="0"/>
              </a:rPr>
              <a:t>Soil type&amp; landform &amp; satellite map</a:t>
            </a:r>
            <a:endParaRPr lang="zh-CN" altLang="en-US" dirty="0">
              <a:latin typeface="Garamond" panose="02020404030301010803" pitchFamily="18" charset="0"/>
            </a:endParaRPr>
          </a:p>
        </p:txBody>
      </p:sp>
    </p:spTree>
    <p:extLst>
      <p:ext uri="{BB962C8B-B14F-4D97-AF65-F5344CB8AC3E}">
        <p14:creationId xmlns:p14="http://schemas.microsoft.com/office/powerpoint/2010/main" val="176908295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37B43-3D57-A550-FE74-0F8DC956D55F}"/>
            </a:ext>
          </a:extLst>
        </p:cNvPr>
        <p:cNvGrpSpPr/>
        <p:nvPr/>
      </p:nvGrpSpPr>
      <p:grpSpPr>
        <a:xfrm>
          <a:off x="0" y="0"/>
          <a:ext cx="0" cy="0"/>
          <a:chOff x="0" y="0"/>
          <a:chExt cx="0" cy="0"/>
        </a:xfrm>
      </p:grpSpPr>
      <p:pic>
        <p:nvPicPr>
          <p:cNvPr id="4" name="图片 3">
            <a:extLst>
              <a:ext uri="{FF2B5EF4-FFF2-40B4-BE49-F238E27FC236}">
                <a16:creationId xmlns:a16="http://schemas.microsoft.com/office/drawing/2014/main" id="{AD9EA3DA-5201-4476-FD05-92ADD43A84CC}"/>
              </a:ext>
            </a:extLst>
          </p:cNvPr>
          <p:cNvPicPr>
            <a:picLocks noChangeAspect="1"/>
          </p:cNvPicPr>
          <p:nvPr/>
        </p:nvPicPr>
        <p:blipFill>
          <a:blip r:embed="rId3"/>
          <a:stretch>
            <a:fillRect/>
          </a:stretch>
        </p:blipFill>
        <p:spPr>
          <a:xfrm>
            <a:off x="2512067" y="1859400"/>
            <a:ext cx="7032953" cy="4260346"/>
          </a:xfrm>
          <a:prstGeom prst="rect">
            <a:avLst/>
          </a:prstGeom>
        </p:spPr>
      </p:pic>
      <p:sp>
        <p:nvSpPr>
          <p:cNvPr id="2" name="灯片编号占位符 1">
            <a:extLst>
              <a:ext uri="{FF2B5EF4-FFF2-40B4-BE49-F238E27FC236}">
                <a16:creationId xmlns:a16="http://schemas.microsoft.com/office/drawing/2014/main" id="{B88E8C63-4A42-6002-3429-ABEFDB17586E}"/>
              </a:ext>
            </a:extLst>
          </p:cNvPr>
          <p:cNvSpPr>
            <a:spLocks noGrp="1"/>
          </p:cNvSpPr>
          <p:nvPr>
            <p:ph type="sldNum" sz="quarter" idx="12"/>
          </p:nvPr>
        </p:nvSpPr>
        <p:spPr/>
        <p:txBody>
          <a:bodyPr/>
          <a:lstStyle/>
          <a:p>
            <a:fld id="{715FDD10-C00D-4070-97F8-77B215715C1D}" type="slidenum">
              <a:rPr lang="zh-CN" altLang="en-US" smtClean="0"/>
              <a:t>73</a:t>
            </a:fld>
            <a:endParaRPr lang="zh-CN" altLang="en-US"/>
          </a:p>
        </p:txBody>
      </p:sp>
      <p:sp>
        <p:nvSpPr>
          <p:cNvPr id="5" name="文本框 4">
            <a:extLst>
              <a:ext uri="{FF2B5EF4-FFF2-40B4-BE49-F238E27FC236}">
                <a16:creationId xmlns:a16="http://schemas.microsoft.com/office/drawing/2014/main" id="{E47EFD7A-E2A8-B404-E29E-74510903A8C9}"/>
              </a:ext>
            </a:extLst>
          </p:cNvPr>
          <p:cNvSpPr txBox="1"/>
          <p:nvPr/>
        </p:nvSpPr>
        <p:spPr>
          <a:xfrm>
            <a:off x="1121733" y="6475155"/>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
        <p:nvSpPr>
          <p:cNvPr id="6" name="文本框 5">
            <a:extLst>
              <a:ext uri="{FF2B5EF4-FFF2-40B4-BE49-F238E27FC236}">
                <a16:creationId xmlns:a16="http://schemas.microsoft.com/office/drawing/2014/main" id="{C45D1255-6ACD-920D-8566-085DC929114E}"/>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Overviews of potential solutions </a:t>
            </a:r>
          </a:p>
          <a:p>
            <a:pPr marR="0" algn="just" rtl="0"/>
            <a:r>
              <a:rPr lang="en-US" altLang="zh-CN" sz="2000" dirty="0">
                <a:latin typeface="Garamond" panose="02020404030301010803" pitchFamily="18" charset="0"/>
              </a:rPr>
              <a:t>Applied strategies for household level</a:t>
            </a:r>
            <a:endParaRPr lang="zh-CN" altLang="en-US" sz="2000" dirty="0">
              <a:latin typeface="Garamond" panose="02020404030301010803" pitchFamily="18" charset="0"/>
            </a:endParaRPr>
          </a:p>
        </p:txBody>
      </p:sp>
      <p:sp>
        <p:nvSpPr>
          <p:cNvPr id="20" name="文本框 19">
            <a:extLst>
              <a:ext uri="{FF2B5EF4-FFF2-40B4-BE49-F238E27FC236}">
                <a16:creationId xmlns:a16="http://schemas.microsoft.com/office/drawing/2014/main" id="{4DF1ADDE-FC6E-AB2F-2E83-95B96B394E4F}"/>
              </a:ext>
            </a:extLst>
          </p:cNvPr>
          <p:cNvSpPr txBox="1"/>
          <p:nvPr/>
        </p:nvSpPr>
        <p:spPr>
          <a:xfrm>
            <a:off x="810897" y="699271"/>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1.</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21" name="文本框 20">
            <a:extLst>
              <a:ext uri="{FF2B5EF4-FFF2-40B4-BE49-F238E27FC236}">
                <a16:creationId xmlns:a16="http://schemas.microsoft.com/office/drawing/2014/main" id="{8267BDCD-0AA3-CE22-1B4A-BB6C78B0B477}"/>
              </a:ext>
            </a:extLst>
          </p:cNvPr>
          <p:cNvSpPr txBox="1"/>
          <p:nvPr/>
        </p:nvSpPr>
        <p:spPr>
          <a:xfrm>
            <a:off x="934765" y="1690123"/>
            <a:ext cx="4536559" cy="338554"/>
          </a:xfrm>
          <a:prstGeom prst="rect">
            <a:avLst/>
          </a:prstGeom>
          <a:noFill/>
        </p:spPr>
        <p:txBody>
          <a:bodyPr wrap="square" rtlCol="0">
            <a:spAutoFit/>
          </a:bodyPr>
          <a:lstStyle/>
          <a:p>
            <a:r>
              <a:rPr lang="en-US" altLang="zh-CN" sz="1600" b="1" dirty="0">
                <a:solidFill>
                  <a:srgbClr val="009999"/>
                </a:solidFill>
                <a:latin typeface="Garamond" panose="02020404030301010803" pitchFamily="18" charset="0"/>
              </a:rPr>
              <a:t>Single agricultural type</a:t>
            </a:r>
            <a:endParaRPr lang="zh-CN" altLang="en-US" sz="1600" b="1" dirty="0">
              <a:solidFill>
                <a:srgbClr val="009999"/>
              </a:solidFill>
              <a:latin typeface="Garamond" panose="02020404030301010803" pitchFamily="18" charset="0"/>
            </a:endParaRPr>
          </a:p>
        </p:txBody>
      </p:sp>
      <p:sp>
        <p:nvSpPr>
          <p:cNvPr id="22" name="文本框 21">
            <a:extLst>
              <a:ext uri="{FF2B5EF4-FFF2-40B4-BE49-F238E27FC236}">
                <a16:creationId xmlns:a16="http://schemas.microsoft.com/office/drawing/2014/main" id="{F905690E-BC36-2ED0-FE98-8727525C554E}"/>
              </a:ext>
            </a:extLst>
          </p:cNvPr>
          <p:cNvSpPr txBox="1"/>
          <p:nvPr/>
        </p:nvSpPr>
        <p:spPr>
          <a:xfrm>
            <a:off x="3800320" y="686754"/>
            <a:ext cx="1538518" cy="1107996"/>
          </a:xfrm>
          <a:prstGeom prst="rect">
            <a:avLst/>
          </a:prstGeom>
          <a:noFill/>
        </p:spPr>
        <p:txBody>
          <a:bodyPr wrap="square" rtlCol="0">
            <a:spAutoFit/>
          </a:bodyPr>
          <a:lstStyle/>
          <a:p>
            <a:r>
              <a:rPr lang="en-US" altLang="zh-CN" sz="6600" b="1" i="1" dirty="0">
                <a:solidFill>
                  <a:srgbClr val="009999"/>
                </a:solidFill>
                <a:latin typeface="Adobe Song Std L" panose="02020300000000000000" pitchFamily="18" charset="-128"/>
                <a:ea typeface="Adobe Song Std L" panose="02020300000000000000" pitchFamily="18" charset="-128"/>
              </a:rPr>
              <a:t>2.</a:t>
            </a:r>
            <a:endParaRPr lang="zh-CN" altLang="en-US" sz="6600" b="1" i="1" dirty="0">
              <a:solidFill>
                <a:srgbClr val="009999"/>
              </a:solidFill>
              <a:latin typeface="Adobe Song Std L" panose="02020300000000000000" pitchFamily="18" charset="-128"/>
              <a:ea typeface="Adobe Song Std L" panose="02020300000000000000" pitchFamily="18" charset="-128"/>
            </a:endParaRPr>
          </a:p>
        </p:txBody>
      </p:sp>
      <p:sp>
        <p:nvSpPr>
          <p:cNvPr id="24" name="文本框 23">
            <a:extLst>
              <a:ext uri="{FF2B5EF4-FFF2-40B4-BE49-F238E27FC236}">
                <a16:creationId xmlns:a16="http://schemas.microsoft.com/office/drawing/2014/main" id="{69C1F39B-5E89-EEB2-59C8-020FB4C1ABFD}"/>
              </a:ext>
            </a:extLst>
          </p:cNvPr>
          <p:cNvSpPr txBox="1"/>
          <p:nvPr/>
        </p:nvSpPr>
        <p:spPr>
          <a:xfrm>
            <a:off x="3904777" y="1707484"/>
            <a:ext cx="6436242" cy="338554"/>
          </a:xfrm>
          <a:prstGeom prst="rect">
            <a:avLst/>
          </a:prstGeom>
          <a:noFill/>
        </p:spPr>
        <p:txBody>
          <a:bodyPr wrap="square">
            <a:spAutoFit/>
          </a:bodyPr>
          <a:lstStyle/>
          <a:p>
            <a:r>
              <a:rPr lang="zh-CN" altLang="en-US" sz="1600" b="1" dirty="0">
                <a:solidFill>
                  <a:srgbClr val="009999"/>
                </a:solidFill>
                <a:latin typeface="Garamond" panose="02020404030301010803" pitchFamily="18" charset="0"/>
              </a:rPr>
              <a:t>Lack of seasonal stream maintenance</a:t>
            </a:r>
          </a:p>
        </p:txBody>
      </p:sp>
    </p:spTree>
    <p:extLst>
      <p:ext uri="{BB962C8B-B14F-4D97-AF65-F5344CB8AC3E}">
        <p14:creationId xmlns:p14="http://schemas.microsoft.com/office/powerpoint/2010/main" val="9886242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164CE-343D-3157-33CA-41FEE1073FDD}"/>
            </a:ext>
          </a:extLst>
        </p:cNvPr>
        <p:cNvGrpSpPr/>
        <p:nvPr/>
      </p:nvGrpSpPr>
      <p:grpSpPr>
        <a:xfrm>
          <a:off x="0" y="0"/>
          <a:ext cx="0" cy="0"/>
          <a:chOff x="0" y="0"/>
          <a:chExt cx="0" cy="0"/>
        </a:xfrm>
      </p:grpSpPr>
      <p:sp>
        <p:nvSpPr>
          <p:cNvPr id="3" name="文本框 2">
            <a:extLst>
              <a:ext uri="{FF2B5EF4-FFF2-40B4-BE49-F238E27FC236}">
                <a16:creationId xmlns:a16="http://schemas.microsoft.com/office/drawing/2014/main" id="{CBAB6FFA-1453-3E90-7141-927D42CC00D0}"/>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Zoom in 2:</a:t>
            </a:r>
          </a:p>
          <a:p>
            <a:pPr algn="just"/>
            <a:r>
              <a:rPr lang="en-US" altLang="zh-CN" sz="2000" b="1" dirty="0">
                <a:latin typeface="Garamond" panose="02020404030301010803" pitchFamily="18" charset="0"/>
              </a:rPr>
              <a:t>Design Structure</a:t>
            </a:r>
            <a:endParaRPr lang="zh-CN" altLang="en-US" sz="2000" dirty="0">
              <a:latin typeface="Garamond" panose="02020404030301010803" pitchFamily="18" charset="0"/>
            </a:endParaRPr>
          </a:p>
        </p:txBody>
      </p:sp>
      <p:sp>
        <p:nvSpPr>
          <p:cNvPr id="2" name="灯片编号占位符 1">
            <a:extLst>
              <a:ext uri="{FF2B5EF4-FFF2-40B4-BE49-F238E27FC236}">
                <a16:creationId xmlns:a16="http://schemas.microsoft.com/office/drawing/2014/main" id="{6ED588D7-4268-43A6-A84A-034EDF62B7D9}"/>
              </a:ext>
            </a:extLst>
          </p:cNvPr>
          <p:cNvSpPr>
            <a:spLocks noGrp="1"/>
          </p:cNvSpPr>
          <p:nvPr>
            <p:ph type="sldNum" sz="quarter" idx="12"/>
          </p:nvPr>
        </p:nvSpPr>
        <p:spPr/>
        <p:txBody>
          <a:bodyPr/>
          <a:lstStyle/>
          <a:p>
            <a:fld id="{715FDD10-C00D-4070-97F8-77B215715C1D}" type="slidenum">
              <a:rPr lang="zh-CN" altLang="en-US" smtClean="0"/>
              <a:t>74</a:t>
            </a:fld>
            <a:endParaRPr lang="zh-CN" altLang="en-US"/>
          </a:p>
        </p:txBody>
      </p:sp>
      <p:pic>
        <p:nvPicPr>
          <p:cNvPr id="6" name="图片 5" descr="图形用户界面, 应用程序&#10;&#10;AI 生成的内容可能不正确。">
            <a:extLst>
              <a:ext uri="{FF2B5EF4-FFF2-40B4-BE49-F238E27FC236}">
                <a16:creationId xmlns:a16="http://schemas.microsoft.com/office/drawing/2014/main" id="{D86B834D-B14C-0B5D-D212-73C0950C61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3870" y="998380"/>
            <a:ext cx="7989944" cy="5648535"/>
          </a:xfrm>
          <a:prstGeom prst="rect">
            <a:avLst/>
          </a:prstGeom>
        </p:spPr>
      </p:pic>
      <p:sp>
        <p:nvSpPr>
          <p:cNvPr id="5" name="文本框 4">
            <a:extLst>
              <a:ext uri="{FF2B5EF4-FFF2-40B4-BE49-F238E27FC236}">
                <a16:creationId xmlns:a16="http://schemas.microsoft.com/office/drawing/2014/main" id="{69C32491-9141-04D6-F1D3-3F13F4E568DC}"/>
              </a:ext>
            </a:extLst>
          </p:cNvPr>
          <p:cNvSpPr txBox="1"/>
          <p:nvPr/>
        </p:nvSpPr>
        <p:spPr>
          <a:xfrm>
            <a:off x="1128822" y="6365347"/>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84332568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6488B1-B3D1-5FD2-186B-80D36C7256E9}"/>
            </a:ext>
          </a:extLst>
        </p:cNvPr>
        <p:cNvGrpSpPr/>
        <p:nvPr/>
      </p:nvGrpSpPr>
      <p:grpSpPr>
        <a:xfrm>
          <a:off x="0" y="0"/>
          <a:ext cx="0" cy="0"/>
          <a:chOff x="0" y="0"/>
          <a:chExt cx="0" cy="0"/>
        </a:xfrm>
      </p:grpSpPr>
      <p:sp>
        <p:nvSpPr>
          <p:cNvPr id="2" name="文本框 1">
            <a:extLst>
              <a:ext uri="{FF2B5EF4-FFF2-40B4-BE49-F238E27FC236}">
                <a16:creationId xmlns:a16="http://schemas.microsoft.com/office/drawing/2014/main" id="{0345EE7D-E6B6-B480-0E49-B2E4B62BAD36}"/>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Zoom- in 2 </a:t>
            </a:r>
          </a:p>
          <a:p>
            <a:pPr marR="0" algn="just" rtl="0"/>
            <a:r>
              <a:rPr lang="en-US" altLang="zh-CN" sz="2000" dirty="0">
                <a:latin typeface="Garamond" panose="02020404030301010803" pitchFamily="18" charset="0"/>
              </a:rPr>
              <a:t>Blue Green Structure of Educational Agriculture Wetland </a:t>
            </a:r>
            <a:endParaRPr lang="zh-CN" altLang="en-US" sz="2000" dirty="0">
              <a:latin typeface="Garamond" panose="02020404030301010803" pitchFamily="18" charset="0"/>
            </a:endParaRPr>
          </a:p>
        </p:txBody>
      </p:sp>
      <p:pic>
        <p:nvPicPr>
          <p:cNvPr id="5" name="图片 4" descr="地图&#10;&#10;AI 生成的内容可能不正确。">
            <a:extLst>
              <a:ext uri="{FF2B5EF4-FFF2-40B4-BE49-F238E27FC236}">
                <a16:creationId xmlns:a16="http://schemas.microsoft.com/office/drawing/2014/main" id="{B53A2667-5944-B56E-CD5A-8DCF548DF3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2726" y="665330"/>
            <a:ext cx="4386972" cy="5635483"/>
          </a:xfrm>
          <a:prstGeom prst="rect">
            <a:avLst/>
          </a:prstGeom>
        </p:spPr>
      </p:pic>
      <p:sp>
        <p:nvSpPr>
          <p:cNvPr id="6" name="灯片编号占位符 5">
            <a:extLst>
              <a:ext uri="{FF2B5EF4-FFF2-40B4-BE49-F238E27FC236}">
                <a16:creationId xmlns:a16="http://schemas.microsoft.com/office/drawing/2014/main" id="{515C1456-F877-A04A-CE3D-902F85300B48}"/>
              </a:ext>
            </a:extLst>
          </p:cNvPr>
          <p:cNvSpPr>
            <a:spLocks noGrp="1"/>
          </p:cNvSpPr>
          <p:nvPr>
            <p:ph type="sldNum" sz="quarter" idx="12"/>
          </p:nvPr>
        </p:nvSpPr>
        <p:spPr/>
        <p:txBody>
          <a:bodyPr/>
          <a:lstStyle/>
          <a:p>
            <a:fld id="{715FDD10-C00D-4070-97F8-77B215715C1D}" type="slidenum">
              <a:rPr lang="zh-CN" altLang="en-US" smtClean="0"/>
              <a:t>75</a:t>
            </a:fld>
            <a:endParaRPr lang="zh-CN" altLang="en-US"/>
          </a:p>
        </p:txBody>
      </p:sp>
      <p:pic>
        <p:nvPicPr>
          <p:cNvPr id="8" name="图片 7" descr="图片包含 图表&#10;&#10;AI 生成的内容可能不正确。">
            <a:extLst>
              <a:ext uri="{FF2B5EF4-FFF2-40B4-BE49-F238E27FC236}">
                <a16:creationId xmlns:a16="http://schemas.microsoft.com/office/drawing/2014/main" id="{CE0561CC-1747-8735-9B50-278B7FDE85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3261" y="2709328"/>
            <a:ext cx="4386972" cy="1547485"/>
          </a:xfrm>
          <a:prstGeom prst="rect">
            <a:avLst/>
          </a:prstGeom>
        </p:spPr>
      </p:pic>
      <p:sp>
        <p:nvSpPr>
          <p:cNvPr id="3" name="文本框 2">
            <a:extLst>
              <a:ext uri="{FF2B5EF4-FFF2-40B4-BE49-F238E27FC236}">
                <a16:creationId xmlns:a16="http://schemas.microsoft.com/office/drawing/2014/main" id="{F4065283-1895-1563-3CCE-4C8F7FAD9BB4}"/>
              </a:ext>
            </a:extLst>
          </p:cNvPr>
          <p:cNvSpPr txBox="1"/>
          <p:nvPr/>
        </p:nvSpPr>
        <p:spPr>
          <a:xfrm>
            <a:off x="1093380" y="6426902"/>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171536477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E627A-79DB-481F-DE81-B67E98BD621F}"/>
            </a:ext>
          </a:extLst>
        </p:cNvPr>
        <p:cNvGrpSpPr/>
        <p:nvPr/>
      </p:nvGrpSpPr>
      <p:grpSpPr>
        <a:xfrm>
          <a:off x="0" y="0"/>
          <a:ext cx="0" cy="0"/>
          <a:chOff x="0" y="0"/>
          <a:chExt cx="0" cy="0"/>
        </a:xfrm>
      </p:grpSpPr>
      <p:pic>
        <p:nvPicPr>
          <p:cNvPr id="7" name="图片 6">
            <a:extLst>
              <a:ext uri="{FF2B5EF4-FFF2-40B4-BE49-F238E27FC236}">
                <a16:creationId xmlns:a16="http://schemas.microsoft.com/office/drawing/2014/main" id="{0A47AA62-EC4F-1953-84E9-FBE7D140E402}"/>
              </a:ext>
            </a:extLst>
          </p:cNvPr>
          <p:cNvPicPr>
            <a:picLocks noChangeAspect="1"/>
          </p:cNvPicPr>
          <p:nvPr/>
        </p:nvPicPr>
        <p:blipFill>
          <a:blip r:embed="rId3"/>
          <a:stretch>
            <a:fillRect/>
          </a:stretch>
        </p:blipFill>
        <p:spPr>
          <a:xfrm>
            <a:off x="2256947" y="592711"/>
            <a:ext cx="7678105" cy="5946201"/>
          </a:xfrm>
          <a:prstGeom prst="rect">
            <a:avLst/>
          </a:prstGeom>
        </p:spPr>
      </p:pic>
      <p:sp>
        <p:nvSpPr>
          <p:cNvPr id="2" name="文本框 1">
            <a:extLst>
              <a:ext uri="{FF2B5EF4-FFF2-40B4-BE49-F238E27FC236}">
                <a16:creationId xmlns:a16="http://schemas.microsoft.com/office/drawing/2014/main" id="{49DEBBFA-BFE1-6C3B-8480-468A849F998C}"/>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Section </a:t>
            </a:r>
          </a:p>
          <a:p>
            <a:pPr marR="0" algn="just" rtl="0"/>
            <a:r>
              <a:rPr lang="en-US" altLang="zh-CN" sz="2000" dirty="0">
                <a:latin typeface="Garamond" panose="02020404030301010803" pitchFamily="18" charset="0"/>
              </a:rPr>
              <a:t>Blue Green Structure of Educational Agriculture Wetland </a:t>
            </a:r>
            <a:endParaRPr lang="zh-CN" altLang="en-US" sz="2000" dirty="0">
              <a:latin typeface="Garamond" panose="02020404030301010803" pitchFamily="18" charset="0"/>
            </a:endParaRPr>
          </a:p>
        </p:txBody>
      </p:sp>
      <p:sp>
        <p:nvSpPr>
          <p:cNvPr id="6" name="灯片编号占位符 5">
            <a:extLst>
              <a:ext uri="{FF2B5EF4-FFF2-40B4-BE49-F238E27FC236}">
                <a16:creationId xmlns:a16="http://schemas.microsoft.com/office/drawing/2014/main" id="{27095A9E-DCB3-9D1A-1533-B02B2EE41020}"/>
              </a:ext>
            </a:extLst>
          </p:cNvPr>
          <p:cNvSpPr>
            <a:spLocks noGrp="1"/>
          </p:cNvSpPr>
          <p:nvPr>
            <p:ph type="sldNum" sz="quarter" idx="12"/>
          </p:nvPr>
        </p:nvSpPr>
        <p:spPr/>
        <p:txBody>
          <a:bodyPr/>
          <a:lstStyle/>
          <a:p>
            <a:fld id="{715FDD10-C00D-4070-97F8-77B215715C1D}" type="slidenum">
              <a:rPr lang="zh-CN" altLang="en-US" smtClean="0"/>
              <a:t>76</a:t>
            </a:fld>
            <a:endParaRPr lang="zh-CN" altLang="en-US"/>
          </a:p>
        </p:txBody>
      </p:sp>
      <p:sp>
        <p:nvSpPr>
          <p:cNvPr id="3" name="文本框 2">
            <a:extLst>
              <a:ext uri="{FF2B5EF4-FFF2-40B4-BE49-F238E27FC236}">
                <a16:creationId xmlns:a16="http://schemas.microsoft.com/office/drawing/2014/main" id="{56E0FC4B-7C0A-7D4E-288E-E8D8EA1639F6}"/>
              </a:ext>
            </a:extLst>
          </p:cNvPr>
          <p:cNvSpPr txBox="1"/>
          <p:nvPr/>
        </p:nvSpPr>
        <p:spPr>
          <a:xfrm>
            <a:off x="1093380" y="6426902"/>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spTree>
    <p:extLst>
      <p:ext uri="{BB962C8B-B14F-4D97-AF65-F5344CB8AC3E}">
        <p14:creationId xmlns:p14="http://schemas.microsoft.com/office/powerpoint/2010/main" val="378210623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52C332-0B1C-B757-384B-C49FB36919B1}"/>
            </a:ext>
          </a:extLst>
        </p:cNvPr>
        <p:cNvGrpSpPr/>
        <p:nvPr/>
      </p:nvGrpSpPr>
      <p:grpSpPr>
        <a:xfrm>
          <a:off x="0" y="0"/>
          <a:ext cx="0" cy="0"/>
          <a:chOff x="0" y="0"/>
          <a:chExt cx="0" cy="0"/>
        </a:xfrm>
      </p:grpSpPr>
      <p:sp>
        <p:nvSpPr>
          <p:cNvPr id="3" name="文本框 2">
            <a:extLst>
              <a:ext uri="{FF2B5EF4-FFF2-40B4-BE49-F238E27FC236}">
                <a16:creationId xmlns:a16="http://schemas.microsoft.com/office/drawing/2014/main" id="{1B7CCE35-03B9-6D27-B9D0-7B1B40C7BD7A}"/>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Spatially Strategies</a:t>
            </a:r>
          </a:p>
          <a:p>
            <a:pPr algn="just"/>
            <a:r>
              <a:rPr lang="en-US" altLang="zh-CN" sz="2000" dirty="0">
                <a:latin typeface="Garamond" panose="02020404030301010803" pitchFamily="18" charset="0"/>
              </a:rPr>
              <a:t>Applied inside the blue-green structure </a:t>
            </a:r>
            <a:endParaRPr lang="zh-CN" altLang="en-US" sz="2000" dirty="0">
              <a:latin typeface="Garamond" panose="02020404030301010803" pitchFamily="18" charset="0"/>
            </a:endParaRPr>
          </a:p>
        </p:txBody>
      </p:sp>
      <p:sp>
        <p:nvSpPr>
          <p:cNvPr id="10" name="灯片编号占位符 9">
            <a:extLst>
              <a:ext uri="{FF2B5EF4-FFF2-40B4-BE49-F238E27FC236}">
                <a16:creationId xmlns:a16="http://schemas.microsoft.com/office/drawing/2014/main" id="{DE635454-27CA-1A89-A80B-2F8015EDED4D}"/>
              </a:ext>
            </a:extLst>
          </p:cNvPr>
          <p:cNvSpPr>
            <a:spLocks noGrp="1"/>
          </p:cNvSpPr>
          <p:nvPr>
            <p:ph type="sldNum" sz="quarter" idx="12"/>
          </p:nvPr>
        </p:nvSpPr>
        <p:spPr/>
        <p:txBody>
          <a:bodyPr/>
          <a:lstStyle/>
          <a:p>
            <a:fld id="{715FDD10-C00D-4070-97F8-77B215715C1D}" type="slidenum">
              <a:rPr lang="zh-CN" altLang="en-US" smtClean="0"/>
              <a:t>77</a:t>
            </a:fld>
            <a:endParaRPr lang="zh-CN" altLang="en-US"/>
          </a:p>
        </p:txBody>
      </p:sp>
      <p:sp>
        <p:nvSpPr>
          <p:cNvPr id="12" name="文本框 11">
            <a:extLst>
              <a:ext uri="{FF2B5EF4-FFF2-40B4-BE49-F238E27FC236}">
                <a16:creationId xmlns:a16="http://schemas.microsoft.com/office/drawing/2014/main" id="{3D84E4D8-99EA-7701-ACDB-007A3E5F08CF}"/>
              </a:ext>
            </a:extLst>
          </p:cNvPr>
          <p:cNvSpPr txBox="1"/>
          <p:nvPr/>
        </p:nvSpPr>
        <p:spPr>
          <a:xfrm>
            <a:off x="1093380" y="6426902"/>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7" name="图片 6" descr="形状&#10;&#10;AI 生成的内容可能不正确。">
            <a:extLst>
              <a:ext uri="{FF2B5EF4-FFF2-40B4-BE49-F238E27FC236}">
                <a16:creationId xmlns:a16="http://schemas.microsoft.com/office/drawing/2014/main" id="{EE63A2DE-C9E5-C24A-84A8-08239D8661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636" y="2031168"/>
            <a:ext cx="3122508" cy="2248524"/>
          </a:xfrm>
          <a:prstGeom prst="rect">
            <a:avLst/>
          </a:prstGeom>
        </p:spPr>
      </p:pic>
      <p:pic>
        <p:nvPicPr>
          <p:cNvPr id="11" name="图片 10" descr="形状, 箭头&#10;&#10;AI 生成的内容可能不正确。">
            <a:extLst>
              <a:ext uri="{FF2B5EF4-FFF2-40B4-BE49-F238E27FC236}">
                <a16:creationId xmlns:a16="http://schemas.microsoft.com/office/drawing/2014/main" id="{B2B809AF-5BC2-6393-9C5B-BDC89D6CA4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40997" y="1910368"/>
            <a:ext cx="3331156" cy="2320208"/>
          </a:xfrm>
          <a:prstGeom prst="rect">
            <a:avLst/>
          </a:prstGeom>
        </p:spPr>
      </p:pic>
      <p:pic>
        <p:nvPicPr>
          <p:cNvPr id="14" name="图片 13" descr="箭头&#10;&#10;AI 生成的内容可能不正确。">
            <a:extLst>
              <a:ext uri="{FF2B5EF4-FFF2-40B4-BE49-F238E27FC236}">
                <a16:creationId xmlns:a16="http://schemas.microsoft.com/office/drawing/2014/main" id="{4AF4C78F-B80F-1ADD-425A-7913F09654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08714" y="2150904"/>
            <a:ext cx="3605047" cy="2248523"/>
          </a:xfrm>
          <a:prstGeom prst="rect">
            <a:avLst/>
          </a:prstGeom>
        </p:spPr>
      </p:pic>
      <p:sp>
        <p:nvSpPr>
          <p:cNvPr id="15" name="文本框 14">
            <a:extLst>
              <a:ext uri="{FF2B5EF4-FFF2-40B4-BE49-F238E27FC236}">
                <a16:creationId xmlns:a16="http://schemas.microsoft.com/office/drawing/2014/main" id="{12CDE6A6-008F-3E7C-3C9D-40544D359D69}"/>
              </a:ext>
            </a:extLst>
          </p:cNvPr>
          <p:cNvSpPr txBox="1"/>
          <p:nvPr/>
        </p:nvSpPr>
        <p:spPr>
          <a:xfrm>
            <a:off x="664219" y="4553077"/>
            <a:ext cx="3140439" cy="800219"/>
          </a:xfrm>
          <a:prstGeom prst="rect">
            <a:avLst/>
          </a:prstGeom>
          <a:noFill/>
        </p:spPr>
        <p:txBody>
          <a:bodyPr wrap="square" rtlCol="0">
            <a:spAutoFit/>
          </a:bodyPr>
          <a:lstStyle/>
          <a:p>
            <a:pPr algn="ctr"/>
            <a:r>
              <a:rPr lang="en-US" altLang="zh-CN" sz="2400" b="1" baseline="30000" dirty="0"/>
              <a:t>Alley cropping</a:t>
            </a:r>
          </a:p>
          <a:p>
            <a:pPr algn="ctr"/>
            <a:r>
              <a:rPr lang="en-US" altLang="zh-CN" b="1" baseline="30000" dirty="0"/>
              <a:t>Crops + trees </a:t>
            </a:r>
            <a:endParaRPr lang="zh-CN" altLang="en-US" b="1" baseline="30000" dirty="0"/>
          </a:p>
          <a:p>
            <a:endParaRPr lang="zh-CN" altLang="en-US" dirty="0"/>
          </a:p>
        </p:txBody>
      </p:sp>
      <p:sp>
        <p:nvSpPr>
          <p:cNvPr id="16" name="文本框 15">
            <a:extLst>
              <a:ext uri="{FF2B5EF4-FFF2-40B4-BE49-F238E27FC236}">
                <a16:creationId xmlns:a16="http://schemas.microsoft.com/office/drawing/2014/main" id="{69B65E4A-8191-F721-A54A-047E58BBC03A}"/>
              </a:ext>
            </a:extLst>
          </p:cNvPr>
          <p:cNvSpPr txBox="1"/>
          <p:nvPr/>
        </p:nvSpPr>
        <p:spPr>
          <a:xfrm>
            <a:off x="4780045" y="4564134"/>
            <a:ext cx="3140439" cy="523220"/>
          </a:xfrm>
          <a:prstGeom prst="rect">
            <a:avLst/>
          </a:prstGeom>
          <a:noFill/>
        </p:spPr>
        <p:txBody>
          <a:bodyPr wrap="square" rtlCol="0">
            <a:spAutoFit/>
          </a:bodyPr>
          <a:lstStyle/>
          <a:p>
            <a:pPr algn="ctr"/>
            <a:r>
              <a:rPr lang="en-US" altLang="zh-CN" sz="2400" b="1" baseline="30000" dirty="0" err="1"/>
              <a:t>Silvopastoral</a:t>
            </a:r>
            <a:endParaRPr lang="zh-CN" altLang="en-US" sz="2400" b="1" baseline="30000" dirty="0"/>
          </a:p>
          <a:p>
            <a:pPr algn="ctr"/>
            <a:r>
              <a:rPr lang="en-US" altLang="zh-CN" b="1" baseline="30000" dirty="0"/>
              <a:t>Agroforestry + </a:t>
            </a:r>
            <a:r>
              <a:rPr lang="en-US" altLang="zh-CN" b="1" baseline="30000" dirty="0" err="1"/>
              <a:t>Livestocks</a:t>
            </a:r>
            <a:r>
              <a:rPr lang="en-US" altLang="zh-CN" b="1" baseline="30000" dirty="0"/>
              <a:t> </a:t>
            </a:r>
            <a:endParaRPr lang="zh-CN" altLang="en-US" b="1" baseline="30000" dirty="0"/>
          </a:p>
        </p:txBody>
      </p:sp>
      <p:sp>
        <p:nvSpPr>
          <p:cNvPr id="17" name="文本框 16">
            <a:extLst>
              <a:ext uri="{FF2B5EF4-FFF2-40B4-BE49-F238E27FC236}">
                <a16:creationId xmlns:a16="http://schemas.microsoft.com/office/drawing/2014/main" id="{AE84D118-6DFB-557B-1339-CC701EDA2A45}"/>
              </a:ext>
            </a:extLst>
          </p:cNvPr>
          <p:cNvSpPr txBox="1"/>
          <p:nvPr/>
        </p:nvSpPr>
        <p:spPr>
          <a:xfrm>
            <a:off x="8411980" y="4582167"/>
            <a:ext cx="3140439" cy="523220"/>
          </a:xfrm>
          <a:prstGeom prst="rect">
            <a:avLst/>
          </a:prstGeom>
          <a:noFill/>
        </p:spPr>
        <p:txBody>
          <a:bodyPr wrap="square" rtlCol="0">
            <a:spAutoFit/>
          </a:bodyPr>
          <a:lstStyle/>
          <a:p>
            <a:pPr algn="ctr"/>
            <a:r>
              <a:rPr lang="en-US" altLang="zh-CN" sz="2400" b="1" baseline="30000" dirty="0"/>
              <a:t>Timber–Tree Intercropping</a:t>
            </a:r>
            <a:endParaRPr lang="zh-CN" altLang="en-US" sz="2400" b="1" baseline="30000" dirty="0"/>
          </a:p>
          <a:p>
            <a:pPr algn="ctr"/>
            <a:r>
              <a:rPr lang="en-US" altLang="zh-CN" b="1" baseline="30000" dirty="0"/>
              <a:t>Fruit </a:t>
            </a:r>
            <a:r>
              <a:rPr lang="en-US" altLang="zh-CN" b="1" baseline="30000" dirty="0" err="1"/>
              <a:t>tree+Timber</a:t>
            </a:r>
            <a:r>
              <a:rPr lang="en-US" altLang="zh-CN" b="1" baseline="30000" dirty="0"/>
              <a:t> trees</a:t>
            </a:r>
            <a:endParaRPr lang="zh-CN" altLang="en-US" b="1" baseline="30000" dirty="0"/>
          </a:p>
        </p:txBody>
      </p:sp>
    </p:spTree>
    <p:extLst>
      <p:ext uri="{BB962C8B-B14F-4D97-AF65-F5344CB8AC3E}">
        <p14:creationId xmlns:p14="http://schemas.microsoft.com/office/powerpoint/2010/main" val="347544461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EA1BA0-7999-2832-5964-15C4E8037CF6}"/>
            </a:ext>
          </a:extLst>
        </p:cNvPr>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文本框 2">
            <a:extLst>
              <a:ext uri="{FF2B5EF4-FFF2-40B4-BE49-F238E27FC236}">
                <a16:creationId xmlns:a16="http://schemas.microsoft.com/office/drawing/2014/main" id="{3DA76F01-EA66-53E6-2497-95CACD542D24}"/>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zh-CN" sz="4400" b="1" baseline="30000" dirty="0">
                <a:latin typeface="Garamond" panose="02020404030301010803" pitchFamily="18" charset="0"/>
              </a:rPr>
              <a:t> Crop Rotation </a:t>
            </a:r>
            <a:r>
              <a:rPr lang="en-US" altLang="zh-CN" sz="4400" b="1" dirty="0">
                <a:latin typeface="Garamond" panose="02020404030301010803" pitchFamily="18" charset="0"/>
                <a:ea typeface="+mj-ea"/>
                <a:cs typeface="+mj-cs"/>
              </a:rPr>
              <a:t>  </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文本框 5">
            <a:extLst>
              <a:ext uri="{FF2B5EF4-FFF2-40B4-BE49-F238E27FC236}">
                <a16:creationId xmlns:a16="http://schemas.microsoft.com/office/drawing/2014/main" id="{91726B27-7A95-E837-5D18-416A97876AB3}"/>
              </a:ext>
            </a:extLst>
          </p:cNvPr>
          <p:cNvSpPr txBox="1"/>
          <p:nvPr/>
        </p:nvSpPr>
        <p:spPr>
          <a:xfrm>
            <a:off x="640080" y="2872899"/>
            <a:ext cx="4243589" cy="3320668"/>
          </a:xfrm>
          <a:prstGeom prst="rect">
            <a:avLst/>
          </a:prstGeom>
        </p:spPr>
        <p:txBody>
          <a:bodyPr vert="horz" lIns="91440" tIns="45720" rIns="91440" bIns="45720" rtlCol="0">
            <a:normAutofit fontScale="92500" lnSpcReduction="10000"/>
          </a:bodyPr>
          <a:lstStyle/>
          <a:p>
            <a:pPr lvl="0">
              <a:defRPr/>
            </a:pPr>
            <a:r>
              <a:rPr lang="en-US" altLang="zh-CN" sz="2400" b="1" baseline="30000" dirty="0"/>
              <a:t>In the first phase,</a:t>
            </a:r>
            <a:r>
              <a:rPr lang="zh-CN" altLang="en-US" sz="2400" baseline="30000" dirty="0"/>
              <a:t> </a:t>
            </a:r>
            <a:r>
              <a:rPr lang="en-US" altLang="zh-CN" sz="2400" baseline="30000" dirty="0"/>
              <a:t>fast-growing timber species are intercropped with high-value crops. These species can produce substantial timber yields within a relatively short period.</a:t>
            </a:r>
            <a:br>
              <a:rPr lang="zh-CN" altLang="en-US" sz="2400" baseline="30000" dirty="0"/>
            </a:br>
            <a:r>
              <a:rPr lang="en-US" altLang="zh-CN" sz="2400" b="1" baseline="30000" dirty="0"/>
              <a:t>In the second phase,</a:t>
            </a:r>
            <a:r>
              <a:rPr lang="zh-CN" altLang="en-US" sz="2400" baseline="30000" dirty="0"/>
              <a:t> </a:t>
            </a:r>
            <a:r>
              <a:rPr lang="en-US" altLang="zh-CN" sz="2400" baseline="30000" dirty="0"/>
              <a:t>following timber harvesting, livestock farming serves as an effective approach to restore soil fertility, as animal manure enriches the topsoil with nitrogen.</a:t>
            </a:r>
            <a:br>
              <a:rPr lang="zh-CN" altLang="en-US" sz="2400" baseline="30000" dirty="0"/>
            </a:br>
            <a:r>
              <a:rPr lang="en-US" altLang="zh-CN" sz="2400" b="1" baseline="30000" dirty="0"/>
              <a:t>In the third phase,</a:t>
            </a:r>
            <a:r>
              <a:rPr lang="zh-CN" altLang="en-US" sz="2400" baseline="30000" dirty="0"/>
              <a:t> </a:t>
            </a:r>
            <a:r>
              <a:rPr lang="en-US" altLang="zh-CN" sz="2400" baseline="30000" dirty="0"/>
              <a:t>existing trees continue to mature, while crops are cultivated among them. Certain species, such as </a:t>
            </a:r>
            <a:r>
              <a:rPr lang="en-US" altLang="zh-CN" sz="2400" baseline="30000" dirty="0" err="1"/>
              <a:t>Faidherbia</a:t>
            </a:r>
            <a:r>
              <a:rPr lang="en-US" altLang="zh-CN" sz="2400" baseline="30000" dirty="0"/>
              <a:t> albida, shed their leaves during the rainy season, thereby creating favorable light conditions for short crops. Additionally, tree root systems help reduce soil erosion and improve soil stability.</a:t>
            </a:r>
            <a:endParaRPr lang="zh-CN" altLang="en-US" sz="2400" baseline="30000" dirty="0"/>
          </a:p>
          <a:p>
            <a:pPr indent="-228600">
              <a:lnSpc>
                <a:spcPct val="90000"/>
              </a:lnSpc>
              <a:spcAft>
                <a:spcPts val="600"/>
              </a:spcAft>
              <a:buFont typeface="Arial" panose="020B0604020202020204" pitchFamily="34" charset="0"/>
              <a:buChar char="•"/>
            </a:pPr>
            <a:endParaRPr lang="en-US" altLang="zh-CN" sz="2200" b="1" dirty="0"/>
          </a:p>
          <a:p>
            <a:pPr indent="-228600">
              <a:lnSpc>
                <a:spcPct val="90000"/>
              </a:lnSpc>
              <a:spcAft>
                <a:spcPts val="600"/>
              </a:spcAft>
              <a:buFont typeface="Arial" panose="020B0604020202020204" pitchFamily="34" charset="0"/>
              <a:buChar char="•"/>
            </a:pPr>
            <a:endParaRPr lang="en-US" altLang="zh-CN" sz="2200" dirty="0"/>
          </a:p>
        </p:txBody>
      </p:sp>
      <p:pic>
        <p:nvPicPr>
          <p:cNvPr id="7" name="图片 6" descr="图示, 工程绘图&#10;&#10;AI 生成的内容可能不正确。">
            <a:extLst>
              <a:ext uri="{FF2B5EF4-FFF2-40B4-BE49-F238E27FC236}">
                <a16:creationId xmlns:a16="http://schemas.microsoft.com/office/drawing/2014/main" id="{388F21F2-E81C-A5CC-C0E2-8F1782FC67D8}"/>
              </a:ext>
            </a:extLst>
          </p:cNvPr>
          <p:cNvPicPr>
            <a:picLocks noChangeAspect="1"/>
          </p:cNvPicPr>
          <p:nvPr/>
        </p:nvPicPr>
        <p:blipFill>
          <a:blip r:embed="rId3">
            <a:extLst>
              <a:ext uri="{28A0092B-C50C-407E-A947-70E740481C1C}">
                <a14:useLocalDpi xmlns:a14="http://schemas.microsoft.com/office/drawing/2010/main" val="0"/>
              </a:ext>
            </a:extLst>
          </a:blip>
          <a:srcRect r="621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灯片编号占位符 1">
            <a:extLst>
              <a:ext uri="{FF2B5EF4-FFF2-40B4-BE49-F238E27FC236}">
                <a16:creationId xmlns:a16="http://schemas.microsoft.com/office/drawing/2014/main" id="{254395DC-2514-4725-A4EA-353D3BECFEBC}"/>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715FDD10-C00D-4070-97F8-77B215715C1D}" type="slidenum">
              <a:rPr lang="en-US" altLang="zh-CN">
                <a:solidFill>
                  <a:srgbClr val="FFFFFF"/>
                </a:solidFill>
                <a:latin typeface="Calibri" panose="020F0502020204030204"/>
              </a:rPr>
              <a:pPr>
                <a:spcAft>
                  <a:spcPts val="600"/>
                </a:spcAft>
                <a:defRPr/>
              </a:pPr>
              <a:t>78</a:t>
            </a:fld>
            <a:endParaRPr lang="en-US" altLang="zh-CN">
              <a:solidFill>
                <a:srgbClr val="FFFFFF"/>
              </a:solidFill>
              <a:latin typeface="Calibri" panose="020F0502020204030204"/>
            </a:endParaRPr>
          </a:p>
        </p:txBody>
      </p:sp>
    </p:spTree>
    <p:extLst>
      <p:ext uri="{BB962C8B-B14F-4D97-AF65-F5344CB8AC3E}">
        <p14:creationId xmlns:p14="http://schemas.microsoft.com/office/powerpoint/2010/main" val="353934731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85499-B05D-368D-629D-4C31C3DDFE1A}"/>
            </a:ext>
          </a:extLst>
        </p:cNvPr>
        <p:cNvGrpSpPr/>
        <p:nvPr/>
      </p:nvGrpSpPr>
      <p:grpSpPr>
        <a:xfrm>
          <a:off x="0" y="0"/>
          <a:ext cx="0" cy="0"/>
          <a:chOff x="0" y="0"/>
          <a:chExt cx="0" cy="0"/>
        </a:xfrm>
      </p:grpSpPr>
      <p:sp>
        <p:nvSpPr>
          <p:cNvPr id="2" name="文本框 1">
            <a:extLst>
              <a:ext uri="{FF2B5EF4-FFF2-40B4-BE49-F238E27FC236}">
                <a16:creationId xmlns:a16="http://schemas.microsoft.com/office/drawing/2014/main" id="{3C2F7B40-61C5-53B7-2FBE-164EABE33573}"/>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Plan</a:t>
            </a:r>
          </a:p>
          <a:p>
            <a:pPr marR="0" algn="just" rtl="0"/>
            <a:r>
              <a:rPr lang="en-US" altLang="zh-CN" sz="2000" dirty="0">
                <a:latin typeface="Garamond" panose="02020404030301010803" pitchFamily="18" charset="0"/>
              </a:rPr>
              <a:t>Educational Agriculture area- agroforestry </a:t>
            </a:r>
            <a:endParaRPr lang="zh-CN" altLang="en-US" sz="2000" dirty="0">
              <a:latin typeface="Garamond" panose="02020404030301010803" pitchFamily="18" charset="0"/>
            </a:endParaRPr>
          </a:p>
        </p:txBody>
      </p:sp>
      <p:sp>
        <p:nvSpPr>
          <p:cNvPr id="6" name="灯片编号占位符 5">
            <a:extLst>
              <a:ext uri="{FF2B5EF4-FFF2-40B4-BE49-F238E27FC236}">
                <a16:creationId xmlns:a16="http://schemas.microsoft.com/office/drawing/2014/main" id="{3CDA5F17-7A04-AEB9-AAF4-FAB61DF84067}"/>
              </a:ext>
            </a:extLst>
          </p:cNvPr>
          <p:cNvSpPr>
            <a:spLocks noGrp="1"/>
          </p:cNvSpPr>
          <p:nvPr>
            <p:ph type="sldNum" sz="quarter" idx="12"/>
          </p:nvPr>
        </p:nvSpPr>
        <p:spPr/>
        <p:txBody>
          <a:bodyPr/>
          <a:lstStyle/>
          <a:p>
            <a:fld id="{715FDD10-C00D-4070-97F8-77B215715C1D}" type="slidenum">
              <a:rPr lang="zh-CN" altLang="en-US" smtClean="0"/>
              <a:t>79</a:t>
            </a:fld>
            <a:endParaRPr lang="zh-CN" altLang="en-US"/>
          </a:p>
        </p:txBody>
      </p:sp>
      <p:sp>
        <p:nvSpPr>
          <p:cNvPr id="3" name="文本框 2">
            <a:extLst>
              <a:ext uri="{FF2B5EF4-FFF2-40B4-BE49-F238E27FC236}">
                <a16:creationId xmlns:a16="http://schemas.microsoft.com/office/drawing/2014/main" id="{033DEB2D-33EC-D391-EB28-5A2AE9478E13}"/>
              </a:ext>
            </a:extLst>
          </p:cNvPr>
          <p:cNvSpPr txBox="1"/>
          <p:nvPr/>
        </p:nvSpPr>
        <p:spPr>
          <a:xfrm>
            <a:off x="1093380" y="6426902"/>
            <a:ext cx="10666228" cy="769441"/>
          </a:xfrm>
          <a:prstGeom prst="rect">
            <a:avLst/>
          </a:prstGeom>
          <a:noFill/>
        </p:spPr>
        <p:txBody>
          <a:bodyPr wrap="square" rtlCol="0">
            <a:spAutoFit/>
          </a:bodyPr>
          <a:lstStyle/>
          <a:p>
            <a:r>
              <a:rPr lang="en-US" altLang="zh-CN" sz="1400" dirty="0">
                <a:solidFill>
                  <a:schemeClr val="tx1">
                    <a:lumMod val="50000"/>
                    <a:lumOff val="50000"/>
                  </a:schemeClr>
                </a:solidFill>
                <a:latin typeface="Garamond" panose="02020404030301010803" pitchFamily="18" charset="0"/>
              </a:rPr>
              <a:t>Fascination</a:t>
            </a:r>
            <a:r>
              <a:rPr lang="en-US" altLang="zh-CN" sz="1600"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Analysis &amp; Problem Statement</a:t>
            </a:r>
            <a:r>
              <a:rPr lang="en-US" altLang="zh-CN" sz="1600" b="1" dirty="0">
                <a:solidFill>
                  <a:srgbClr val="009999"/>
                </a:solidFill>
                <a:latin typeface="Garamond" panose="02020404030301010803" pitchFamily="18" charset="0"/>
              </a:rPr>
              <a:t> </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Research Question</a:t>
            </a:r>
            <a:r>
              <a:rPr lang="en-US" altLang="zh-CN" sz="1400" dirty="0">
                <a:solidFill>
                  <a:schemeClr val="bg2">
                    <a:lumMod val="50000"/>
                  </a:schemeClr>
                </a:solidFill>
                <a:latin typeface="Garamond" panose="02020404030301010803" pitchFamily="18" charset="0"/>
              </a:rPr>
              <a:t>-</a:t>
            </a:r>
            <a:r>
              <a:rPr lang="en-US" altLang="zh-CN" sz="1400" dirty="0">
                <a:solidFill>
                  <a:schemeClr val="tx1">
                    <a:lumMod val="50000"/>
                    <a:lumOff val="50000"/>
                  </a:schemeClr>
                </a:solidFill>
                <a:latin typeface="Garamond" panose="02020404030301010803" pitchFamily="18" charset="0"/>
              </a:rPr>
              <a:t>Design Concept</a:t>
            </a:r>
            <a:r>
              <a:rPr lang="en-US" altLang="zh-CN" sz="1400" dirty="0">
                <a:solidFill>
                  <a:schemeClr val="bg2">
                    <a:lumMod val="50000"/>
                  </a:schemeClr>
                </a:solidFill>
                <a:latin typeface="Garamond" panose="02020404030301010803" pitchFamily="18" charset="0"/>
              </a:rPr>
              <a:t>-</a:t>
            </a:r>
            <a:r>
              <a:rPr lang="en-US" altLang="zh-CN" sz="1600" b="1" dirty="0">
                <a:solidFill>
                  <a:srgbClr val="009999"/>
                </a:solidFill>
                <a:latin typeface="Garamond" panose="02020404030301010803" pitchFamily="18" charset="0"/>
              </a:rPr>
              <a:t>Design for a sustainable “paradise”</a:t>
            </a:r>
            <a:r>
              <a:rPr lang="en-US" altLang="zh-CN" sz="1600" dirty="0">
                <a:solidFill>
                  <a:schemeClr val="tx1">
                    <a:lumMod val="50000"/>
                    <a:lumOff val="50000"/>
                  </a:schemeClr>
                </a:solidFill>
                <a:latin typeface="Garamond" panose="02020404030301010803" pitchFamily="18" charset="0"/>
              </a:rPr>
              <a:t>-Conclusion</a:t>
            </a:r>
          </a:p>
          <a:p>
            <a:endParaRPr lang="en-US" altLang="zh-CN" sz="1400" b="1" dirty="0"/>
          </a:p>
          <a:p>
            <a:endParaRPr lang="zh-CN" altLang="en-US" sz="1400" dirty="0">
              <a:solidFill>
                <a:schemeClr val="bg1">
                  <a:lumMod val="65000"/>
                </a:schemeClr>
              </a:solidFill>
              <a:latin typeface="Garamond" panose="02020404030301010803" pitchFamily="18" charset="0"/>
            </a:endParaRPr>
          </a:p>
        </p:txBody>
      </p:sp>
      <p:pic>
        <p:nvPicPr>
          <p:cNvPr id="8" name="图片 7" descr="图片包含 游戏机, 人们, 男人&#10;&#10;AI 生成的内容可能不正确。">
            <a:extLst>
              <a:ext uri="{FF2B5EF4-FFF2-40B4-BE49-F238E27FC236}">
                <a16:creationId xmlns:a16="http://schemas.microsoft.com/office/drawing/2014/main" id="{BD724E60-E02A-852F-5068-648117B53C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77990" y="1224171"/>
            <a:ext cx="6931380" cy="4899311"/>
          </a:xfrm>
          <a:prstGeom prst="rect">
            <a:avLst/>
          </a:prstGeom>
        </p:spPr>
      </p:pic>
      <p:pic>
        <p:nvPicPr>
          <p:cNvPr id="10" name="图片 9" descr="图示&#10;&#10;AI 生成的内容可能不正确。">
            <a:extLst>
              <a:ext uri="{FF2B5EF4-FFF2-40B4-BE49-F238E27FC236}">
                <a16:creationId xmlns:a16="http://schemas.microsoft.com/office/drawing/2014/main" id="{CA918115-0060-5F80-AC32-5160B70858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2995" y="1224171"/>
            <a:ext cx="2750156" cy="4757027"/>
          </a:xfrm>
          <a:prstGeom prst="rect">
            <a:avLst/>
          </a:prstGeom>
        </p:spPr>
      </p:pic>
    </p:spTree>
    <p:extLst>
      <p:ext uri="{BB962C8B-B14F-4D97-AF65-F5344CB8AC3E}">
        <p14:creationId xmlns:p14="http://schemas.microsoft.com/office/powerpoint/2010/main" val="184155602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B6F251-4B5C-4813-3C2B-F3E612954D6A}"/>
            </a:ext>
          </a:extLst>
        </p:cNvPr>
        <p:cNvGrpSpPr/>
        <p:nvPr/>
      </p:nvGrpSpPr>
      <p:grpSpPr>
        <a:xfrm>
          <a:off x="0" y="0"/>
          <a:ext cx="0" cy="0"/>
          <a:chOff x="0" y="0"/>
          <a:chExt cx="0" cy="0"/>
        </a:xfrm>
      </p:grpSpPr>
      <p:pic>
        <p:nvPicPr>
          <p:cNvPr id="10" name="图片 9">
            <a:extLst>
              <a:ext uri="{FF2B5EF4-FFF2-40B4-BE49-F238E27FC236}">
                <a16:creationId xmlns:a16="http://schemas.microsoft.com/office/drawing/2014/main" id="{88E16828-B852-7BF5-9238-B1CE384FAA34}"/>
              </a:ext>
            </a:extLst>
          </p:cNvPr>
          <p:cNvPicPr>
            <a:picLocks noChangeAspect="1"/>
          </p:cNvPicPr>
          <p:nvPr/>
        </p:nvPicPr>
        <p:blipFill>
          <a:blip r:embed="rId3"/>
          <a:stretch>
            <a:fillRect/>
          </a:stretch>
        </p:blipFill>
        <p:spPr>
          <a:xfrm>
            <a:off x="1054311" y="883309"/>
            <a:ext cx="10083378" cy="5571067"/>
          </a:xfrm>
          <a:prstGeom prst="rect">
            <a:avLst/>
          </a:prstGeom>
        </p:spPr>
      </p:pic>
      <p:sp>
        <p:nvSpPr>
          <p:cNvPr id="4" name="灯片编号占位符 3">
            <a:extLst>
              <a:ext uri="{FF2B5EF4-FFF2-40B4-BE49-F238E27FC236}">
                <a16:creationId xmlns:a16="http://schemas.microsoft.com/office/drawing/2014/main" id="{9A888C69-C1C1-1543-69C2-D1987EAF47F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15FDD10-C00D-4070-97F8-77B215715C1D}" type="slidenum">
              <a:rPr lang="en-US" altLang="zh-CN" smtClean="0">
                <a:solidFill>
                  <a:schemeClr val="tx1">
                    <a:tint val="75000"/>
                  </a:schemeClr>
                </a:solidFill>
              </a:rPr>
              <a:pPr>
                <a:spcAft>
                  <a:spcPts val="600"/>
                </a:spcAft>
              </a:pPr>
              <a:t>80</a:t>
            </a:fld>
            <a:endParaRPr lang="en-US" altLang="zh-CN">
              <a:solidFill>
                <a:schemeClr val="tx1">
                  <a:tint val="75000"/>
                </a:schemeClr>
              </a:solidFill>
            </a:endParaRPr>
          </a:p>
        </p:txBody>
      </p:sp>
      <p:sp>
        <p:nvSpPr>
          <p:cNvPr id="11" name="文本框 10">
            <a:extLst>
              <a:ext uri="{FF2B5EF4-FFF2-40B4-BE49-F238E27FC236}">
                <a16:creationId xmlns:a16="http://schemas.microsoft.com/office/drawing/2014/main" id="{4EF77B85-FAD8-E22A-6041-2D63E2781F3F}"/>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Section</a:t>
            </a:r>
          </a:p>
          <a:p>
            <a:pPr algn="just"/>
            <a:r>
              <a:rPr lang="en-US" altLang="zh-CN" sz="2000" dirty="0">
                <a:latin typeface="Garamond" panose="02020404030301010803" pitchFamily="18" charset="0"/>
              </a:rPr>
              <a:t>Educational Agriculture area- agroforestry </a:t>
            </a:r>
            <a:endParaRPr lang="zh-CN" altLang="en-US" sz="2000" dirty="0">
              <a:latin typeface="Garamond" panose="02020404030301010803" pitchFamily="18" charset="0"/>
            </a:endParaRPr>
          </a:p>
        </p:txBody>
      </p:sp>
    </p:spTree>
    <p:extLst>
      <p:ext uri="{BB962C8B-B14F-4D97-AF65-F5344CB8AC3E}">
        <p14:creationId xmlns:p14="http://schemas.microsoft.com/office/powerpoint/2010/main" val="159661549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FE904-814B-B1FF-B372-A87EA3819F09}"/>
            </a:ext>
          </a:extLst>
        </p:cNvPr>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1AD23B7E-BB3D-6E29-2395-84B56831C55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15FDD10-C00D-4070-97F8-77B215715C1D}" type="slidenum">
              <a:rPr lang="en-US" altLang="zh-CN" smtClean="0">
                <a:solidFill>
                  <a:schemeClr val="tx1">
                    <a:tint val="75000"/>
                  </a:schemeClr>
                </a:solidFill>
              </a:rPr>
              <a:pPr>
                <a:spcAft>
                  <a:spcPts val="600"/>
                </a:spcAft>
              </a:pPr>
              <a:t>81</a:t>
            </a:fld>
            <a:endParaRPr lang="en-US" altLang="zh-CN">
              <a:solidFill>
                <a:schemeClr val="tx1">
                  <a:tint val="75000"/>
                </a:schemeClr>
              </a:solidFill>
            </a:endParaRPr>
          </a:p>
        </p:txBody>
      </p:sp>
      <p:pic>
        <p:nvPicPr>
          <p:cNvPr id="3" name="图片 2" descr="图示&#10;&#10;AI 生成的内容可能不正确。">
            <a:extLst>
              <a:ext uri="{FF2B5EF4-FFF2-40B4-BE49-F238E27FC236}">
                <a16:creationId xmlns:a16="http://schemas.microsoft.com/office/drawing/2014/main" id="{DCCD2CD5-716E-4696-E8FC-E5D06A7A79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6339" y="2630774"/>
            <a:ext cx="2590196" cy="2059113"/>
          </a:xfrm>
          <a:prstGeom prst="rect">
            <a:avLst/>
          </a:prstGeom>
        </p:spPr>
      </p:pic>
      <p:pic>
        <p:nvPicPr>
          <p:cNvPr id="6" name="图片 5" descr="图片包含 图示&#10;&#10;AI 生成的内容可能不正确。">
            <a:extLst>
              <a:ext uri="{FF2B5EF4-FFF2-40B4-BE49-F238E27FC236}">
                <a16:creationId xmlns:a16="http://schemas.microsoft.com/office/drawing/2014/main" id="{87B917B8-E58A-E866-6A28-4D22F3FD4E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1843" y="2725374"/>
            <a:ext cx="2424301" cy="1777136"/>
          </a:xfrm>
          <a:prstGeom prst="rect">
            <a:avLst/>
          </a:prstGeom>
        </p:spPr>
      </p:pic>
      <p:pic>
        <p:nvPicPr>
          <p:cNvPr id="8" name="图片 7" descr="图示&#10;&#10;AI 生成的内容可能不正确。">
            <a:extLst>
              <a:ext uri="{FF2B5EF4-FFF2-40B4-BE49-F238E27FC236}">
                <a16:creationId xmlns:a16="http://schemas.microsoft.com/office/drawing/2014/main" id="{0E9FAEC2-183C-23C1-11FB-3E191E78AB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1789" y="666514"/>
            <a:ext cx="2598874" cy="2458935"/>
          </a:xfrm>
          <a:prstGeom prst="rect">
            <a:avLst/>
          </a:prstGeom>
        </p:spPr>
      </p:pic>
      <p:pic>
        <p:nvPicPr>
          <p:cNvPr id="11" name="图片 10" descr="地图&#10;&#10;AI 生成的内容可能不正确。">
            <a:extLst>
              <a:ext uri="{FF2B5EF4-FFF2-40B4-BE49-F238E27FC236}">
                <a16:creationId xmlns:a16="http://schemas.microsoft.com/office/drawing/2014/main" id="{E8EA9C0D-2AC6-9474-ABB2-FFC8CA1355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72381" y="4043694"/>
            <a:ext cx="3077764" cy="2147792"/>
          </a:xfrm>
          <a:prstGeom prst="rect">
            <a:avLst/>
          </a:prstGeom>
        </p:spPr>
      </p:pic>
      <p:sp>
        <p:nvSpPr>
          <p:cNvPr id="12" name="文本框 11">
            <a:extLst>
              <a:ext uri="{FF2B5EF4-FFF2-40B4-BE49-F238E27FC236}">
                <a16:creationId xmlns:a16="http://schemas.microsoft.com/office/drawing/2014/main" id="{00DFFEA8-B2A3-67D1-9B82-53D098E55EAC}"/>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Explanation </a:t>
            </a:r>
          </a:p>
          <a:p>
            <a:pPr algn="just"/>
            <a:r>
              <a:rPr lang="en-US" altLang="zh-CN" sz="2000" dirty="0">
                <a:latin typeface="Garamond" panose="02020404030301010803" pitchFamily="18" charset="0"/>
              </a:rPr>
              <a:t>Educational Agriculture area- wetland</a:t>
            </a:r>
            <a:endParaRPr lang="zh-CN" altLang="en-US" sz="2000" dirty="0">
              <a:latin typeface="Garamond" panose="02020404030301010803" pitchFamily="18" charset="0"/>
            </a:endParaRPr>
          </a:p>
        </p:txBody>
      </p:sp>
      <p:sp>
        <p:nvSpPr>
          <p:cNvPr id="13" name="文本框 12">
            <a:extLst>
              <a:ext uri="{FF2B5EF4-FFF2-40B4-BE49-F238E27FC236}">
                <a16:creationId xmlns:a16="http://schemas.microsoft.com/office/drawing/2014/main" id="{F0ED432C-6356-64E5-21A7-258BE2B9DE76}"/>
              </a:ext>
            </a:extLst>
          </p:cNvPr>
          <p:cNvSpPr txBox="1"/>
          <p:nvPr/>
        </p:nvSpPr>
        <p:spPr>
          <a:xfrm>
            <a:off x="1032925" y="4748258"/>
            <a:ext cx="2884968" cy="369332"/>
          </a:xfrm>
          <a:prstGeom prst="rect">
            <a:avLst/>
          </a:prstGeom>
          <a:noFill/>
        </p:spPr>
        <p:txBody>
          <a:bodyPr wrap="square" rtlCol="0">
            <a:spAutoFit/>
          </a:bodyPr>
          <a:lstStyle/>
          <a:p>
            <a:pPr algn="ctr"/>
            <a:r>
              <a:rPr lang="en-US" altLang="zh-CN" b="1" dirty="0">
                <a:solidFill>
                  <a:srgbClr val="009999"/>
                </a:solidFill>
                <a:latin typeface="Garamond" panose="02020404030301010803" pitchFamily="18" charset="0"/>
              </a:rPr>
              <a:t>Dry season</a:t>
            </a:r>
            <a:endParaRPr lang="zh-CN" altLang="en-US" b="1" dirty="0">
              <a:solidFill>
                <a:srgbClr val="009999"/>
              </a:solidFill>
              <a:latin typeface="Garamond" panose="02020404030301010803" pitchFamily="18" charset="0"/>
            </a:endParaRPr>
          </a:p>
        </p:txBody>
      </p:sp>
      <p:sp>
        <p:nvSpPr>
          <p:cNvPr id="14" name="文本框 13">
            <a:extLst>
              <a:ext uri="{FF2B5EF4-FFF2-40B4-BE49-F238E27FC236}">
                <a16:creationId xmlns:a16="http://schemas.microsoft.com/office/drawing/2014/main" id="{B12CB577-985E-B586-CE19-15B1D75A1194}"/>
              </a:ext>
            </a:extLst>
          </p:cNvPr>
          <p:cNvSpPr txBox="1"/>
          <p:nvPr/>
        </p:nvSpPr>
        <p:spPr>
          <a:xfrm>
            <a:off x="4121509" y="4776204"/>
            <a:ext cx="2884968" cy="369332"/>
          </a:xfrm>
          <a:prstGeom prst="rect">
            <a:avLst/>
          </a:prstGeom>
          <a:noFill/>
        </p:spPr>
        <p:txBody>
          <a:bodyPr wrap="square" rtlCol="0">
            <a:spAutoFit/>
          </a:bodyPr>
          <a:lstStyle/>
          <a:p>
            <a:pPr algn="ctr"/>
            <a:r>
              <a:rPr lang="en-US" altLang="zh-CN" b="1" dirty="0">
                <a:solidFill>
                  <a:srgbClr val="009999"/>
                </a:solidFill>
                <a:latin typeface="Garamond" panose="02020404030301010803" pitchFamily="18" charset="0"/>
              </a:rPr>
              <a:t>Wet season</a:t>
            </a:r>
            <a:endParaRPr lang="zh-CN" altLang="en-US" b="1" dirty="0">
              <a:solidFill>
                <a:srgbClr val="009999"/>
              </a:solidFill>
              <a:latin typeface="Garamond" panose="02020404030301010803" pitchFamily="18" charset="0"/>
            </a:endParaRPr>
          </a:p>
        </p:txBody>
      </p:sp>
      <p:sp>
        <p:nvSpPr>
          <p:cNvPr id="15" name="文本框 14">
            <a:extLst>
              <a:ext uri="{FF2B5EF4-FFF2-40B4-BE49-F238E27FC236}">
                <a16:creationId xmlns:a16="http://schemas.microsoft.com/office/drawing/2014/main" id="{945E3AEF-B368-789C-276A-9C2A33104F90}"/>
              </a:ext>
            </a:extLst>
          </p:cNvPr>
          <p:cNvSpPr txBox="1"/>
          <p:nvPr/>
        </p:nvSpPr>
        <p:spPr>
          <a:xfrm>
            <a:off x="8172381" y="3059668"/>
            <a:ext cx="2884968" cy="369332"/>
          </a:xfrm>
          <a:prstGeom prst="rect">
            <a:avLst/>
          </a:prstGeom>
          <a:noFill/>
        </p:spPr>
        <p:txBody>
          <a:bodyPr wrap="square" rtlCol="0">
            <a:spAutoFit/>
          </a:bodyPr>
          <a:lstStyle/>
          <a:p>
            <a:pPr algn="ctr"/>
            <a:r>
              <a:rPr lang="en-US" altLang="zh-CN" b="1" dirty="0">
                <a:solidFill>
                  <a:srgbClr val="009999"/>
                </a:solidFill>
                <a:latin typeface="Garamond" panose="02020404030301010803" pitchFamily="18" charset="0"/>
              </a:rPr>
              <a:t>Flood from seasonal stream</a:t>
            </a:r>
            <a:endParaRPr lang="zh-CN" altLang="en-US" b="1" dirty="0">
              <a:solidFill>
                <a:srgbClr val="009999"/>
              </a:solidFill>
              <a:latin typeface="Garamond" panose="02020404030301010803" pitchFamily="18" charset="0"/>
            </a:endParaRPr>
          </a:p>
        </p:txBody>
      </p:sp>
      <p:sp>
        <p:nvSpPr>
          <p:cNvPr id="16" name="文本框 15">
            <a:extLst>
              <a:ext uri="{FF2B5EF4-FFF2-40B4-BE49-F238E27FC236}">
                <a16:creationId xmlns:a16="http://schemas.microsoft.com/office/drawing/2014/main" id="{95952921-6BCA-E404-D8D7-24819D4506A5}"/>
              </a:ext>
            </a:extLst>
          </p:cNvPr>
          <p:cNvSpPr txBox="1"/>
          <p:nvPr/>
        </p:nvSpPr>
        <p:spPr>
          <a:xfrm>
            <a:off x="8365176" y="6089252"/>
            <a:ext cx="3537013" cy="646331"/>
          </a:xfrm>
          <a:prstGeom prst="rect">
            <a:avLst/>
          </a:prstGeom>
          <a:noFill/>
        </p:spPr>
        <p:txBody>
          <a:bodyPr wrap="square" rtlCol="0">
            <a:spAutoFit/>
          </a:bodyPr>
          <a:lstStyle/>
          <a:p>
            <a:pPr algn="ctr"/>
            <a:r>
              <a:rPr lang="en-US" altLang="zh-CN" b="1" dirty="0">
                <a:solidFill>
                  <a:srgbClr val="009999"/>
                </a:solidFill>
                <a:latin typeface="Garamond" panose="02020404030301010803" pitchFamily="18" charset="0"/>
              </a:rPr>
              <a:t>Flood from the expansion of </a:t>
            </a:r>
            <a:r>
              <a:rPr lang="en-US" altLang="zh-CN" b="1" dirty="0" err="1">
                <a:solidFill>
                  <a:srgbClr val="009999"/>
                </a:solidFill>
                <a:latin typeface="Garamond" panose="02020404030301010803" pitchFamily="18" charset="0"/>
              </a:rPr>
              <a:t>Najoro</a:t>
            </a:r>
            <a:r>
              <a:rPr lang="en-US" altLang="zh-CN" b="1" dirty="0">
                <a:solidFill>
                  <a:srgbClr val="009999"/>
                </a:solidFill>
                <a:latin typeface="Garamond" panose="02020404030301010803" pitchFamily="18" charset="0"/>
              </a:rPr>
              <a:t> river </a:t>
            </a:r>
            <a:endParaRPr lang="zh-CN" altLang="en-US" b="1" dirty="0">
              <a:solidFill>
                <a:srgbClr val="009999"/>
              </a:solidFill>
              <a:latin typeface="Garamond" panose="02020404030301010803" pitchFamily="18" charset="0"/>
            </a:endParaRPr>
          </a:p>
        </p:txBody>
      </p:sp>
      <p:cxnSp>
        <p:nvCxnSpPr>
          <p:cNvPr id="18" name="直接连接符 17">
            <a:extLst>
              <a:ext uri="{FF2B5EF4-FFF2-40B4-BE49-F238E27FC236}">
                <a16:creationId xmlns:a16="http://schemas.microsoft.com/office/drawing/2014/main" id="{7C3F8CEC-8E0C-1377-9042-9179D172BD6A}"/>
              </a:ext>
            </a:extLst>
          </p:cNvPr>
          <p:cNvCxnSpPr/>
          <p:nvPr/>
        </p:nvCxnSpPr>
        <p:spPr>
          <a:xfrm>
            <a:off x="7060367" y="1738859"/>
            <a:ext cx="0" cy="3378731"/>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直接箭头连接符 19">
            <a:extLst>
              <a:ext uri="{FF2B5EF4-FFF2-40B4-BE49-F238E27FC236}">
                <a16:creationId xmlns:a16="http://schemas.microsoft.com/office/drawing/2014/main" id="{7289EA79-54F1-39ED-54D1-DDD88B60EE69}"/>
              </a:ext>
            </a:extLst>
          </p:cNvPr>
          <p:cNvCxnSpPr/>
          <p:nvPr/>
        </p:nvCxnSpPr>
        <p:spPr>
          <a:xfrm>
            <a:off x="7060367" y="1746354"/>
            <a:ext cx="78091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直接箭头连接符 20">
            <a:extLst>
              <a:ext uri="{FF2B5EF4-FFF2-40B4-BE49-F238E27FC236}">
                <a16:creationId xmlns:a16="http://schemas.microsoft.com/office/drawing/2014/main" id="{6045CEC2-2790-1BDD-04B0-571C0343902C}"/>
              </a:ext>
            </a:extLst>
          </p:cNvPr>
          <p:cNvCxnSpPr/>
          <p:nvPr/>
        </p:nvCxnSpPr>
        <p:spPr>
          <a:xfrm>
            <a:off x="7060367" y="5117590"/>
            <a:ext cx="78091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307705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CB76BA-F2D6-3DAE-EC63-9E7A4CDD27D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61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图片 2">
            <a:extLst>
              <a:ext uri="{FF2B5EF4-FFF2-40B4-BE49-F238E27FC236}">
                <a16:creationId xmlns:a16="http://schemas.microsoft.com/office/drawing/2014/main" id="{22F1A202-C4E5-C949-4112-DE2DADF0FBFF}"/>
              </a:ext>
            </a:extLst>
          </p:cNvPr>
          <p:cNvPicPr>
            <a:picLocks noChangeAspect="1"/>
          </p:cNvPicPr>
          <p:nvPr/>
        </p:nvPicPr>
        <p:blipFill>
          <a:blip r:embed="rId3"/>
          <a:srcRect b="5623"/>
          <a:stretch>
            <a:fillRect/>
          </a:stretch>
        </p:blipFill>
        <p:spPr>
          <a:xfrm>
            <a:off x="614266" y="635416"/>
            <a:ext cx="10960420"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p:spPr>
      </p:pic>
      <p:sp>
        <p:nvSpPr>
          <p:cNvPr id="4" name="灯片编号占位符 3">
            <a:extLst>
              <a:ext uri="{FF2B5EF4-FFF2-40B4-BE49-F238E27FC236}">
                <a16:creationId xmlns:a16="http://schemas.microsoft.com/office/drawing/2014/main" id="{F0A03C57-94AF-8854-3914-9FDDCC7BF78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15FDD10-C00D-4070-97F8-77B215715C1D}" type="slidenum">
              <a:rPr lang="en-US" altLang="zh-CN" smtClean="0">
                <a:solidFill>
                  <a:schemeClr val="tx1">
                    <a:tint val="75000"/>
                  </a:schemeClr>
                </a:solidFill>
              </a:rPr>
              <a:pPr>
                <a:spcAft>
                  <a:spcPts val="600"/>
                </a:spcAft>
              </a:pPr>
              <a:t>82</a:t>
            </a:fld>
            <a:endParaRPr lang="en-US" altLang="zh-CN">
              <a:solidFill>
                <a:schemeClr val="tx1">
                  <a:tint val="75000"/>
                </a:schemeClr>
              </a:solidFill>
            </a:endParaRPr>
          </a:p>
        </p:txBody>
      </p:sp>
      <p:sp>
        <p:nvSpPr>
          <p:cNvPr id="5" name="文本框 4">
            <a:extLst>
              <a:ext uri="{FF2B5EF4-FFF2-40B4-BE49-F238E27FC236}">
                <a16:creationId xmlns:a16="http://schemas.microsoft.com/office/drawing/2014/main" id="{88534C60-09C5-3691-9CA1-0FFFF4D6DD3A}"/>
              </a:ext>
            </a:extLst>
          </p:cNvPr>
          <p:cNvSpPr txBox="1"/>
          <p:nvPr/>
        </p:nvSpPr>
        <p:spPr>
          <a:xfrm>
            <a:off x="335976" y="107932"/>
            <a:ext cx="6928689" cy="707886"/>
          </a:xfrm>
          <a:prstGeom prst="rect">
            <a:avLst/>
          </a:prstGeom>
          <a:noFill/>
        </p:spPr>
        <p:txBody>
          <a:bodyPr wrap="square" rtlCol="0">
            <a:spAutoFit/>
          </a:bodyPr>
          <a:lstStyle/>
          <a:p>
            <a:pPr algn="just"/>
            <a:r>
              <a:rPr lang="en-US" altLang="zh-CN" sz="2000" b="1" dirty="0">
                <a:latin typeface="Garamond" panose="02020404030301010803" pitchFamily="18" charset="0"/>
              </a:rPr>
              <a:t>Section</a:t>
            </a:r>
          </a:p>
          <a:p>
            <a:pPr algn="just"/>
            <a:r>
              <a:rPr lang="en-US" altLang="zh-CN" sz="2000" dirty="0">
                <a:latin typeface="Garamond" panose="02020404030301010803" pitchFamily="18" charset="0"/>
              </a:rPr>
              <a:t>Educational Agriculture area- wetland </a:t>
            </a:r>
            <a:endParaRPr lang="zh-CN" altLang="en-US" sz="2000" dirty="0">
              <a:latin typeface="Garamond" panose="02020404030301010803" pitchFamily="18" charset="0"/>
            </a:endParaRPr>
          </a:p>
        </p:txBody>
      </p:sp>
    </p:spTree>
    <p:extLst>
      <p:ext uri="{BB962C8B-B14F-4D97-AF65-F5344CB8AC3E}">
        <p14:creationId xmlns:p14="http://schemas.microsoft.com/office/powerpoint/2010/main" val="47239914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59D611-AB55-804E-8BB2-F05A182F2B62}"/>
            </a:ext>
          </a:extLst>
        </p:cNvPr>
        <p:cNvGrpSpPr/>
        <p:nvPr/>
      </p:nvGrpSpPr>
      <p:grpSpPr>
        <a:xfrm>
          <a:off x="0" y="0"/>
          <a:ext cx="0" cy="0"/>
          <a:chOff x="0" y="0"/>
          <a:chExt cx="0" cy="0"/>
        </a:xfrm>
      </p:grpSpPr>
      <p:sp>
        <p:nvSpPr>
          <p:cNvPr id="12"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图片 4" descr="树林前的花园里站着几个人&#10;&#10;AI 生成的内容可能不正确。">
            <a:extLst>
              <a:ext uri="{FF2B5EF4-FFF2-40B4-BE49-F238E27FC236}">
                <a16:creationId xmlns:a16="http://schemas.microsoft.com/office/drawing/2014/main" id="{4FD466BA-A033-7D6F-8FB1-ED31DC778835}"/>
              </a:ext>
            </a:extLst>
          </p:cNvPr>
          <p:cNvPicPr>
            <a:picLocks noChangeAspect="1"/>
          </p:cNvPicPr>
          <p:nvPr/>
        </p:nvPicPr>
        <p:blipFill>
          <a:blip r:embed="rId3">
            <a:extLst>
              <a:ext uri="{28A0092B-C50C-407E-A947-70E740481C1C}">
                <a14:useLocalDpi xmlns:a14="http://schemas.microsoft.com/office/drawing/2010/main" val="0"/>
              </a:ext>
            </a:extLst>
          </a:blip>
          <a:srcRect t="4636" r="1" b="2199"/>
          <a:stretch>
            <a:fillRect/>
          </a:stretch>
        </p:blipFill>
        <p:spPr>
          <a:xfrm>
            <a:off x="196850" y="173518"/>
            <a:ext cx="11798300" cy="6512763"/>
          </a:xfrm>
          <a:prstGeom prst="rect">
            <a:avLst/>
          </a:prstGeom>
        </p:spPr>
      </p:pic>
      <p:sp>
        <p:nvSpPr>
          <p:cNvPr id="4" name="灯片编号占位符 3">
            <a:extLst>
              <a:ext uri="{FF2B5EF4-FFF2-40B4-BE49-F238E27FC236}">
                <a16:creationId xmlns:a16="http://schemas.microsoft.com/office/drawing/2014/main" id="{A2719C24-E23E-1AE0-BB06-DC05ACB3FC6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15FDD10-C00D-4070-97F8-77B215715C1D}" type="slidenum">
              <a:rPr lang="en-US" altLang="zh-CN">
                <a:solidFill>
                  <a:srgbClr val="FFFFFF"/>
                </a:solidFill>
              </a:rPr>
              <a:pPr>
                <a:spcAft>
                  <a:spcPts val="600"/>
                </a:spcAft>
              </a:pPr>
              <a:t>83</a:t>
            </a:fld>
            <a:endParaRPr lang="en-US" altLang="zh-CN">
              <a:solidFill>
                <a:srgbClr val="FFFFFF"/>
              </a:solidFill>
            </a:endParaRPr>
          </a:p>
        </p:txBody>
      </p:sp>
    </p:spTree>
    <p:extLst>
      <p:ext uri="{BB962C8B-B14F-4D97-AF65-F5344CB8AC3E}">
        <p14:creationId xmlns:p14="http://schemas.microsoft.com/office/powerpoint/2010/main" val="407968981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68E4B1-CB72-EA85-739A-554DC96BE2A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C4C13A-E84F-4C37-BB7E-A581B321C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8E212E7-238A-4F81-A7D5-1873B4938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图片 2" descr="草地上有长颈鹿&#10;&#10;AI 生成的内容可能不正确。">
            <a:extLst>
              <a:ext uri="{FF2B5EF4-FFF2-40B4-BE49-F238E27FC236}">
                <a16:creationId xmlns:a16="http://schemas.microsoft.com/office/drawing/2014/main" id="{574C4963-AF0F-EDCB-BC05-3FD3C98E9E0B}"/>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t="15730"/>
          <a:stretch>
            <a:fillRect/>
          </a:stretch>
        </p:blipFill>
        <p:spPr>
          <a:xfrm>
            <a:off x="-1" y="10"/>
            <a:ext cx="12192001" cy="6857990"/>
          </a:xfrm>
          <a:prstGeom prst="rect">
            <a:avLst/>
          </a:prstGeom>
        </p:spPr>
      </p:pic>
      <p:sp>
        <p:nvSpPr>
          <p:cNvPr id="6" name="文本框 5">
            <a:extLst>
              <a:ext uri="{FF2B5EF4-FFF2-40B4-BE49-F238E27FC236}">
                <a16:creationId xmlns:a16="http://schemas.microsoft.com/office/drawing/2014/main" id="{7C2D0BDE-2E87-4BDD-CC3E-9CA6705B7DC6}"/>
              </a:ext>
            </a:extLst>
          </p:cNvPr>
          <p:cNvSpPr txBox="1"/>
          <p:nvPr/>
        </p:nvSpPr>
        <p:spPr>
          <a:xfrm>
            <a:off x="841248" y="1523878"/>
            <a:ext cx="7955671" cy="38102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zh-CN" sz="4000" dirty="0">
                <a:solidFill>
                  <a:srgbClr val="FFFFFF"/>
                </a:solidFill>
                <a:latin typeface="+mj-lt"/>
                <a:ea typeface="+mj-ea"/>
                <a:cs typeface="+mj-cs"/>
              </a:rPr>
              <a:t>6. Conclusion &amp; Reflection</a:t>
            </a:r>
          </a:p>
        </p:txBody>
      </p:sp>
      <p:sp>
        <p:nvSpPr>
          <p:cNvPr id="4" name="灯片编号占位符 3">
            <a:extLst>
              <a:ext uri="{FF2B5EF4-FFF2-40B4-BE49-F238E27FC236}">
                <a16:creationId xmlns:a16="http://schemas.microsoft.com/office/drawing/2014/main" id="{F9183221-056D-B678-E314-6D1941D0DA4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5F81530-F45E-4912-BDDC-DE97BD132D27}" type="slidenum">
              <a:rPr lang="en-US" altLang="zh-CN">
                <a:solidFill>
                  <a:srgbClr val="FFFFFF"/>
                </a:solidFill>
                <a:latin typeface="Calibri" panose="020F0502020204030204"/>
              </a:rPr>
              <a:pPr>
                <a:spcAft>
                  <a:spcPts val="600"/>
                </a:spcAft>
                <a:defRPr/>
              </a:pPr>
              <a:t>84</a:t>
            </a:fld>
            <a:endParaRPr lang="en-US" altLang="zh-CN">
              <a:solidFill>
                <a:srgbClr val="FFFFFF"/>
              </a:solidFill>
              <a:latin typeface="Calibri" panose="020F0502020204030204"/>
            </a:endParaRPr>
          </a:p>
        </p:txBody>
      </p:sp>
    </p:spTree>
    <p:extLst>
      <p:ext uri="{BB962C8B-B14F-4D97-AF65-F5344CB8AC3E}">
        <p14:creationId xmlns:p14="http://schemas.microsoft.com/office/powerpoint/2010/main" val="88566893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8F24A-DF8B-48A0-42D8-7EEE291CA2B0}"/>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0BA2AC41-C237-E2E5-63BB-5525106F71E9}"/>
              </a:ext>
            </a:extLst>
          </p:cNvPr>
          <p:cNvSpPr>
            <a:spLocks noGrp="1"/>
          </p:cNvSpPr>
          <p:nvPr>
            <p:ph type="title"/>
          </p:nvPr>
        </p:nvSpPr>
        <p:spPr>
          <a:xfrm>
            <a:off x="777076" y="2897916"/>
            <a:ext cx="11190769" cy="1325563"/>
          </a:xfrm>
        </p:spPr>
        <p:txBody>
          <a:bodyPr>
            <a:normAutofit fontScale="90000"/>
          </a:bodyPr>
          <a:lstStyle/>
          <a:p>
            <a:r>
              <a:rPr lang="en-US" altLang="zh-CN" sz="3600" b="1" baseline="30000" dirty="0">
                <a:latin typeface="Garamond" panose="02020404030301010803" pitchFamily="18" charset="0"/>
              </a:rPr>
              <a:t>• Understanding the landscape as an integrated system</a:t>
            </a:r>
            <a:br>
              <a:rPr lang="en-US" altLang="zh-CN" sz="3600" b="1" baseline="30000" dirty="0">
                <a:latin typeface="Garamond" panose="02020404030301010803" pitchFamily="18" charset="0"/>
              </a:rPr>
            </a:br>
            <a:br>
              <a:rPr lang="en-US" altLang="zh-CN" sz="3600" b="1" baseline="30000" dirty="0">
                <a:latin typeface="Garamond" panose="02020404030301010803" pitchFamily="18" charset="0"/>
              </a:rPr>
            </a:br>
            <a:r>
              <a:rPr lang="en-US" altLang="zh-CN" sz="3600" b="1" baseline="30000" dirty="0">
                <a:latin typeface="Garamond" panose="02020404030301010803" pitchFamily="18" charset="0"/>
              </a:rPr>
              <a:t>• Balancing local tradition with strategic innovation</a:t>
            </a:r>
            <a:br>
              <a:rPr lang="en-US" altLang="zh-CN" sz="3600" b="1" baseline="30000" dirty="0">
                <a:latin typeface="Garamond" panose="02020404030301010803" pitchFamily="18" charset="0"/>
              </a:rPr>
            </a:br>
            <a:br>
              <a:rPr lang="zh-CN" altLang="en-US" sz="3600" b="1" baseline="30000" dirty="0">
                <a:latin typeface="Garamond" panose="02020404030301010803" pitchFamily="18" charset="0"/>
              </a:rPr>
            </a:br>
            <a:r>
              <a:rPr lang="en-US" altLang="zh-CN" sz="3600" b="1" baseline="30000" dirty="0">
                <a:latin typeface="Garamond" panose="02020404030301010803" pitchFamily="18" charset="0"/>
              </a:rPr>
              <a:t>• Design is political and participatory</a:t>
            </a:r>
            <a:br>
              <a:rPr lang="zh-CN" altLang="en-US" b="1" baseline="30000" dirty="0"/>
            </a:br>
            <a:br>
              <a:rPr lang="zh-CN" altLang="en-US" b="1" baseline="30000" dirty="0"/>
            </a:br>
            <a:endParaRPr lang="zh-CN" altLang="en-US" sz="2400" b="1" dirty="0">
              <a:latin typeface="Garamond" panose="02020404030301010803" pitchFamily="18" charset="0"/>
            </a:endParaRPr>
          </a:p>
        </p:txBody>
      </p:sp>
      <p:sp>
        <p:nvSpPr>
          <p:cNvPr id="4" name="灯片编号占位符 3">
            <a:extLst>
              <a:ext uri="{FF2B5EF4-FFF2-40B4-BE49-F238E27FC236}">
                <a16:creationId xmlns:a16="http://schemas.microsoft.com/office/drawing/2014/main" id="{C0E6C9CD-5254-0CBF-AD47-E36AE84CD57F}"/>
              </a:ext>
            </a:extLst>
          </p:cNvPr>
          <p:cNvSpPr>
            <a:spLocks noGrp="1"/>
          </p:cNvSpPr>
          <p:nvPr>
            <p:ph type="sldNum" sz="quarter" idx="12"/>
          </p:nvPr>
        </p:nvSpPr>
        <p:spPr/>
        <p:txBody>
          <a:bodyPr/>
          <a:lstStyle/>
          <a:p>
            <a:fld id="{715FDD10-C00D-4070-97F8-77B215715C1D}" type="slidenum">
              <a:rPr lang="zh-CN" altLang="en-US" smtClean="0"/>
              <a:t>85</a:t>
            </a:fld>
            <a:endParaRPr lang="zh-CN" altLang="en-US"/>
          </a:p>
        </p:txBody>
      </p:sp>
      <p:sp>
        <p:nvSpPr>
          <p:cNvPr id="3" name="标题 1">
            <a:extLst>
              <a:ext uri="{FF2B5EF4-FFF2-40B4-BE49-F238E27FC236}">
                <a16:creationId xmlns:a16="http://schemas.microsoft.com/office/drawing/2014/main" id="{5C1F7B99-B098-193A-44CB-4C70842BAB0B}"/>
              </a:ext>
            </a:extLst>
          </p:cNvPr>
          <p:cNvSpPr txBox="1">
            <a:spLocks/>
          </p:cNvSpPr>
          <p:nvPr/>
        </p:nvSpPr>
        <p:spPr>
          <a:xfrm>
            <a:off x="61846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CN" sz="2400" b="1" dirty="0">
                <a:latin typeface="Garamond" panose="02020404030301010803" pitchFamily="18" charset="0"/>
              </a:rPr>
              <a:t>Reflection </a:t>
            </a:r>
            <a:endParaRPr lang="zh-CN" altLang="en-US" sz="2400" b="1" dirty="0">
              <a:latin typeface="Garamond" panose="02020404030301010803" pitchFamily="18" charset="0"/>
            </a:endParaRPr>
          </a:p>
        </p:txBody>
      </p:sp>
    </p:spTree>
    <p:extLst>
      <p:ext uri="{BB962C8B-B14F-4D97-AF65-F5344CB8AC3E}">
        <p14:creationId xmlns:p14="http://schemas.microsoft.com/office/powerpoint/2010/main" val="267028913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D08DB-C96A-2A91-FDF1-93A77841A14B}"/>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8CF79463-F1AF-D10A-3ABD-AFF86A4FE181}"/>
              </a:ext>
            </a:extLst>
          </p:cNvPr>
          <p:cNvSpPr>
            <a:spLocks noGrp="1"/>
          </p:cNvSpPr>
          <p:nvPr>
            <p:ph type="title"/>
          </p:nvPr>
        </p:nvSpPr>
        <p:spPr>
          <a:xfrm>
            <a:off x="618460" y="608855"/>
            <a:ext cx="11190769" cy="1325563"/>
          </a:xfrm>
        </p:spPr>
        <p:txBody>
          <a:bodyPr>
            <a:normAutofit/>
          </a:bodyPr>
          <a:lstStyle/>
          <a:p>
            <a:r>
              <a:rPr lang="en-US" altLang="zh-CN" sz="2400" b="1" baseline="30000" dirty="0">
                <a:latin typeface="Garamond" panose="02020404030301010803" pitchFamily="18" charset="0"/>
              </a:rPr>
              <a:t>What integrated water system structures can connect seasonal streams, farmlands, and settlements to reduce surface runoff, enhance water retention, and prevent soil erosion?</a:t>
            </a:r>
            <a:endParaRPr lang="zh-CN" altLang="en-US" sz="2400" b="1" baseline="30000" dirty="0">
              <a:latin typeface="Garamond" panose="02020404030301010803" pitchFamily="18" charset="0"/>
            </a:endParaRPr>
          </a:p>
        </p:txBody>
      </p:sp>
      <p:sp>
        <p:nvSpPr>
          <p:cNvPr id="4" name="灯片编号占位符 3">
            <a:extLst>
              <a:ext uri="{FF2B5EF4-FFF2-40B4-BE49-F238E27FC236}">
                <a16:creationId xmlns:a16="http://schemas.microsoft.com/office/drawing/2014/main" id="{7406C03A-CE43-EEC4-BCA2-DAACAF05BAD6}"/>
              </a:ext>
            </a:extLst>
          </p:cNvPr>
          <p:cNvSpPr>
            <a:spLocks noGrp="1"/>
          </p:cNvSpPr>
          <p:nvPr>
            <p:ph type="sldNum" sz="quarter" idx="12"/>
          </p:nvPr>
        </p:nvSpPr>
        <p:spPr/>
        <p:txBody>
          <a:bodyPr/>
          <a:lstStyle/>
          <a:p>
            <a:fld id="{715FDD10-C00D-4070-97F8-77B215715C1D}" type="slidenum">
              <a:rPr lang="zh-CN" altLang="en-US" smtClean="0"/>
              <a:t>86</a:t>
            </a:fld>
            <a:endParaRPr lang="zh-CN" altLang="en-US"/>
          </a:p>
        </p:txBody>
      </p:sp>
      <p:sp>
        <p:nvSpPr>
          <p:cNvPr id="3" name="标题 1">
            <a:extLst>
              <a:ext uri="{FF2B5EF4-FFF2-40B4-BE49-F238E27FC236}">
                <a16:creationId xmlns:a16="http://schemas.microsoft.com/office/drawing/2014/main" id="{A5968944-E990-8F37-A8B5-F4D187DF844E}"/>
              </a:ext>
            </a:extLst>
          </p:cNvPr>
          <p:cNvSpPr txBox="1">
            <a:spLocks/>
          </p:cNvSpPr>
          <p:nvPr/>
        </p:nvSpPr>
        <p:spPr>
          <a:xfrm>
            <a:off x="618460" y="-8498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CN" sz="2400" b="1" dirty="0">
                <a:latin typeface="Garamond" panose="02020404030301010803" pitchFamily="18" charset="0"/>
              </a:rPr>
              <a:t>Conclusion </a:t>
            </a:r>
            <a:endParaRPr lang="zh-CN" altLang="en-US" sz="2400" b="1" dirty="0">
              <a:latin typeface="Garamond" panose="02020404030301010803" pitchFamily="18" charset="0"/>
            </a:endParaRPr>
          </a:p>
        </p:txBody>
      </p:sp>
      <p:pic>
        <p:nvPicPr>
          <p:cNvPr id="5" name="图片 4" descr="图片包含 树状图&#10;&#10;AI 生成的内容可能不正确。">
            <a:extLst>
              <a:ext uri="{FF2B5EF4-FFF2-40B4-BE49-F238E27FC236}">
                <a16:creationId xmlns:a16="http://schemas.microsoft.com/office/drawing/2014/main" id="{91D94E6F-DF3C-C190-1E20-6854E22A8B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3131" y="2713219"/>
            <a:ext cx="1989104" cy="2413495"/>
          </a:xfrm>
          <a:prstGeom prst="rect">
            <a:avLst/>
          </a:prstGeom>
        </p:spPr>
      </p:pic>
      <p:pic>
        <p:nvPicPr>
          <p:cNvPr id="6" name="图片 5" descr="图片包含 QR 代码&#10;&#10;AI 生成的内容可能不正确。">
            <a:extLst>
              <a:ext uri="{FF2B5EF4-FFF2-40B4-BE49-F238E27FC236}">
                <a16:creationId xmlns:a16="http://schemas.microsoft.com/office/drawing/2014/main" id="{C4169BF9-25F4-8D19-F27C-A6635F173C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13154" y="2794513"/>
            <a:ext cx="1781542" cy="2332201"/>
          </a:xfrm>
          <a:prstGeom prst="rect">
            <a:avLst/>
          </a:prstGeom>
        </p:spPr>
      </p:pic>
      <p:sp>
        <p:nvSpPr>
          <p:cNvPr id="7" name="文本框 6">
            <a:extLst>
              <a:ext uri="{FF2B5EF4-FFF2-40B4-BE49-F238E27FC236}">
                <a16:creationId xmlns:a16="http://schemas.microsoft.com/office/drawing/2014/main" id="{16B9A657-67B2-700E-5CA2-D4CA85247BE2}"/>
              </a:ext>
            </a:extLst>
          </p:cNvPr>
          <p:cNvSpPr txBox="1"/>
          <p:nvPr/>
        </p:nvSpPr>
        <p:spPr>
          <a:xfrm>
            <a:off x="2961407" y="5567406"/>
            <a:ext cx="1906530" cy="738664"/>
          </a:xfrm>
          <a:prstGeom prst="rect">
            <a:avLst/>
          </a:prstGeom>
          <a:noFill/>
        </p:spPr>
        <p:txBody>
          <a:bodyPr wrap="square" rtlCol="0">
            <a:spAutoFit/>
          </a:bodyPr>
          <a:lstStyle/>
          <a:p>
            <a:r>
              <a:rPr lang="en-US" altLang="zh-CN" b="1" baseline="30000" dirty="0"/>
              <a:t>Urbanization without intervention </a:t>
            </a:r>
            <a:endParaRPr lang="zh-CN" altLang="en-US" b="1" baseline="30000" dirty="0"/>
          </a:p>
          <a:p>
            <a:endParaRPr lang="zh-CN" altLang="en-US" dirty="0"/>
          </a:p>
        </p:txBody>
      </p:sp>
      <p:sp>
        <p:nvSpPr>
          <p:cNvPr id="8" name="文本框 7">
            <a:extLst>
              <a:ext uri="{FF2B5EF4-FFF2-40B4-BE49-F238E27FC236}">
                <a16:creationId xmlns:a16="http://schemas.microsoft.com/office/drawing/2014/main" id="{ABDC2C5A-1958-E034-9B02-7F2B2439725B}"/>
              </a:ext>
            </a:extLst>
          </p:cNvPr>
          <p:cNvSpPr txBox="1"/>
          <p:nvPr/>
        </p:nvSpPr>
        <p:spPr>
          <a:xfrm>
            <a:off x="8184497" y="5555566"/>
            <a:ext cx="2073772" cy="738664"/>
          </a:xfrm>
          <a:prstGeom prst="rect">
            <a:avLst/>
          </a:prstGeom>
          <a:noFill/>
        </p:spPr>
        <p:txBody>
          <a:bodyPr wrap="square" rtlCol="0">
            <a:spAutoFit/>
          </a:bodyPr>
          <a:lstStyle/>
          <a:p>
            <a:r>
              <a:rPr lang="en-US" altLang="zh-CN" b="1" baseline="30000" dirty="0"/>
              <a:t>Urbanization with intervention </a:t>
            </a:r>
            <a:endParaRPr lang="zh-CN" altLang="en-US" b="1" baseline="30000" dirty="0"/>
          </a:p>
          <a:p>
            <a:endParaRPr lang="zh-CN" altLang="en-US" dirty="0"/>
          </a:p>
        </p:txBody>
      </p:sp>
    </p:spTree>
    <p:extLst>
      <p:ext uri="{BB962C8B-B14F-4D97-AF65-F5344CB8AC3E}">
        <p14:creationId xmlns:p14="http://schemas.microsoft.com/office/powerpoint/2010/main" val="332237190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273576-7999-2692-00CF-095799D0CBED}"/>
            </a:ext>
          </a:extLst>
        </p:cNvPr>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图片 4" descr="草地上有长颈鹿&#10;&#10;AI 生成的内容可能不正确。">
            <a:extLst>
              <a:ext uri="{FF2B5EF4-FFF2-40B4-BE49-F238E27FC236}">
                <a16:creationId xmlns:a16="http://schemas.microsoft.com/office/drawing/2014/main" id="{1B26A7E4-E01C-4964-8C16-3473C2A5848C}"/>
              </a:ext>
            </a:extLst>
          </p:cNvPr>
          <p:cNvPicPr>
            <a:picLocks noChangeAspect="1"/>
          </p:cNvPicPr>
          <p:nvPr/>
        </p:nvPicPr>
        <p:blipFill>
          <a:blip r:embed="rId3">
            <a:extLst>
              <a:ext uri="{28A0092B-C50C-407E-A947-70E740481C1C}">
                <a14:useLocalDpi xmlns:a14="http://schemas.microsoft.com/office/drawing/2010/main" val="0"/>
              </a:ext>
            </a:extLst>
          </a:blip>
          <a:srcRect b="15730"/>
          <a:stretch>
            <a:fillRect/>
          </a:stretch>
        </p:blipFill>
        <p:spPr>
          <a:xfrm>
            <a:off x="1" y="10"/>
            <a:ext cx="12191999" cy="6857990"/>
          </a:xfrm>
          <a:prstGeom prst="rect">
            <a:avLst/>
          </a:prstGeom>
        </p:spPr>
      </p:pic>
      <p:sp>
        <p:nvSpPr>
          <p:cNvPr id="16"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文本框 5">
            <a:extLst>
              <a:ext uri="{FF2B5EF4-FFF2-40B4-BE49-F238E27FC236}">
                <a16:creationId xmlns:a16="http://schemas.microsoft.com/office/drawing/2014/main" id="{27F10A6D-A07F-2344-05CE-10EB5D5F9E9A}"/>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altLang="zh-CN" sz="5200" dirty="0">
                <a:solidFill>
                  <a:srgbClr val="FFFFFF"/>
                </a:solidFill>
                <a:latin typeface="Garamond" panose="02020404030301010803" pitchFamily="18" charset="0"/>
                <a:ea typeface="+mj-ea"/>
                <a:cs typeface="+mj-cs"/>
              </a:rPr>
              <a:t>Thanks for listening </a:t>
            </a:r>
          </a:p>
        </p:txBody>
      </p:sp>
      <p:sp>
        <p:nvSpPr>
          <p:cNvPr id="4" name="灯片编号占位符 3">
            <a:extLst>
              <a:ext uri="{FF2B5EF4-FFF2-40B4-BE49-F238E27FC236}">
                <a16:creationId xmlns:a16="http://schemas.microsoft.com/office/drawing/2014/main" id="{5BCB92B1-838B-3055-8020-F6DD343C912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5F81530-F45E-4912-BDDC-DE97BD132D27}" type="slidenum">
              <a:rPr lang="en-US" altLang="zh-CN">
                <a:solidFill>
                  <a:srgbClr val="FFFFFF"/>
                </a:solidFill>
                <a:latin typeface="Calibri" panose="020F0502020204030204"/>
              </a:rPr>
              <a:pPr>
                <a:spcAft>
                  <a:spcPts val="600"/>
                </a:spcAft>
                <a:defRPr/>
              </a:pPr>
              <a:t>87</a:t>
            </a:fld>
            <a:endParaRPr lang="en-US" altLang="zh-CN">
              <a:solidFill>
                <a:srgbClr val="FFFFFF"/>
              </a:solidFill>
              <a:latin typeface="Calibri" panose="020F0502020204030204"/>
            </a:endParaRPr>
          </a:p>
        </p:txBody>
      </p:sp>
    </p:spTree>
    <p:extLst>
      <p:ext uri="{BB962C8B-B14F-4D97-AF65-F5344CB8AC3E}">
        <p14:creationId xmlns:p14="http://schemas.microsoft.com/office/powerpoint/2010/main" val="47747445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60424D10-B381-2706-2524-5B6BB3585E6B}"/>
              </a:ext>
            </a:extLst>
          </p:cNvPr>
          <p:cNvSpPr>
            <a:spLocks noGrp="1"/>
          </p:cNvSpPr>
          <p:nvPr>
            <p:ph type="sldNum" sz="quarter" idx="12"/>
          </p:nvPr>
        </p:nvSpPr>
        <p:spPr/>
        <p:txBody>
          <a:bodyPr/>
          <a:lstStyle/>
          <a:p>
            <a:fld id="{715FDD10-C00D-4070-97F8-77B215715C1D}" type="slidenum">
              <a:rPr lang="zh-CN" altLang="en-US" sz="1400" smtClean="0"/>
              <a:t>88</a:t>
            </a:fld>
            <a:endParaRPr lang="zh-CN" altLang="en-US" sz="1400"/>
          </a:p>
        </p:txBody>
      </p:sp>
      <p:sp>
        <p:nvSpPr>
          <p:cNvPr id="6" name="文本框 5">
            <a:extLst>
              <a:ext uri="{FF2B5EF4-FFF2-40B4-BE49-F238E27FC236}">
                <a16:creationId xmlns:a16="http://schemas.microsoft.com/office/drawing/2014/main" id="{CD9EB447-C9C8-55EA-8658-BCD63B99DA09}"/>
              </a:ext>
            </a:extLst>
          </p:cNvPr>
          <p:cNvSpPr txBox="1"/>
          <p:nvPr/>
        </p:nvSpPr>
        <p:spPr>
          <a:xfrm>
            <a:off x="467832" y="723014"/>
            <a:ext cx="5259573" cy="5550237"/>
          </a:xfrm>
          <a:prstGeom prst="rect">
            <a:avLst/>
          </a:prstGeom>
          <a:noFill/>
        </p:spPr>
        <p:txBody>
          <a:bodyPr wrap="square">
            <a:spAutoFit/>
          </a:bodyPr>
          <a:lstStyle/>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Ahern, Jack.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From Fail-Safe to Safe-To-Fail: Sustainability and Resilience in the New Urban World.</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Landscape and Urban Planning, vol. 100, no. 4, Apr. 2011, pp. 341–343, https://doi.org/10.1016/j.landurbplan.2011.02.021.</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Baraka, Carey.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A Drowning World: Kenya</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s Quiet Slide Underwater.</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The Guardian, 17 Mar. 2022, www.theguardian.com/world/2022/mar/17/kenya-quiet-slide-underwater-great-rift-valley-lakes-east-africa-flooding.</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Byrne, Aidan,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Productivity Declines Threaten East African Soda Lakes and the Iconic Lesser Flamingo.</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Current Biology, vol. 34, no. 8, 12 Apr. 2024, pp. 1786-1793.e4, www.sciencedirect.com/science/article/pii/S0960982224003026, https://doi.org/10.1016/j.cub.2024.03.006.</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Conti, Paolo,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Tectonic Setting of the Kenya Rift in the Nakuru Area, Based on Geophysical Prospecting.</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Geosciences, vol. 11, no. 2, 11 Feb. 2021, p. 80, www.pconti.net/doc/Conti2021Nakuru.pdf, https://doi.org/10.3390/geosciences11020080.</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Ebissa</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Gizaw, and Hayal Desta.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Review of Urban Agriculture as a Strategy for Building a Water Resilient City.</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City and Environment Interactions, vol. 14, Apr. 2022, p. 100081, https://doi.org/10.1016/j.cacint.2022.100081. Accessed 23 Apr. 2022.</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Eggermont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Hilde,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Nature-Based Solutions: New Influence for Environmental Management and Research in Europe.</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GAIA - Ecological Perspectives for Science and Society, vol. 24, no. 4, 1 Jan. 2015, pp. 243–248, https://doi.org/10.14512/gaia.24.4.9</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Foeken</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Dick W.J., and Samuel O. Owuor.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Farming as a Livelihood Source for the Urban Poor of Nakuru, Kenya.</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Geoforum</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vol. 39, no. 6, Nov. 2008, pp. 1978–1990, https://doi.org/10.1016/j.geoforum.2008.07.011. Accessed 2 Sept. 2020.</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it-IT" altLang="zh-CN" sz="1400" b="0" i="0" u="none" strike="noStrike" baseline="30000" dirty="0">
                <a:solidFill>
                  <a:srgbClr val="000000"/>
                </a:solidFill>
                <a:latin typeface="Garamond" panose="02020404030301010803" pitchFamily="18" charset="0"/>
                <a:ea typeface="Adobe Song Std L" panose="02020300000000000000" pitchFamily="18" charset="-128"/>
              </a:rPr>
              <a:t>Girardin, Cécile A. J.,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Nature-Based Solutions Can Help Cool the Planet — If We Act Now.</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Nature, vol. 593, no. 7858, 1 May 2021, pp. 191–194, www.nature.com/articles/d41586-021-01241-2, https://doi.org/10.1038/d41586-021-01241-2.</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History of Lake Nakuru - Discover Outdoors.</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Discover Outdoors, 2024, discoveroutdoors.com/history/history-of-lake-</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nakuru</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Accessed 13 Jan. 2025.</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fr-FR" altLang="zh-CN" sz="1400" b="0" i="0" u="none" strike="noStrike" baseline="30000" dirty="0">
                <a:solidFill>
                  <a:srgbClr val="000000"/>
                </a:solidFill>
                <a:latin typeface="Garamond" panose="02020404030301010803" pitchFamily="18" charset="0"/>
                <a:ea typeface="Adobe Song Std L" panose="02020300000000000000" pitchFamily="18" charset="-128"/>
              </a:rPr>
              <a:t>Kimaru, Alice Nyawira,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The Temporal Variability of Rainfall and Streamflow into Lake Nakuru, Kenya, Assessed Using SWAT and Hydrometeorological Indices.</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Hydrology, vol. 6, no. 4, 14 Oct. 2019, p. 88, www.mdpi.com/2306-5338/6/4/88/htm, https://doi.org/10.3390/hydrology6040088.</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p:txBody>
      </p:sp>
      <p:sp>
        <p:nvSpPr>
          <p:cNvPr id="8" name="文本框 7">
            <a:extLst>
              <a:ext uri="{FF2B5EF4-FFF2-40B4-BE49-F238E27FC236}">
                <a16:creationId xmlns:a16="http://schemas.microsoft.com/office/drawing/2014/main" id="{D8C10663-FFE6-5493-B33F-4CBB583E453B}"/>
              </a:ext>
            </a:extLst>
          </p:cNvPr>
          <p:cNvSpPr txBox="1"/>
          <p:nvPr/>
        </p:nvSpPr>
        <p:spPr>
          <a:xfrm>
            <a:off x="6003852" y="701417"/>
            <a:ext cx="5110716" cy="5837495"/>
          </a:xfrm>
          <a:prstGeom prst="rect">
            <a:avLst/>
          </a:prstGeom>
          <a:noFill/>
        </p:spPr>
        <p:txBody>
          <a:bodyPr wrap="square">
            <a:spAutoFit/>
          </a:bodyPr>
          <a:lstStyle/>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M.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Wesselow</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Urban Agriculture: Challenges and Opportunities in Urban Water Management and Planning.</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Researchgate</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1 Jan. 2020, www.researchgate.net/publication/338312766_Urban_agriculture_challenges_and_opportunities_in_urban_water_management_and_planning.</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de-DE" altLang="zh-CN" sz="1400" b="0" i="0" u="none" strike="noStrike" baseline="30000" dirty="0">
                <a:solidFill>
                  <a:srgbClr val="000000"/>
                </a:solidFill>
                <a:latin typeface="Garamond" panose="02020404030301010803" pitchFamily="18" charset="0"/>
                <a:ea typeface="Adobe Song Std L" panose="02020300000000000000" pitchFamily="18" charset="-128"/>
              </a:rPr>
              <a:t>Mubea, Kenneth, and Gunter Menz.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Monitoring Land-Use Change in Nakuru (Kenya) Using Multi-Sensor Satellite Data.</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Advances in Remote Sensing, vol. 01, no. 03, 2012, pp. 74–84, https://doi.org/10.4236/ars.2012.13008.</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Mulya,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Setyardi</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Pratika,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Review of Peri-Urban Agriculture as a Regional Ecosystem Service.</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Geography and Sustainability, vol. 4, no. 3, 1 Sept. 2023, pp. 244–254, www.sciencedirect.com/science/article/pii/S2666683923000329, https://doi.org/10.1016/j.geosus.2023.06.001.</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Ndetei</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Robert.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Lake Nakuru: Experience and Lessons Learned Brief.</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Academia.edu, 2006, www.academia.edu/99464517/Lake_Nakuru_experience_and_lessons_learned_brief, https://doi.org/10/125982940/115353838/s200_robert.</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Parfait Iradukunda,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Sedimentation Effect on the Storage Capacity in Lake Nakuru, Kenya.</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Researchgate</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11 Mar. 2020, www.researchgate.net/publication/340596539_Sedimentation_Effect_on_the_Storage_Capacity_in_Lake_Nakuru_Kenya.</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Sisay Debele,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Nature-Based Solutions Can Help Reduce the Impact of Natural Hazards: A Global Analysis of NBS Case Studies.</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Science of the Total Environment, vol. 902, 1 July 2023, pp. 165824–165824, https://doi.org/10.1016/j.scitotenv.2023.165824.</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Sybrand</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Tjallingii</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Ecopolis</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Strategies for Ecologically Sound Urban Development.</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Researchgate</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1 Jan. 1995, www.researchgate.net/publication/281207281_Ecopolis_Strategies_for_Ecologically_Sound_Urban_Development.</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Tobiko, and </a:t>
            </a:r>
            <a:r>
              <a:rPr lang="en-US" altLang="zh-CN" sz="1400" b="0" i="0" u="none" strike="noStrike" baseline="30000" dirty="0" err="1">
                <a:solidFill>
                  <a:srgbClr val="000000"/>
                </a:solidFill>
                <a:latin typeface="Garamond" panose="02020404030301010803" pitchFamily="18" charset="0"/>
                <a:ea typeface="Adobe Song Std L" panose="02020300000000000000" pitchFamily="18" charset="-128"/>
              </a:rPr>
              <a:t>Keriako</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 .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Wayback Machine.</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Web.archive.org, 28 Apr. 2022, web.archive.org/web/20220428030814/www.environment.go.ke/wp-content/uploads/2021/10/MENR_Scoping_Report_Latest-5-07-21.pdf.</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a:p>
            <a:pPr marR="0" algn="just" rtl="0"/>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Willkomm, Maximilian, et al. </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Between Replacement and Intensification: Spatiotemporal Dynamics of Different Land Use Types of Urban and Peri-Urban Agriculture under Rapid Urban Growth in Nakuru, Kenya.</a:t>
            </a:r>
            <a:r>
              <a:rPr lang="zh-CN" altLang="en-US" sz="1400" b="0" i="0" u="none" strike="noStrike" baseline="30000" dirty="0">
                <a:solidFill>
                  <a:srgbClr val="000000"/>
                </a:solidFill>
                <a:latin typeface="Garamond" panose="02020404030301010803" pitchFamily="18" charset="0"/>
                <a:ea typeface="Adobe Song Std L" panose="02020300000000000000" pitchFamily="18" charset="-128"/>
              </a:rPr>
              <a:t>” </a:t>
            </a:r>
            <a:r>
              <a:rPr lang="en-US" altLang="zh-CN" sz="1400" b="0" i="0" u="none" strike="noStrike" baseline="30000" dirty="0">
                <a:solidFill>
                  <a:srgbClr val="000000"/>
                </a:solidFill>
                <a:latin typeface="Garamond" panose="02020404030301010803" pitchFamily="18" charset="0"/>
                <a:ea typeface="Adobe Song Std L" panose="02020300000000000000" pitchFamily="18" charset="-128"/>
              </a:rPr>
              <a:t>The Professional Geographer, vol. 73, no. 2, 15 Dec. 2020, pp. 186–199, https://doi.org/10.1080/00330124.2020.1835500</a:t>
            </a:r>
            <a:endParaRPr lang="zh-CN" altLang="en-US" sz="1400" b="0" i="0" u="none" strike="noStrike" baseline="30000" dirty="0">
              <a:solidFill>
                <a:srgbClr val="000000"/>
              </a:solidFill>
              <a:latin typeface="Garamond" panose="02020404030301010803" pitchFamily="18" charset="0"/>
              <a:ea typeface="Adobe Song Std L" panose="02020300000000000000" pitchFamily="18" charset="-128"/>
            </a:endParaRPr>
          </a:p>
        </p:txBody>
      </p:sp>
      <p:sp>
        <p:nvSpPr>
          <p:cNvPr id="9" name="文本框 8">
            <a:extLst>
              <a:ext uri="{FF2B5EF4-FFF2-40B4-BE49-F238E27FC236}">
                <a16:creationId xmlns:a16="http://schemas.microsoft.com/office/drawing/2014/main" id="{D76C6D3B-5880-018F-B666-1D5273570957}"/>
              </a:ext>
            </a:extLst>
          </p:cNvPr>
          <p:cNvSpPr txBox="1"/>
          <p:nvPr/>
        </p:nvSpPr>
        <p:spPr>
          <a:xfrm>
            <a:off x="467832" y="184639"/>
            <a:ext cx="6928689" cy="400110"/>
          </a:xfrm>
          <a:prstGeom prst="rect">
            <a:avLst/>
          </a:prstGeom>
          <a:noFill/>
        </p:spPr>
        <p:txBody>
          <a:bodyPr wrap="square" rtlCol="0">
            <a:spAutoFit/>
          </a:bodyPr>
          <a:lstStyle/>
          <a:p>
            <a:pPr algn="just"/>
            <a:r>
              <a:rPr lang="en-US" altLang="zh-CN" sz="2000" b="1" dirty="0">
                <a:latin typeface="Garamond" panose="02020404030301010803" pitchFamily="18" charset="0"/>
              </a:rPr>
              <a:t>Reference</a:t>
            </a:r>
            <a:endParaRPr lang="en-US" altLang="zh-CN" sz="2000" dirty="0">
              <a:latin typeface="Garamond" panose="02020404030301010803" pitchFamily="18" charset="0"/>
            </a:endParaRPr>
          </a:p>
        </p:txBody>
      </p:sp>
      <p:sp>
        <p:nvSpPr>
          <p:cNvPr id="10" name="文本框 9">
            <a:extLst>
              <a:ext uri="{FF2B5EF4-FFF2-40B4-BE49-F238E27FC236}">
                <a16:creationId xmlns:a16="http://schemas.microsoft.com/office/drawing/2014/main" id="{F234728E-A36D-A40A-844F-B625584636F5}"/>
              </a:ext>
            </a:extLst>
          </p:cNvPr>
          <p:cNvSpPr txBox="1"/>
          <p:nvPr/>
        </p:nvSpPr>
        <p:spPr>
          <a:xfrm>
            <a:off x="1948001" y="6501691"/>
            <a:ext cx="7558808" cy="307777"/>
          </a:xfrm>
          <a:prstGeom prst="rect">
            <a:avLst/>
          </a:prstGeom>
          <a:noFill/>
        </p:spPr>
        <p:txBody>
          <a:bodyPr wrap="square" rtlCol="0">
            <a:spAutoFit/>
          </a:bodyPr>
          <a:lstStyle/>
          <a:p>
            <a:r>
              <a:rPr lang="en-US" altLang="zh-CN" sz="1400" dirty="0">
                <a:solidFill>
                  <a:schemeClr val="bg1">
                    <a:lumMod val="65000"/>
                  </a:schemeClr>
                </a:solidFill>
                <a:latin typeface="Garamond" panose="02020404030301010803" pitchFamily="18" charset="0"/>
              </a:rPr>
              <a:t>Introduction –</a:t>
            </a:r>
            <a:r>
              <a:rPr lang="en-US" altLang="zh-CN" sz="1400" dirty="0">
                <a:solidFill>
                  <a:schemeClr val="bg2">
                    <a:lumMod val="75000"/>
                  </a:schemeClr>
                </a:solidFill>
                <a:latin typeface="Garamond" panose="02020404030301010803" pitchFamily="18" charset="0"/>
              </a:rPr>
              <a:t>Problem Statement</a:t>
            </a:r>
            <a:r>
              <a:rPr lang="en-US" altLang="zh-CN" sz="1400" dirty="0">
                <a:solidFill>
                  <a:schemeClr val="bg1">
                    <a:lumMod val="65000"/>
                  </a:schemeClr>
                </a:solidFill>
                <a:latin typeface="Garamond" panose="02020404030301010803" pitchFamily="18" charset="0"/>
              </a:rPr>
              <a:t>-</a:t>
            </a:r>
            <a:r>
              <a:rPr lang="en-US" altLang="zh-CN" sz="1400" dirty="0">
                <a:solidFill>
                  <a:schemeClr val="bg2">
                    <a:lumMod val="75000"/>
                  </a:schemeClr>
                </a:solidFill>
                <a:latin typeface="Garamond" panose="02020404030301010803" pitchFamily="18" charset="0"/>
              </a:rPr>
              <a:t>Research</a:t>
            </a:r>
            <a:r>
              <a:rPr lang="en-US" altLang="zh-CN" sz="1400" b="1" dirty="0">
                <a:solidFill>
                  <a:srgbClr val="F67ED4"/>
                </a:solidFill>
                <a:latin typeface="Garamond" panose="02020404030301010803" pitchFamily="18" charset="0"/>
              </a:rPr>
              <a:t> </a:t>
            </a:r>
            <a:r>
              <a:rPr lang="en-US" altLang="zh-CN" sz="1400" dirty="0">
                <a:solidFill>
                  <a:schemeClr val="bg2">
                    <a:lumMod val="75000"/>
                  </a:schemeClr>
                </a:solidFill>
                <a:latin typeface="Garamond" panose="02020404030301010803" pitchFamily="18" charset="0"/>
              </a:rPr>
              <a:t>Question</a:t>
            </a:r>
            <a:r>
              <a:rPr lang="en-US" altLang="zh-CN" sz="1400" dirty="0">
                <a:solidFill>
                  <a:schemeClr val="bg1">
                    <a:lumMod val="65000"/>
                  </a:schemeClr>
                </a:solidFill>
                <a:latin typeface="Garamond" panose="02020404030301010803" pitchFamily="18" charset="0"/>
              </a:rPr>
              <a:t>-</a:t>
            </a:r>
            <a:r>
              <a:rPr lang="en-US" altLang="zh-CN" sz="1400" dirty="0">
                <a:solidFill>
                  <a:schemeClr val="bg2">
                    <a:lumMod val="75000"/>
                  </a:schemeClr>
                </a:solidFill>
                <a:latin typeface="Garamond" panose="02020404030301010803" pitchFamily="18" charset="0"/>
              </a:rPr>
              <a:t>Analysis</a:t>
            </a:r>
            <a:r>
              <a:rPr lang="en-US" altLang="zh-CN" sz="1400" dirty="0">
                <a:solidFill>
                  <a:schemeClr val="bg1">
                    <a:lumMod val="65000"/>
                  </a:schemeClr>
                </a:solidFill>
                <a:latin typeface="Garamond" panose="02020404030301010803" pitchFamily="18" charset="0"/>
              </a:rPr>
              <a:t>-</a:t>
            </a:r>
            <a:r>
              <a:rPr lang="en-US" altLang="zh-CN" sz="1400" dirty="0">
                <a:solidFill>
                  <a:schemeClr val="bg2">
                    <a:lumMod val="75000"/>
                  </a:schemeClr>
                </a:solidFill>
                <a:latin typeface="Garamond" panose="02020404030301010803" pitchFamily="18" charset="0"/>
              </a:rPr>
              <a:t>Design Assignment</a:t>
            </a:r>
            <a:r>
              <a:rPr lang="en-US" altLang="zh-CN" sz="1400" dirty="0">
                <a:solidFill>
                  <a:schemeClr val="bg1">
                    <a:lumMod val="65000"/>
                  </a:schemeClr>
                </a:solidFill>
                <a:latin typeface="Garamond" panose="02020404030301010803" pitchFamily="18" charset="0"/>
              </a:rPr>
              <a:t>-</a:t>
            </a:r>
            <a:r>
              <a:rPr lang="en-US" altLang="zh-CN" sz="1400" dirty="0">
                <a:solidFill>
                  <a:srgbClr val="EB61C0"/>
                </a:solidFill>
                <a:latin typeface="Garamond" panose="02020404030301010803" pitchFamily="18" charset="0"/>
              </a:rPr>
              <a:t>Reference</a:t>
            </a:r>
            <a:endParaRPr lang="zh-CN" altLang="en-US" sz="1400" dirty="0">
              <a:solidFill>
                <a:srgbClr val="EB61C0"/>
              </a:solidFill>
              <a:latin typeface="Garamond" panose="02020404030301010803" pitchFamily="18" charset="0"/>
            </a:endParaRPr>
          </a:p>
        </p:txBody>
      </p:sp>
    </p:spTree>
    <p:extLst>
      <p:ext uri="{BB962C8B-B14F-4D97-AF65-F5344CB8AC3E}">
        <p14:creationId xmlns:p14="http://schemas.microsoft.com/office/powerpoint/2010/main" val="4222401055"/>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40419</TotalTime>
  <Words>6207</Words>
  <Application>Microsoft Office PowerPoint</Application>
  <PresentationFormat>宽屏</PresentationFormat>
  <Paragraphs>652</Paragraphs>
  <Slides>88</Slides>
  <Notes>81</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88</vt:i4>
      </vt:variant>
    </vt:vector>
  </HeadingPairs>
  <TitlesOfParts>
    <vt:vector size="98" baseType="lpstr">
      <vt:lpstr>Adobe Song Std L</vt:lpstr>
      <vt:lpstr>Arial Unicode MS</vt:lpstr>
      <vt:lpstr>等线</vt:lpstr>
      <vt:lpstr>等线 Light</vt:lpstr>
      <vt:lpstr>660-CAI978</vt:lpstr>
      <vt:lpstr>Arial</vt:lpstr>
      <vt:lpstr>Artifakt Element Black</vt:lpstr>
      <vt:lpstr>Calibri</vt:lpstr>
      <vt:lpstr>Garamond</vt:lpstr>
      <vt:lpstr>Office 主题​​</vt:lpstr>
      <vt:lpstr>Rebuilding Paradise in the Anthropocene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 Understanding the landscape as an integrated system  • Balancing local tradition with strategic innovation  • Design is political and participatory  </vt:lpstr>
      <vt:lpstr>What integrated water system structures can connect seasonal streams, farmlands, and settlements to reduce surface runoff, enhance water retention, and prevent soil erosion?</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xuejing HE</dc:creator>
  <cp:lastModifiedBy>xuejing HE</cp:lastModifiedBy>
  <cp:revision>49</cp:revision>
  <cp:lastPrinted>2025-03-26T15:48:55Z</cp:lastPrinted>
  <dcterms:created xsi:type="dcterms:W3CDTF">2025-03-26T13:14:00Z</dcterms:created>
  <dcterms:modified xsi:type="dcterms:W3CDTF">2025-10-31T20:17:31Z</dcterms:modified>
</cp:coreProperties>
</file>