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charts/chart3.xml" ContentType="application/vnd.openxmlformats-officedocument.drawingml.chart+xml"/>
  <Override PartName="/ppt/drawings/drawing3.xml" ContentType="application/vnd.openxmlformats-officedocument.drawingml.chartshape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notesMasterIdLst>
    <p:notesMasterId r:id="rId28"/>
  </p:notesMasterIdLst>
  <p:sldIdLst>
    <p:sldId id="257" r:id="rId2"/>
    <p:sldId id="258" r:id="rId3"/>
    <p:sldId id="259" r:id="rId4"/>
    <p:sldId id="263" r:id="rId5"/>
    <p:sldId id="264" r:id="rId6"/>
    <p:sldId id="265" r:id="rId7"/>
    <p:sldId id="268" r:id="rId8"/>
    <p:sldId id="269" r:id="rId9"/>
    <p:sldId id="270" r:id="rId10"/>
    <p:sldId id="271" r:id="rId11"/>
    <p:sldId id="278" r:id="rId12"/>
    <p:sldId id="274" r:id="rId13"/>
    <p:sldId id="275" r:id="rId14"/>
    <p:sldId id="276" r:id="rId15"/>
    <p:sldId id="279" r:id="rId16"/>
    <p:sldId id="261" r:id="rId17"/>
    <p:sldId id="262" r:id="rId18"/>
    <p:sldId id="266" r:id="rId19"/>
    <p:sldId id="267" r:id="rId20"/>
    <p:sldId id="277" r:id="rId21"/>
    <p:sldId id="280" r:id="rId22"/>
    <p:sldId id="281" r:id="rId23"/>
    <p:sldId id="282" r:id="rId24"/>
    <p:sldId id="283" r:id="rId25"/>
    <p:sldId id="285" r:id="rId26"/>
    <p:sldId id="284" r:id="rId27"/>
  </p:sldIdLst>
  <p:sldSz cx="9144000" cy="6858000" type="screen4x3"/>
  <p:notesSz cx="6858000" cy="9144000"/>
  <p:defaultTextStyle>
    <a:defPPr>
      <a:defRPr lang="fa-IR"/>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5005" autoAdjust="0"/>
    <p:restoredTop sz="70234" autoAdjust="0"/>
  </p:normalViewPr>
  <p:slideViewPr>
    <p:cSldViewPr snapToGrid="0">
      <p:cViewPr>
        <p:scale>
          <a:sx n="60" d="100"/>
          <a:sy n="60" d="100"/>
        </p:scale>
        <p:origin x="-2117" y="-10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F:\University%20TU%20Delft\MSc%20thesis\Ternary%20diagram\Tests\Phase%20diagram-test%201.xls"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F:\University%20TU%20Delft\MSc%20thesis\Ternary%20diagram\Tests\Phase%20diagram-test%202.xls"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F:\University%20TU%20Delft\MSc%20thesis\Ternary%20diagram\Tests\Phase%20diagram-test%203.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186401255882574"/>
          <c:y val="4.1975409855830093E-2"/>
          <c:w val="0.76881854981965059"/>
          <c:h val="0.91175036899001771"/>
        </c:manualLayout>
      </c:layout>
      <c:scatterChart>
        <c:scatterStyle val="lineMarker"/>
        <c:varyColors val="0"/>
        <c:ser>
          <c:idx val="0"/>
          <c:order val="0"/>
          <c:tx>
            <c:strRef>
              <c:f>entry!$H$10</c:f>
              <c:strCache>
                <c:ptCount val="1"/>
                <c:pt idx="0">
                  <c:v>NE</c:v>
                </c:pt>
              </c:strCache>
            </c:strRef>
          </c:tx>
          <c:spPr>
            <a:ln w="28575">
              <a:noFill/>
            </a:ln>
          </c:spPr>
          <c:marker>
            <c:symbol val="circle"/>
            <c:size val="7"/>
            <c:spPr>
              <a:solidFill>
                <a:srgbClr val="FF99CC"/>
              </a:solidFill>
              <a:ln>
                <a:solidFill>
                  <a:srgbClr val="FF0000"/>
                </a:solidFill>
                <a:prstDash val="solid"/>
              </a:ln>
            </c:spPr>
          </c:marker>
          <c:xVal>
            <c:numRef>
              <c:f>calcu!$I$6:$I$105</c:f>
              <c:numCache>
                <c:formatCode>General</c:formatCode>
                <c:ptCount val="100"/>
                <c:pt idx="0">
                  <c:v>200</c:v>
                </c:pt>
                <c:pt idx="1">
                  <c:v>200</c:v>
                </c:pt>
                <c:pt idx="2">
                  <c:v>200</c:v>
                </c:pt>
                <c:pt idx="3">
                  <c:v>200</c:v>
                </c:pt>
                <c:pt idx="4">
                  <c:v>200</c:v>
                </c:pt>
                <c:pt idx="5">
                  <c:v>200</c:v>
                </c:pt>
                <c:pt idx="6">
                  <c:v>200</c:v>
                </c:pt>
                <c:pt idx="7">
                  <c:v>200</c:v>
                </c:pt>
                <c:pt idx="8">
                  <c:v>200</c:v>
                </c:pt>
                <c:pt idx="9">
                  <c:v>200</c:v>
                </c:pt>
                <c:pt idx="10">
                  <c:v>200</c:v>
                </c:pt>
                <c:pt idx="11">
                  <c:v>200</c:v>
                </c:pt>
                <c:pt idx="12">
                  <c:v>200</c:v>
                </c:pt>
                <c:pt idx="13">
                  <c:v>200</c:v>
                </c:pt>
                <c:pt idx="14">
                  <c:v>200</c:v>
                </c:pt>
                <c:pt idx="15">
                  <c:v>200</c:v>
                </c:pt>
                <c:pt idx="16">
                  <c:v>200</c:v>
                </c:pt>
                <c:pt idx="17">
                  <c:v>200</c:v>
                </c:pt>
                <c:pt idx="18">
                  <c:v>200</c:v>
                </c:pt>
                <c:pt idx="19">
                  <c:v>200</c:v>
                </c:pt>
                <c:pt idx="20">
                  <c:v>200</c:v>
                </c:pt>
                <c:pt idx="21">
                  <c:v>200</c:v>
                </c:pt>
                <c:pt idx="22">
                  <c:v>200</c:v>
                </c:pt>
                <c:pt idx="23">
                  <c:v>200</c:v>
                </c:pt>
                <c:pt idx="24">
                  <c:v>200</c:v>
                </c:pt>
                <c:pt idx="25">
                  <c:v>200</c:v>
                </c:pt>
                <c:pt idx="26">
                  <c:v>200</c:v>
                </c:pt>
                <c:pt idx="27">
                  <c:v>200</c:v>
                </c:pt>
                <c:pt idx="28">
                  <c:v>200</c:v>
                </c:pt>
                <c:pt idx="29">
                  <c:v>200</c:v>
                </c:pt>
                <c:pt idx="30">
                  <c:v>200</c:v>
                </c:pt>
                <c:pt idx="31">
                  <c:v>200</c:v>
                </c:pt>
                <c:pt idx="32">
                  <c:v>200</c:v>
                </c:pt>
                <c:pt idx="33">
                  <c:v>200</c:v>
                </c:pt>
                <c:pt idx="34">
                  <c:v>200</c:v>
                </c:pt>
                <c:pt idx="35">
                  <c:v>200</c:v>
                </c:pt>
                <c:pt idx="36">
                  <c:v>200</c:v>
                </c:pt>
                <c:pt idx="37">
                  <c:v>200</c:v>
                </c:pt>
                <c:pt idx="38">
                  <c:v>200</c:v>
                </c:pt>
                <c:pt idx="39">
                  <c:v>200</c:v>
                </c:pt>
                <c:pt idx="40">
                  <c:v>200</c:v>
                </c:pt>
                <c:pt idx="41">
                  <c:v>200</c:v>
                </c:pt>
                <c:pt idx="42">
                  <c:v>200</c:v>
                </c:pt>
                <c:pt idx="43">
                  <c:v>200</c:v>
                </c:pt>
                <c:pt idx="44">
                  <c:v>200</c:v>
                </c:pt>
                <c:pt idx="45">
                  <c:v>200</c:v>
                </c:pt>
                <c:pt idx="46">
                  <c:v>200</c:v>
                </c:pt>
                <c:pt idx="47">
                  <c:v>200</c:v>
                </c:pt>
                <c:pt idx="48">
                  <c:v>200</c:v>
                </c:pt>
                <c:pt idx="49">
                  <c:v>200</c:v>
                </c:pt>
                <c:pt idx="50">
                  <c:v>200</c:v>
                </c:pt>
                <c:pt idx="51">
                  <c:v>200</c:v>
                </c:pt>
                <c:pt idx="52">
                  <c:v>200</c:v>
                </c:pt>
                <c:pt idx="53">
                  <c:v>200</c:v>
                </c:pt>
                <c:pt idx="54">
                  <c:v>200</c:v>
                </c:pt>
                <c:pt idx="55">
                  <c:v>200</c:v>
                </c:pt>
                <c:pt idx="56">
                  <c:v>200</c:v>
                </c:pt>
                <c:pt idx="57">
                  <c:v>200</c:v>
                </c:pt>
                <c:pt idx="58">
                  <c:v>200</c:v>
                </c:pt>
                <c:pt idx="59">
                  <c:v>200</c:v>
                </c:pt>
                <c:pt idx="60">
                  <c:v>200</c:v>
                </c:pt>
                <c:pt idx="61">
                  <c:v>200</c:v>
                </c:pt>
                <c:pt idx="62">
                  <c:v>200</c:v>
                </c:pt>
                <c:pt idx="63">
                  <c:v>200</c:v>
                </c:pt>
                <c:pt idx="64">
                  <c:v>200</c:v>
                </c:pt>
                <c:pt idx="65">
                  <c:v>200</c:v>
                </c:pt>
                <c:pt idx="66">
                  <c:v>200</c:v>
                </c:pt>
                <c:pt idx="67">
                  <c:v>200</c:v>
                </c:pt>
                <c:pt idx="68">
                  <c:v>200</c:v>
                </c:pt>
                <c:pt idx="69">
                  <c:v>200</c:v>
                </c:pt>
                <c:pt idx="70">
                  <c:v>200</c:v>
                </c:pt>
                <c:pt idx="71">
                  <c:v>200</c:v>
                </c:pt>
                <c:pt idx="72">
                  <c:v>200</c:v>
                </c:pt>
                <c:pt idx="73">
                  <c:v>200</c:v>
                </c:pt>
                <c:pt idx="74">
                  <c:v>200</c:v>
                </c:pt>
                <c:pt idx="75">
                  <c:v>200</c:v>
                </c:pt>
                <c:pt idx="76">
                  <c:v>200</c:v>
                </c:pt>
                <c:pt idx="77">
                  <c:v>200</c:v>
                </c:pt>
                <c:pt idx="78">
                  <c:v>200</c:v>
                </c:pt>
                <c:pt idx="79">
                  <c:v>200</c:v>
                </c:pt>
                <c:pt idx="80">
                  <c:v>200</c:v>
                </c:pt>
                <c:pt idx="81">
                  <c:v>200</c:v>
                </c:pt>
                <c:pt idx="82">
                  <c:v>200</c:v>
                </c:pt>
                <c:pt idx="83">
                  <c:v>200</c:v>
                </c:pt>
                <c:pt idx="84">
                  <c:v>200</c:v>
                </c:pt>
                <c:pt idx="85">
                  <c:v>200</c:v>
                </c:pt>
                <c:pt idx="86">
                  <c:v>200</c:v>
                </c:pt>
                <c:pt idx="87">
                  <c:v>200</c:v>
                </c:pt>
                <c:pt idx="88">
                  <c:v>200</c:v>
                </c:pt>
                <c:pt idx="89">
                  <c:v>200</c:v>
                </c:pt>
                <c:pt idx="90">
                  <c:v>200</c:v>
                </c:pt>
                <c:pt idx="91">
                  <c:v>200</c:v>
                </c:pt>
                <c:pt idx="92">
                  <c:v>200</c:v>
                </c:pt>
                <c:pt idx="93">
                  <c:v>200</c:v>
                </c:pt>
                <c:pt idx="94">
                  <c:v>200</c:v>
                </c:pt>
                <c:pt idx="95">
                  <c:v>200</c:v>
                </c:pt>
                <c:pt idx="96">
                  <c:v>200</c:v>
                </c:pt>
                <c:pt idx="97">
                  <c:v>200</c:v>
                </c:pt>
                <c:pt idx="98">
                  <c:v>200</c:v>
                </c:pt>
                <c:pt idx="99">
                  <c:v>200</c:v>
                </c:pt>
              </c:numCache>
            </c:numRef>
          </c:xVal>
          <c:yVal>
            <c:numRef>
              <c:f>calcu!$J$6:$J$105</c:f>
              <c:numCache>
                <c:formatCode>General</c:formatCode>
                <c:ptCount val="100"/>
                <c:pt idx="0">
                  <c:v>200</c:v>
                </c:pt>
                <c:pt idx="1">
                  <c:v>200</c:v>
                </c:pt>
                <c:pt idx="2">
                  <c:v>200</c:v>
                </c:pt>
                <c:pt idx="3">
                  <c:v>200</c:v>
                </c:pt>
                <c:pt idx="4">
                  <c:v>200</c:v>
                </c:pt>
                <c:pt idx="5">
                  <c:v>200</c:v>
                </c:pt>
                <c:pt idx="6">
                  <c:v>200</c:v>
                </c:pt>
                <c:pt idx="7">
                  <c:v>200</c:v>
                </c:pt>
                <c:pt idx="8">
                  <c:v>200</c:v>
                </c:pt>
                <c:pt idx="9">
                  <c:v>200</c:v>
                </c:pt>
                <c:pt idx="10">
                  <c:v>200</c:v>
                </c:pt>
                <c:pt idx="11">
                  <c:v>200</c:v>
                </c:pt>
                <c:pt idx="12">
                  <c:v>200</c:v>
                </c:pt>
                <c:pt idx="13">
                  <c:v>200</c:v>
                </c:pt>
                <c:pt idx="14">
                  <c:v>200</c:v>
                </c:pt>
                <c:pt idx="15">
                  <c:v>200</c:v>
                </c:pt>
                <c:pt idx="16">
                  <c:v>200</c:v>
                </c:pt>
                <c:pt idx="17">
                  <c:v>200</c:v>
                </c:pt>
                <c:pt idx="18">
                  <c:v>200</c:v>
                </c:pt>
                <c:pt idx="19">
                  <c:v>200</c:v>
                </c:pt>
                <c:pt idx="20">
                  <c:v>200</c:v>
                </c:pt>
                <c:pt idx="21">
                  <c:v>200</c:v>
                </c:pt>
                <c:pt idx="22">
                  <c:v>200</c:v>
                </c:pt>
                <c:pt idx="23">
                  <c:v>200</c:v>
                </c:pt>
                <c:pt idx="24">
                  <c:v>200</c:v>
                </c:pt>
                <c:pt idx="25">
                  <c:v>200</c:v>
                </c:pt>
                <c:pt idx="26">
                  <c:v>200</c:v>
                </c:pt>
                <c:pt idx="27">
                  <c:v>200</c:v>
                </c:pt>
                <c:pt idx="28">
                  <c:v>200</c:v>
                </c:pt>
                <c:pt idx="29">
                  <c:v>200</c:v>
                </c:pt>
                <c:pt idx="30">
                  <c:v>200</c:v>
                </c:pt>
                <c:pt idx="31">
                  <c:v>200</c:v>
                </c:pt>
                <c:pt idx="32">
                  <c:v>200</c:v>
                </c:pt>
                <c:pt idx="33">
                  <c:v>200</c:v>
                </c:pt>
                <c:pt idx="34">
                  <c:v>200</c:v>
                </c:pt>
                <c:pt idx="35">
                  <c:v>200</c:v>
                </c:pt>
                <c:pt idx="36">
                  <c:v>200</c:v>
                </c:pt>
                <c:pt idx="37">
                  <c:v>200</c:v>
                </c:pt>
                <c:pt idx="38">
                  <c:v>200</c:v>
                </c:pt>
                <c:pt idx="39">
                  <c:v>200</c:v>
                </c:pt>
                <c:pt idx="40">
                  <c:v>200</c:v>
                </c:pt>
                <c:pt idx="41">
                  <c:v>200</c:v>
                </c:pt>
                <c:pt idx="42">
                  <c:v>200</c:v>
                </c:pt>
                <c:pt idx="43">
                  <c:v>200</c:v>
                </c:pt>
                <c:pt idx="44">
                  <c:v>200</c:v>
                </c:pt>
                <c:pt idx="45">
                  <c:v>200</c:v>
                </c:pt>
                <c:pt idx="46">
                  <c:v>200</c:v>
                </c:pt>
                <c:pt idx="47">
                  <c:v>200</c:v>
                </c:pt>
                <c:pt idx="48">
                  <c:v>200</c:v>
                </c:pt>
                <c:pt idx="49">
                  <c:v>200</c:v>
                </c:pt>
                <c:pt idx="50">
                  <c:v>200</c:v>
                </c:pt>
                <c:pt idx="51">
                  <c:v>200</c:v>
                </c:pt>
                <c:pt idx="52">
                  <c:v>200</c:v>
                </c:pt>
                <c:pt idx="53">
                  <c:v>200</c:v>
                </c:pt>
                <c:pt idx="54">
                  <c:v>200</c:v>
                </c:pt>
                <c:pt idx="55">
                  <c:v>200</c:v>
                </c:pt>
                <c:pt idx="56">
                  <c:v>200</c:v>
                </c:pt>
                <c:pt idx="57">
                  <c:v>200</c:v>
                </c:pt>
                <c:pt idx="58">
                  <c:v>200</c:v>
                </c:pt>
                <c:pt idx="59">
                  <c:v>200</c:v>
                </c:pt>
                <c:pt idx="60">
                  <c:v>200</c:v>
                </c:pt>
                <c:pt idx="61">
                  <c:v>200</c:v>
                </c:pt>
                <c:pt idx="62">
                  <c:v>200</c:v>
                </c:pt>
                <c:pt idx="63">
                  <c:v>200</c:v>
                </c:pt>
                <c:pt idx="64">
                  <c:v>200</c:v>
                </c:pt>
                <c:pt idx="65">
                  <c:v>200</c:v>
                </c:pt>
                <c:pt idx="66">
                  <c:v>200</c:v>
                </c:pt>
                <c:pt idx="67">
                  <c:v>200</c:v>
                </c:pt>
                <c:pt idx="68">
                  <c:v>200</c:v>
                </c:pt>
                <c:pt idx="69">
                  <c:v>200</c:v>
                </c:pt>
                <c:pt idx="70">
                  <c:v>200</c:v>
                </c:pt>
                <c:pt idx="71">
                  <c:v>200</c:v>
                </c:pt>
                <c:pt idx="72">
                  <c:v>200</c:v>
                </c:pt>
                <c:pt idx="73">
                  <c:v>200</c:v>
                </c:pt>
                <c:pt idx="74">
                  <c:v>200</c:v>
                </c:pt>
                <c:pt idx="75">
                  <c:v>200</c:v>
                </c:pt>
                <c:pt idx="76">
                  <c:v>200</c:v>
                </c:pt>
                <c:pt idx="77">
                  <c:v>200</c:v>
                </c:pt>
                <c:pt idx="78">
                  <c:v>200</c:v>
                </c:pt>
                <c:pt idx="79">
                  <c:v>200</c:v>
                </c:pt>
                <c:pt idx="80">
                  <c:v>200</c:v>
                </c:pt>
                <c:pt idx="81">
                  <c:v>200</c:v>
                </c:pt>
                <c:pt idx="82">
                  <c:v>200</c:v>
                </c:pt>
                <c:pt idx="83">
                  <c:v>200</c:v>
                </c:pt>
                <c:pt idx="84">
                  <c:v>200</c:v>
                </c:pt>
                <c:pt idx="85">
                  <c:v>200</c:v>
                </c:pt>
                <c:pt idx="86">
                  <c:v>200</c:v>
                </c:pt>
                <c:pt idx="87">
                  <c:v>200</c:v>
                </c:pt>
                <c:pt idx="88">
                  <c:v>200</c:v>
                </c:pt>
                <c:pt idx="89">
                  <c:v>200</c:v>
                </c:pt>
                <c:pt idx="90">
                  <c:v>200</c:v>
                </c:pt>
                <c:pt idx="91">
                  <c:v>200</c:v>
                </c:pt>
                <c:pt idx="92">
                  <c:v>200</c:v>
                </c:pt>
                <c:pt idx="93">
                  <c:v>200</c:v>
                </c:pt>
                <c:pt idx="94">
                  <c:v>200</c:v>
                </c:pt>
                <c:pt idx="95">
                  <c:v>200</c:v>
                </c:pt>
                <c:pt idx="96">
                  <c:v>200</c:v>
                </c:pt>
                <c:pt idx="97">
                  <c:v>200</c:v>
                </c:pt>
                <c:pt idx="98">
                  <c:v>200</c:v>
                </c:pt>
                <c:pt idx="99">
                  <c:v>200</c:v>
                </c:pt>
              </c:numCache>
            </c:numRef>
          </c:yVal>
          <c:smooth val="0"/>
          <c:extLst xmlns:c16r2="http://schemas.microsoft.com/office/drawing/2015/06/chart">
            <c:ext xmlns:c16="http://schemas.microsoft.com/office/drawing/2014/chart" uri="{C3380CC4-5D6E-409C-BE32-E72D297353CC}">
              <c16:uniqueId val="{00000000-87B0-48A7-BFEB-6B719C98C840}"/>
            </c:ext>
          </c:extLst>
        </c:ser>
        <c:ser>
          <c:idx val="1"/>
          <c:order val="1"/>
          <c:tx>
            <c:strRef>
              <c:f>entry!$H$11</c:f>
              <c:strCache>
                <c:ptCount val="1"/>
              </c:strCache>
            </c:strRef>
          </c:tx>
          <c:spPr>
            <a:ln w="28575">
              <a:noFill/>
            </a:ln>
          </c:spPr>
          <c:marker>
            <c:symbol val="circle"/>
            <c:size val="7"/>
            <c:spPr>
              <a:solidFill>
                <a:srgbClr val="FFCC99"/>
              </a:solidFill>
              <a:ln>
                <a:solidFill>
                  <a:srgbClr val="FF6600"/>
                </a:solidFill>
                <a:prstDash val="solid"/>
              </a:ln>
            </c:spPr>
          </c:marker>
          <c:xVal>
            <c:numRef>
              <c:f>calcu!$K$6:$K$105</c:f>
              <c:numCache>
                <c:formatCode>General</c:formatCode>
                <c:ptCount val="100"/>
                <c:pt idx="0">
                  <c:v>200</c:v>
                </c:pt>
                <c:pt idx="1">
                  <c:v>200</c:v>
                </c:pt>
                <c:pt idx="2">
                  <c:v>200</c:v>
                </c:pt>
                <c:pt idx="3">
                  <c:v>200</c:v>
                </c:pt>
                <c:pt idx="4">
                  <c:v>200</c:v>
                </c:pt>
                <c:pt idx="5">
                  <c:v>200</c:v>
                </c:pt>
                <c:pt idx="6">
                  <c:v>200</c:v>
                </c:pt>
                <c:pt idx="7">
                  <c:v>200</c:v>
                </c:pt>
                <c:pt idx="8">
                  <c:v>200</c:v>
                </c:pt>
                <c:pt idx="9">
                  <c:v>200</c:v>
                </c:pt>
                <c:pt idx="10">
                  <c:v>200</c:v>
                </c:pt>
                <c:pt idx="11">
                  <c:v>200</c:v>
                </c:pt>
                <c:pt idx="12">
                  <c:v>200</c:v>
                </c:pt>
                <c:pt idx="13">
                  <c:v>200</c:v>
                </c:pt>
                <c:pt idx="14">
                  <c:v>200</c:v>
                </c:pt>
                <c:pt idx="15">
                  <c:v>200</c:v>
                </c:pt>
                <c:pt idx="16">
                  <c:v>200</c:v>
                </c:pt>
                <c:pt idx="17">
                  <c:v>200</c:v>
                </c:pt>
                <c:pt idx="18">
                  <c:v>200</c:v>
                </c:pt>
                <c:pt idx="19">
                  <c:v>200</c:v>
                </c:pt>
                <c:pt idx="20">
                  <c:v>200</c:v>
                </c:pt>
                <c:pt idx="21">
                  <c:v>200</c:v>
                </c:pt>
                <c:pt idx="22">
                  <c:v>200</c:v>
                </c:pt>
                <c:pt idx="23">
                  <c:v>200</c:v>
                </c:pt>
                <c:pt idx="24">
                  <c:v>200</c:v>
                </c:pt>
                <c:pt idx="25">
                  <c:v>200</c:v>
                </c:pt>
                <c:pt idx="26">
                  <c:v>200</c:v>
                </c:pt>
                <c:pt idx="27">
                  <c:v>200</c:v>
                </c:pt>
                <c:pt idx="28">
                  <c:v>200</c:v>
                </c:pt>
                <c:pt idx="29">
                  <c:v>200</c:v>
                </c:pt>
                <c:pt idx="30">
                  <c:v>200</c:v>
                </c:pt>
                <c:pt idx="31">
                  <c:v>200</c:v>
                </c:pt>
                <c:pt idx="32">
                  <c:v>200</c:v>
                </c:pt>
                <c:pt idx="33">
                  <c:v>200</c:v>
                </c:pt>
                <c:pt idx="34">
                  <c:v>200</c:v>
                </c:pt>
                <c:pt idx="35">
                  <c:v>200</c:v>
                </c:pt>
                <c:pt idx="36">
                  <c:v>200</c:v>
                </c:pt>
                <c:pt idx="37">
                  <c:v>200</c:v>
                </c:pt>
                <c:pt idx="38">
                  <c:v>200</c:v>
                </c:pt>
                <c:pt idx="39">
                  <c:v>200</c:v>
                </c:pt>
                <c:pt idx="40">
                  <c:v>200</c:v>
                </c:pt>
                <c:pt idx="41">
                  <c:v>200</c:v>
                </c:pt>
                <c:pt idx="42">
                  <c:v>200</c:v>
                </c:pt>
                <c:pt idx="43">
                  <c:v>200</c:v>
                </c:pt>
                <c:pt idx="44">
                  <c:v>200</c:v>
                </c:pt>
                <c:pt idx="45">
                  <c:v>200</c:v>
                </c:pt>
                <c:pt idx="46">
                  <c:v>200</c:v>
                </c:pt>
                <c:pt idx="47">
                  <c:v>200</c:v>
                </c:pt>
                <c:pt idx="48">
                  <c:v>200</c:v>
                </c:pt>
                <c:pt idx="49">
                  <c:v>200</c:v>
                </c:pt>
                <c:pt idx="50">
                  <c:v>200</c:v>
                </c:pt>
                <c:pt idx="51">
                  <c:v>200</c:v>
                </c:pt>
                <c:pt idx="52">
                  <c:v>200</c:v>
                </c:pt>
                <c:pt idx="53">
                  <c:v>200</c:v>
                </c:pt>
                <c:pt idx="54">
                  <c:v>200</c:v>
                </c:pt>
                <c:pt idx="55">
                  <c:v>200</c:v>
                </c:pt>
                <c:pt idx="56">
                  <c:v>200</c:v>
                </c:pt>
                <c:pt idx="57">
                  <c:v>200</c:v>
                </c:pt>
                <c:pt idx="58">
                  <c:v>200</c:v>
                </c:pt>
                <c:pt idx="59">
                  <c:v>200</c:v>
                </c:pt>
                <c:pt idx="60">
                  <c:v>200</c:v>
                </c:pt>
                <c:pt idx="61">
                  <c:v>200</c:v>
                </c:pt>
                <c:pt idx="62">
                  <c:v>200</c:v>
                </c:pt>
                <c:pt idx="63">
                  <c:v>200</c:v>
                </c:pt>
                <c:pt idx="64">
                  <c:v>200</c:v>
                </c:pt>
                <c:pt idx="65">
                  <c:v>200</c:v>
                </c:pt>
                <c:pt idx="66">
                  <c:v>200</c:v>
                </c:pt>
                <c:pt idx="67">
                  <c:v>200</c:v>
                </c:pt>
                <c:pt idx="68">
                  <c:v>200</c:v>
                </c:pt>
                <c:pt idx="69">
                  <c:v>200</c:v>
                </c:pt>
                <c:pt idx="70">
                  <c:v>200</c:v>
                </c:pt>
                <c:pt idx="71">
                  <c:v>200</c:v>
                </c:pt>
                <c:pt idx="72">
                  <c:v>200</c:v>
                </c:pt>
                <c:pt idx="73">
                  <c:v>200</c:v>
                </c:pt>
                <c:pt idx="74">
                  <c:v>200</c:v>
                </c:pt>
                <c:pt idx="75">
                  <c:v>200</c:v>
                </c:pt>
                <c:pt idx="76">
                  <c:v>200</c:v>
                </c:pt>
                <c:pt idx="77">
                  <c:v>200</c:v>
                </c:pt>
                <c:pt idx="78">
                  <c:v>200</c:v>
                </c:pt>
                <c:pt idx="79">
                  <c:v>200</c:v>
                </c:pt>
                <c:pt idx="80">
                  <c:v>200</c:v>
                </c:pt>
                <c:pt idx="81">
                  <c:v>200</c:v>
                </c:pt>
                <c:pt idx="82">
                  <c:v>200</c:v>
                </c:pt>
                <c:pt idx="83">
                  <c:v>200</c:v>
                </c:pt>
                <c:pt idx="84">
                  <c:v>200</c:v>
                </c:pt>
                <c:pt idx="85">
                  <c:v>200</c:v>
                </c:pt>
                <c:pt idx="86">
                  <c:v>200</c:v>
                </c:pt>
                <c:pt idx="87">
                  <c:v>200</c:v>
                </c:pt>
                <c:pt idx="88">
                  <c:v>200</c:v>
                </c:pt>
                <c:pt idx="89">
                  <c:v>200</c:v>
                </c:pt>
                <c:pt idx="90">
                  <c:v>200</c:v>
                </c:pt>
                <c:pt idx="91">
                  <c:v>200</c:v>
                </c:pt>
                <c:pt idx="92">
                  <c:v>200</c:v>
                </c:pt>
                <c:pt idx="93">
                  <c:v>200</c:v>
                </c:pt>
                <c:pt idx="94">
                  <c:v>200</c:v>
                </c:pt>
                <c:pt idx="95">
                  <c:v>200</c:v>
                </c:pt>
                <c:pt idx="96">
                  <c:v>200</c:v>
                </c:pt>
                <c:pt idx="97">
                  <c:v>200</c:v>
                </c:pt>
                <c:pt idx="98">
                  <c:v>200</c:v>
                </c:pt>
                <c:pt idx="99">
                  <c:v>200</c:v>
                </c:pt>
              </c:numCache>
            </c:numRef>
          </c:xVal>
          <c:yVal>
            <c:numRef>
              <c:f>calcu!$L$6:$L$105</c:f>
              <c:numCache>
                <c:formatCode>General</c:formatCode>
                <c:ptCount val="100"/>
                <c:pt idx="0">
                  <c:v>200</c:v>
                </c:pt>
                <c:pt idx="1">
                  <c:v>200</c:v>
                </c:pt>
                <c:pt idx="2">
                  <c:v>200</c:v>
                </c:pt>
                <c:pt idx="3">
                  <c:v>200</c:v>
                </c:pt>
                <c:pt idx="4">
                  <c:v>200</c:v>
                </c:pt>
                <c:pt idx="5">
                  <c:v>200</c:v>
                </c:pt>
                <c:pt idx="6">
                  <c:v>200</c:v>
                </c:pt>
                <c:pt idx="7">
                  <c:v>200</c:v>
                </c:pt>
                <c:pt idx="8">
                  <c:v>200</c:v>
                </c:pt>
                <c:pt idx="9">
                  <c:v>200</c:v>
                </c:pt>
                <c:pt idx="10">
                  <c:v>200</c:v>
                </c:pt>
                <c:pt idx="11">
                  <c:v>200</c:v>
                </c:pt>
                <c:pt idx="12">
                  <c:v>200</c:v>
                </c:pt>
                <c:pt idx="13">
                  <c:v>200</c:v>
                </c:pt>
                <c:pt idx="14">
                  <c:v>200</c:v>
                </c:pt>
                <c:pt idx="15">
                  <c:v>200</c:v>
                </c:pt>
                <c:pt idx="16">
                  <c:v>200</c:v>
                </c:pt>
                <c:pt idx="17">
                  <c:v>200</c:v>
                </c:pt>
                <c:pt idx="18">
                  <c:v>200</c:v>
                </c:pt>
                <c:pt idx="19">
                  <c:v>200</c:v>
                </c:pt>
                <c:pt idx="20">
                  <c:v>200</c:v>
                </c:pt>
                <c:pt idx="21">
                  <c:v>200</c:v>
                </c:pt>
                <c:pt idx="22">
                  <c:v>200</c:v>
                </c:pt>
                <c:pt idx="23">
                  <c:v>200</c:v>
                </c:pt>
                <c:pt idx="24">
                  <c:v>200</c:v>
                </c:pt>
                <c:pt idx="25">
                  <c:v>200</c:v>
                </c:pt>
                <c:pt idx="26">
                  <c:v>200</c:v>
                </c:pt>
                <c:pt idx="27">
                  <c:v>200</c:v>
                </c:pt>
                <c:pt idx="28">
                  <c:v>200</c:v>
                </c:pt>
                <c:pt idx="29">
                  <c:v>200</c:v>
                </c:pt>
                <c:pt idx="30">
                  <c:v>200</c:v>
                </c:pt>
                <c:pt idx="31">
                  <c:v>200</c:v>
                </c:pt>
                <c:pt idx="32">
                  <c:v>200</c:v>
                </c:pt>
                <c:pt idx="33">
                  <c:v>200</c:v>
                </c:pt>
                <c:pt idx="34">
                  <c:v>200</c:v>
                </c:pt>
                <c:pt idx="35">
                  <c:v>200</c:v>
                </c:pt>
                <c:pt idx="36">
                  <c:v>200</c:v>
                </c:pt>
                <c:pt idx="37">
                  <c:v>200</c:v>
                </c:pt>
                <c:pt idx="38">
                  <c:v>200</c:v>
                </c:pt>
                <c:pt idx="39">
                  <c:v>200</c:v>
                </c:pt>
                <c:pt idx="40">
                  <c:v>200</c:v>
                </c:pt>
                <c:pt idx="41">
                  <c:v>200</c:v>
                </c:pt>
                <c:pt idx="42">
                  <c:v>200</c:v>
                </c:pt>
                <c:pt idx="43">
                  <c:v>200</c:v>
                </c:pt>
                <c:pt idx="44">
                  <c:v>200</c:v>
                </c:pt>
                <c:pt idx="45">
                  <c:v>200</c:v>
                </c:pt>
                <c:pt idx="46">
                  <c:v>200</c:v>
                </c:pt>
                <c:pt idx="47">
                  <c:v>200</c:v>
                </c:pt>
                <c:pt idx="48">
                  <c:v>200</c:v>
                </c:pt>
                <c:pt idx="49">
                  <c:v>200</c:v>
                </c:pt>
                <c:pt idx="50">
                  <c:v>200</c:v>
                </c:pt>
                <c:pt idx="51">
                  <c:v>200</c:v>
                </c:pt>
                <c:pt idx="52">
                  <c:v>200</c:v>
                </c:pt>
                <c:pt idx="53">
                  <c:v>200</c:v>
                </c:pt>
                <c:pt idx="54">
                  <c:v>200</c:v>
                </c:pt>
                <c:pt idx="55">
                  <c:v>200</c:v>
                </c:pt>
                <c:pt idx="56">
                  <c:v>200</c:v>
                </c:pt>
                <c:pt idx="57">
                  <c:v>200</c:v>
                </c:pt>
                <c:pt idx="58">
                  <c:v>200</c:v>
                </c:pt>
                <c:pt idx="59">
                  <c:v>200</c:v>
                </c:pt>
                <c:pt idx="60">
                  <c:v>200</c:v>
                </c:pt>
                <c:pt idx="61">
                  <c:v>200</c:v>
                </c:pt>
                <c:pt idx="62">
                  <c:v>200</c:v>
                </c:pt>
                <c:pt idx="63">
                  <c:v>200</c:v>
                </c:pt>
                <c:pt idx="64">
                  <c:v>200</c:v>
                </c:pt>
                <c:pt idx="65">
                  <c:v>200</c:v>
                </c:pt>
                <c:pt idx="66">
                  <c:v>200</c:v>
                </c:pt>
                <c:pt idx="67">
                  <c:v>200</c:v>
                </c:pt>
                <c:pt idx="68">
                  <c:v>200</c:v>
                </c:pt>
                <c:pt idx="69">
                  <c:v>200</c:v>
                </c:pt>
                <c:pt idx="70">
                  <c:v>200</c:v>
                </c:pt>
                <c:pt idx="71">
                  <c:v>200</c:v>
                </c:pt>
                <c:pt idx="72">
                  <c:v>200</c:v>
                </c:pt>
                <c:pt idx="73">
                  <c:v>200</c:v>
                </c:pt>
                <c:pt idx="74">
                  <c:v>200</c:v>
                </c:pt>
                <c:pt idx="75">
                  <c:v>200</c:v>
                </c:pt>
                <c:pt idx="76">
                  <c:v>200</c:v>
                </c:pt>
                <c:pt idx="77">
                  <c:v>200</c:v>
                </c:pt>
                <c:pt idx="78">
                  <c:v>200</c:v>
                </c:pt>
                <c:pt idx="79">
                  <c:v>200</c:v>
                </c:pt>
                <c:pt idx="80">
                  <c:v>200</c:v>
                </c:pt>
                <c:pt idx="81">
                  <c:v>200</c:v>
                </c:pt>
                <c:pt idx="82">
                  <c:v>200</c:v>
                </c:pt>
                <c:pt idx="83">
                  <c:v>200</c:v>
                </c:pt>
                <c:pt idx="84">
                  <c:v>200</c:v>
                </c:pt>
                <c:pt idx="85">
                  <c:v>200</c:v>
                </c:pt>
                <c:pt idx="86">
                  <c:v>200</c:v>
                </c:pt>
                <c:pt idx="87">
                  <c:v>200</c:v>
                </c:pt>
                <c:pt idx="88">
                  <c:v>200</c:v>
                </c:pt>
                <c:pt idx="89">
                  <c:v>200</c:v>
                </c:pt>
                <c:pt idx="90">
                  <c:v>200</c:v>
                </c:pt>
                <c:pt idx="91">
                  <c:v>200</c:v>
                </c:pt>
                <c:pt idx="92">
                  <c:v>200</c:v>
                </c:pt>
                <c:pt idx="93">
                  <c:v>200</c:v>
                </c:pt>
                <c:pt idx="94">
                  <c:v>200</c:v>
                </c:pt>
                <c:pt idx="95">
                  <c:v>200</c:v>
                </c:pt>
                <c:pt idx="96">
                  <c:v>200</c:v>
                </c:pt>
                <c:pt idx="97">
                  <c:v>200</c:v>
                </c:pt>
                <c:pt idx="98">
                  <c:v>200</c:v>
                </c:pt>
                <c:pt idx="99">
                  <c:v>200</c:v>
                </c:pt>
              </c:numCache>
            </c:numRef>
          </c:yVal>
          <c:smooth val="0"/>
          <c:extLst xmlns:c16r2="http://schemas.microsoft.com/office/drawing/2015/06/chart">
            <c:ext xmlns:c16="http://schemas.microsoft.com/office/drawing/2014/chart" uri="{C3380CC4-5D6E-409C-BE32-E72D297353CC}">
              <c16:uniqueId val="{00000001-87B0-48A7-BFEB-6B719C98C840}"/>
            </c:ext>
          </c:extLst>
        </c:ser>
        <c:ser>
          <c:idx val="2"/>
          <c:order val="2"/>
          <c:tx>
            <c:strRef>
              <c:f>entry!$H$12</c:f>
              <c:strCache>
                <c:ptCount val="1"/>
              </c:strCache>
            </c:strRef>
          </c:tx>
          <c:spPr>
            <a:ln w="28575">
              <a:noFill/>
            </a:ln>
          </c:spPr>
          <c:marker>
            <c:symbol val="circle"/>
            <c:size val="7"/>
            <c:spPr>
              <a:solidFill>
                <a:srgbClr val="CCFFCC"/>
              </a:solidFill>
              <a:ln>
                <a:solidFill>
                  <a:srgbClr val="008000"/>
                </a:solidFill>
                <a:prstDash val="solid"/>
              </a:ln>
            </c:spPr>
          </c:marker>
          <c:xVal>
            <c:numRef>
              <c:f>calcu!$M$6:$M$105</c:f>
              <c:numCache>
                <c:formatCode>General</c:formatCode>
                <c:ptCount val="100"/>
                <c:pt idx="0">
                  <c:v>100</c:v>
                </c:pt>
                <c:pt idx="1">
                  <c:v>22.34</c:v>
                </c:pt>
                <c:pt idx="2">
                  <c:v>25.004293319594712</c:v>
                </c:pt>
                <c:pt idx="3">
                  <c:v>28.052550231839263</c:v>
                </c:pt>
                <c:pt idx="4">
                  <c:v>29.555212089987979</c:v>
                </c:pt>
                <c:pt idx="5">
                  <c:v>30.607075390692081</c:v>
                </c:pt>
                <c:pt idx="6">
                  <c:v>31.457152670444785</c:v>
                </c:pt>
                <c:pt idx="7">
                  <c:v>32.088270650867251</c:v>
                </c:pt>
                <c:pt idx="8">
                  <c:v>32.603469002232529</c:v>
                </c:pt>
                <c:pt idx="9">
                  <c:v>33.1186673535978</c:v>
                </c:pt>
                <c:pt idx="10">
                  <c:v>33.53941267387944</c:v>
                </c:pt>
                <c:pt idx="11">
                  <c:v>33.968744633350511</c:v>
                </c:pt>
                <c:pt idx="12">
                  <c:v>34.561222737420572</c:v>
                </c:pt>
                <c:pt idx="13">
                  <c:v>35.18804739824833</c:v>
                </c:pt>
                <c:pt idx="14">
                  <c:v>35.819165378670789</c:v>
                </c:pt>
                <c:pt idx="15">
                  <c:v>36.231324059763011</c:v>
                </c:pt>
                <c:pt idx="16">
                  <c:v>36.566202988150437</c:v>
                </c:pt>
                <c:pt idx="17">
                  <c:v>36.909668555727286</c:v>
                </c:pt>
                <c:pt idx="18">
                  <c:v>37.15009445303108</c:v>
                </c:pt>
                <c:pt idx="19">
                  <c:v>37.364760432766616</c:v>
                </c:pt>
                <c:pt idx="20">
                  <c:v>37.52790657736562</c:v>
                </c:pt>
                <c:pt idx="21">
                  <c:v>37.691052721964617</c:v>
                </c:pt>
                <c:pt idx="22">
                  <c:v>37.89283874291602</c:v>
                </c:pt>
                <c:pt idx="23">
                  <c:v>37.978705134810227</c:v>
                </c:pt>
                <c:pt idx="24">
                  <c:v>38.060278207109732</c:v>
                </c:pt>
                <c:pt idx="25">
                  <c:v>38.098918083462138</c:v>
                </c:pt>
                <c:pt idx="26">
                  <c:v>38.141851279409238</c:v>
                </c:pt>
                <c:pt idx="27">
                  <c:v>38.227717671303452</c:v>
                </c:pt>
                <c:pt idx="28">
                  <c:v>38.270650867250559</c:v>
                </c:pt>
                <c:pt idx="29">
                  <c:v>38.35651725914478</c:v>
                </c:pt>
                <c:pt idx="30">
                  <c:v>38.39945045509188</c:v>
                </c:pt>
                <c:pt idx="31">
                  <c:v>38.485316846986095</c:v>
                </c:pt>
                <c:pt idx="32">
                  <c:v>38.528250042933202</c:v>
                </c:pt>
                <c:pt idx="33">
                  <c:v>38.571183238880309</c:v>
                </c:pt>
                <c:pt idx="34">
                  <c:v>38.657049630774523</c:v>
                </c:pt>
                <c:pt idx="35">
                  <c:v>38.699982826721623</c:v>
                </c:pt>
                <c:pt idx="36">
                  <c:v>38.742916022668737</c:v>
                </c:pt>
                <c:pt idx="37">
                  <c:v>38.785849218615851</c:v>
                </c:pt>
                <c:pt idx="38">
                  <c:v>38.828782414562951</c:v>
                </c:pt>
                <c:pt idx="39">
                  <c:v>38.871715610510059</c:v>
                </c:pt>
                <c:pt idx="40">
                  <c:v>38.914648806457166</c:v>
                </c:pt>
                <c:pt idx="41">
                  <c:v>38.914648806457166</c:v>
                </c:pt>
                <c:pt idx="42">
                  <c:v>38.957582002404273</c:v>
                </c:pt>
                <c:pt idx="43">
                  <c:v>38.957582002404273</c:v>
                </c:pt>
                <c:pt idx="44">
                  <c:v>38.957582002404273</c:v>
                </c:pt>
                <c:pt idx="45">
                  <c:v>38.957582002404273</c:v>
                </c:pt>
                <c:pt idx="46">
                  <c:v>38.98763523956724</c:v>
                </c:pt>
                <c:pt idx="47">
                  <c:v>39.017688476730228</c:v>
                </c:pt>
                <c:pt idx="48">
                  <c:v>39.052035033487897</c:v>
                </c:pt>
                <c:pt idx="49">
                  <c:v>39.545766786879632</c:v>
                </c:pt>
                <c:pt idx="50">
                  <c:v>40.146831530139124</c:v>
                </c:pt>
                <c:pt idx="51">
                  <c:v>40.490297097715967</c:v>
                </c:pt>
                <c:pt idx="52">
                  <c:v>40.533230293663074</c:v>
                </c:pt>
                <c:pt idx="53">
                  <c:v>40.576163489610181</c:v>
                </c:pt>
                <c:pt idx="54">
                  <c:v>41.091361840975466</c:v>
                </c:pt>
                <c:pt idx="55">
                  <c:v>41.048428645028352</c:v>
                </c:pt>
                <c:pt idx="56">
                  <c:v>200</c:v>
                </c:pt>
                <c:pt idx="57">
                  <c:v>200</c:v>
                </c:pt>
                <c:pt idx="58">
                  <c:v>200</c:v>
                </c:pt>
                <c:pt idx="59">
                  <c:v>200</c:v>
                </c:pt>
                <c:pt idx="60">
                  <c:v>200</c:v>
                </c:pt>
                <c:pt idx="61">
                  <c:v>200</c:v>
                </c:pt>
                <c:pt idx="62">
                  <c:v>200</c:v>
                </c:pt>
                <c:pt idx="63">
                  <c:v>200</c:v>
                </c:pt>
                <c:pt idx="64">
                  <c:v>200</c:v>
                </c:pt>
                <c:pt idx="65">
                  <c:v>200</c:v>
                </c:pt>
                <c:pt idx="66">
                  <c:v>200</c:v>
                </c:pt>
                <c:pt idx="67">
                  <c:v>200</c:v>
                </c:pt>
                <c:pt idx="68">
                  <c:v>200</c:v>
                </c:pt>
                <c:pt idx="69">
                  <c:v>200</c:v>
                </c:pt>
                <c:pt idx="70">
                  <c:v>200</c:v>
                </c:pt>
                <c:pt idx="71">
                  <c:v>200</c:v>
                </c:pt>
                <c:pt idx="72">
                  <c:v>200</c:v>
                </c:pt>
                <c:pt idx="73">
                  <c:v>200</c:v>
                </c:pt>
                <c:pt idx="74">
                  <c:v>200</c:v>
                </c:pt>
                <c:pt idx="75">
                  <c:v>200</c:v>
                </c:pt>
                <c:pt idx="76">
                  <c:v>200</c:v>
                </c:pt>
                <c:pt idx="77">
                  <c:v>200</c:v>
                </c:pt>
                <c:pt idx="78">
                  <c:v>200</c:v>
                </c:pt>
                <c:pt idx="79">
                  <c:v>200</c:v>
                </c:pt>
                <c:pt idx="80">
                  <c:v>200</c:v>
                </c:pt>
                <c:pt idx="81">
                  <c:v>200</c:v>
                </c:pt>
                <c:pt idx="82">
                  <c:v>200</c:v>
                </c:pt>
                <c:pt idx="83">
                  <c:v>200</c:v>
                </c:pt>
                <c:pt idx="84">
                  <c:v>200</c:v>
                </c:pt>
                <c:pt idx="85">
                  <c:v>200</c:v>
                </c:pt>
                <c:pt idx="86">
                  <c:v>200</c:v>
                </c:pt>
                <c:pt idx="87">
                  <c:v>200</c:v>
                </c:pt>
                <c:pt idx="88">
                  <c:v>200</c:v>
                </c:pt>
                <c:pt idx="89">
                  <c:v>200</c:v>
                </c:pt>
                <c:pt idx="90">
                  <c:v>200</c:v>
                </c:pt>
                <c:pt idx="91">
                  <c:v>200</c:v>
                </c:pt>
                <c:pt idx="92">
                  <c:v>200</c:v>
                </c:pt>
                <c:pt idx="93">
                  <c:v>200</c:v>
                </c:pt>
                <c:pt idx="94">
                  <c:v>200</c:v>
                </c:pt>
                <c:pt idx="95">
                  <c:v>200</c:v>
                </c:pt>
                <c:pt idx="96">
                  <c:v>200</c:v>
                </c:pt>
                <c:pt idx="97">
                  <c:v>200</c:v>
                </c:pt>
                <c:pt idx="98">
                  <c:v>200</c:v>
                </c:pt>
                <c:pt idx="99">
                  <c:v>200</c:v>
                </c:pt>
              </c:numCache>
            </c:numRef>
          </c:xVal>
          <c:yVal>
            <c:numRef>
              <c:f>calcu!$N$6:$N$105</c:f>
              <c:numCache>
                <c:formatCode>General</c:formatCode>
                <c:ptCount val="100"/>
                <c:pt idx="0">
                  <c:v>0</c:v>
                </c:pt>
                <c:pt idx="1">
                  <c:v>0</c:v>
                </c:pt>
                <c:pt idx="2">
                  <c:v>4.8335609862603679</c:v>
                </c:pt>
                <c:pt idx="3">
                  <c:v>10.708196646484517</c:v>
                </c:pt>
                <c:pt idx="4">
                  <c:v>13.310883331393944</c:v>
                </c:pt>
                <c:pt idx="5">
                  <c:v>15.207126487542238</c:v>
                </c:pt>
                <c:pt idx="6">
                  <c:v>16.709248517118539</c:v>
                </c:pt>
                <c:pt idx="7">
                  <c:v>17.846994410807518</c:v>
                </c:pt>
                <c:pt idx="8">
                  <c:v>18.739344131347895</c:v>
                </c:pt>
                <c:pt idx="9">
                  <c:v>19.631693851888272</c:v>
                </c:pt>
                <c:pt idx="10">
                  <c:v>20.390191114347594</c:v>
                </c:pt>
                <c:pt idx="11">
                  <c:v>21.133815881464574</c:v>
                </c:pt>
                <c:pt idx="12">
                  <c:v>22.18976305077069</c:v>
                </c:pt>
                <c:pt idx="13">
                  <c:v>23.334945192130839</c:v>
                </c:pt>
                <c:pt idx="14">
                  <c:v>24.472691085819811</c:v>
                </c:pt>
                <c:pt idx="15">
                  <c:v>25.246060843621486</c:v>
                </c:pt>
                <c:pt idx="16">
                  <c:v>25.855833152657393</c:v>
                </c:pt>
                <c:pt idx="17">
                  <c:v>26.450732966350976</c:v>
                </c:pt>
                <c:pt idx="18">
                  <c:v>26.926652817305843</c:v>
                </c:pt>
                <c:pt idx="19">
                  <c:v>27.298465200864335</c:v>
                </c:pt>
                <c:pt idx="20">
                  <c:v>27.610787603053463</c:v>
                </c:pt>
                <c:pt idx="21">
                  <c:v>27.923110005242595</c:v>
                </c:pt>
                <c:pt idx="22">
                  <c:v>28.317231131814598</c:v>
                </c:pt>
                <c:pt idx="23">
                  <c:v>28.465956085237991</c:v>
                </c:pt>
                <c:pt idx="24">
                  <c:v>28.622117286332561</c:v>
                </c:pt>
                <c:pt idx="25">
                  <c:v>28.703916010715432</c:v>
                </c:pt>
                <c:pt idx="26">
                  <c:v>28.778278487427126</c:v>
                </c:pt>
                <c:pt idx="27">
                  <c:v>28.92700344085053</c:v>
                </c:pt>
                <c:pt idx="28">
                  <c:v>29.001365917562225</c:v>
                </c:pt>
                <c:pt idx="29">
                  <c:v>29.150090870985629</c:v>
                </c:pt>
                <c:pt idx="30">
                  <c:v>29.224453347697324</c:v>
                </c:pt>
                <c:pt idx="31">
                  <c:v>29.373178301120721</c:v>
                </c:pt>
                <c:pt idx="32">
                  <c:v>29.447540777832419</c:v>
                </c:pt>
                <c:pt idx="33">
                  <c:v>29.521903254544114</c:v>
                </c:pt>
                <c:pt idx="34">
                  <c:v>29.670628207967525</c:v>
                </c:pt>
                <c:pt idx="35">
                  <c:v>29.744990684679212</c:v>
                </c:pt>
                <c:pt idx="36">
                  <c:v>29.819353161390911</c:v>
                </c:pt>
                <c:pt idx="37">
                  <c:v>29.893715638102623</c:v>
                </c:pt>
                <c:pt idx="38">
                  <c:v>29.968078114814315</c:v>
                </c:pt>
                <c:pt idx="39">
                  <c:v>30.042440591526017</c:v>
                </c:pt>
                <c:pt idx="40">
                  <c:v>30.116803068237708</c:v>
                </c:pt>
                <c:pt idx="41">
                  <c:v>30.116803068237708</c:v>
                </c:pt>
                <c:pt idx="42">
                  <c:v>30.191165544949413</c:v>
                </c:pt>
                <c:pt idx="43">
                  <c:v>30.191165544949413</c:v>
                </c:pt>
                <c:pt idx="44">
                  <c:v>30.191165544949413</c:v>
                </c:pt>
                <c:pt idx="45">
                  <c:v>30.191165544949413</c:v>
                </c:pt>
                <c:pt idx="46">
                  <c:v>30.287836764674619</c:v>
                </c:pt>
                <c:pt idx="47">
                  <c:v>30.384507984399836</c:v>
                </c:pt>
                <c:pt idx="48">
                  <c:v>30.473742956453862</c:v>
                </c:pt>
                <c:pt idx="49">
                  <c:v>31.47763639206179</c:v>
                </c:pt>
                <c:pt idx="50">
                  <c:v>32.51871106602556</c:v>
                </c:pt>
                <c:pt idx="51">
                  <c:v>33.113610879719147</c:v>
                </c:pt>
                <c:pt idx="52">
                  <c:v>33.187973356430838</c:v>
                </c:pt>
                <c:pt idx="53">
                  <c:v>33.262335833142537</c:v>
                </c:pt>
                <c:pt idx="54">
                  <c:v>34.154685553682924</c:v>
                </c:pt>
                <c:pt idx="55">
                  <c:v>34.377772983818019</c:v>
                </c:pt>
                <c:pt idx="56">
                  <c:v>200</c:v>
                </c:pt>
                <c:pt idx="57">
                  <c:v>200</c:v>
                </c:pt>
                <c:pt idx="58">
                  <c:v>200</c:v>
                </c:pt>
                <c:pt idx="59">
                  <c:v>200</c:v>
                </c:pt>
                <c:pt idx="60">
                  <c:v>200</c:v>
                </c:pt>
                <c:pt idx="61">
                  <c:v>200</c:v>
                </c:pt>
                <c:pt idx="62">
                  <c:v>200</c:v>
                </c:pt>
                <c:pt idx="63">
                  <c:v>200</c:v>
                </c:pt>
                <c:pt idx="64">
                  <c:v>200</c:v>
                </c:pt>
                <c:pt idx="65">
                  <c:v>200</c:v>
                </c:pt>
                <c:pt idx="66">
                  <c:v>200</c:v>
                </c:pt>
                <c:pt idx="67">
                  <c:v>200</c:v>
                </c:pt>
                <c:pt idx="68">
                  <c:v>200</c:v>
                </c:pt>
                <c:pt idx="69">
                  <c:v>200</c:v>
                </c:pt>
                <c:pt idx="70">
                  <c:v>200</c:v>
                </c:pt>
                <c:pt idx="71">
                  <c:v>200</c:v>
                </c:pt>
                <c:pt idx="72">
                  <c:v>200</c:v>
                </c:pt>
                <c:pt idx="73">
                  <c:v>200</c:v>
                </c:pt>
                <c:pt idx="74">
                  <c:v>200</c:v>
                </c:pt>
                <c:pt idx="75">
                  <c:v>200</c:v>
                </c:pt>
                <c:pt idx="76">
                  <c:v>200</c:v>
                </c:pt>
                <c:pt idx="77">
                  <c:v>200</c:v>
                </c:pt>
                <c:pt idx="78">
                  <c:v>200</c:v>
                </c:pt>
                <c:pt idx="79">
                  <c:v>200</c:v>
                </c:pt>
                <c:pt idx="80">
                  <c:v>200</c:v>
                </c:pt>
                <c:pt idx="81">
                  <c:v>200</c:v>
                </c:pt>
                <c:pt idx="82">
                  <c:v>200</c:v>
                </c:pt>
                <c:pt idx="83">
                  <c:v>200</c:v>
                </c:pt>
                <c:pt idx="84">
                  <c:v>200</c:v>
                </c:pt>
                <c:pt idx="85">
                  <c:v>200</c:v>
                </c:pt>
                <c:pt idx="86">
                  <c:v>200</c:v>
                </c:pt>
                <c:pt idx="87">
                  <c:v>200</c:v>
                </c:pt>
                <c:pt idx="88">
                  <c:v>200</c:v>
                </c:pt>
                <c:pt idx="89">
                  <c:v>200</c:v>
                </c:pt>
                <c:pt idx="90">
                  <c:v>200</c:v>
                </c:pt>
                <c:pt idx="91">
                  <c:v>200</c:v>
                </c:pt>
                <c:pt idx="92">
                  <c:v>200</c:v>
                </c:pt>
                <c:pt idx="93">
                  <c:v>200</c:v>
                </c:pt>
                <c:pt idx="94">
                  <c:v>200</c:v>
                </c:pt>
                <c:pt idx="95">
                  <c:v>200</c:v>
                </c:pt>
                <c:pt idx="96">
                  <c:v>200</c:v>
                </c:pt>
                <c:pt idx="97">
                  <c:v>200</c:v>
                </c:pt>
                <c:pt idx="98">
                  <c:v>200</c:v>
                </c:pt>
                <c:pt idx="99">
                  <c:v>200</c:v>
                </c:pt>
              </c:numCache>
            </c:numRef>
          </c:yVal>
          <c:smooth val="0"/>
          <c:extLst xmlns:c16r2="http://schemas.microsoft.com/office/drawing/2015/06/chart">
            <c:ext xmlns:c16="http://schemas.microsoft.com/office/drawing/2014/chart" uri="{C3380CC4-5D6E-409C-BE32-E72D297353CC}">
              <c16:uniqueId val="{00000002-87B0-48A7-BFEB-6B719C98C840}"/>
            </c:ext>
          </c:extLst>
        </c:ser>
        <c:ser>
          <c:idx val="3"/>
          <c:order val="3"/>
          <c:tx>
            <c:strRef>
              <c:f>entry!$H$13</c:f>
              <c:strCache>
                <c:ptCount val="1"/>
              </c:strCache>
            </c:strRef>
          </c:tx>
          <c:spPr>
            <a:ln w="28575">
              <a:noFill/>
            </a:ln>
          </c:spPr>
          <c:marker>
            <c:symbol val="circle"/>
            <c:size val="7"/>
            <c:spPr>
              <a:solidFill>
                <a:srgbClr val="99CCFF"/>
              </a:solidFill>
              <a:ln>
                <a:solidFill>
                  <a:srgbClr val="000080"/>
                </a:solidFill>
                <a:prstDash val="solid"/>
              </a:ln>
            </c:spPr>
          </c:marker>
          <c:xVal>
            <c:numRef>
              <c:f>calcu!$O$6:$O$105</c:f>
              <c:numCache>
                <c:formatCode>General</c:formatCode>
                <c:ptCount val="100"/>
                <c:pt idx="0">
                  <c:v>200</c:v>
                </c:pt>
                <c:pt idx="1">
                  <c:v>200</c:v>
                </c:pt>
                <c:pt idx="2">
                  <c:v>200</c:v>
                </c:pt>
                <c:pt idx="3">
                  <c:v>200</c:v>
                </c:pt>
                <c:pt idx="4">
                  <c:v>200</c:v>
                </c:pt>
                <c:pt idx="5">
                  <c:v>200</c:v>
                </c:pt>
                <c:pt idx="6">
                  <c:v>200</c:v>
                </c:pt>
                <c:pt idx="7">
                  <c:v>200</c:v>
                </c:pt>
                <c:pt idx="8">
                  <c:v>200</c:v>
                </c:pt>
                <c:pt idx="9">
                  <c:v>200</c:v>
                </c:pt>
                <c:pt idx="10">
                  <c:v>200</c:v>
                </c:pt>
                <c:pt idx="11">
                  <c:v>200</c:v>
                </c:pt>
                <c:pt idx="12">
                  <c:v>200</c:v>
                </c:pt>
                <c:pt idx="13">
                  <c:v>200</c:v>
                </c:pt>
                <c:pt idx="14">
                  <c:v>200</c:v>
                </c:pt>
                <c:pt idx="15">
                  <c:v>200</c:v>
                </c:pt>
                <c:pt idx="16">
                  <c:v>200</c:v>
                </c:pt>
                <c:pt idx="17">
                  <c:v>200</c:v>
                </c:pt>
                <c:pt idx="18">
                  <c:v>200</c:v>
                </c:pt>
                <c:pt idx="19">
                  <c:v>200</c:v>
                </c:pt>
                <c:pt idx="20">
                  <c:v>200</c:v>
                </c:pt>
                <c:pt idx="21">
                  <c:v>200</c:v>
                </c:pt>
                <c:pt idx="22">
                  <c:v>200</c:v>
                </c:pt>
                <c:pt idx="23">
                  <c:v>200</c:v>
                </c:pt>
                <c:pt idx="24">
                  <c:v>200</c:v>
                </c:pt>
                <c:pt idx="25">
                  <c:v>200</c:v>
                </c:pt>
                <c:pt idx="26">
                  <c:v>200</c:v>
                </c:pt>
                <c:pt idx="27">
                  <c:v>200</c:v>
                </c:pt>
                <c:pt idx="28">
                  <c:v>200</c:v>
                </c:pt>
                <c:pt idx="29">
                  <c:v>200</c:v>
                </c:pt>
                <c:pt idx="30">
                  <c:v>200</c:v>
                </c:pt>
                <c:pt idx="31">
                  <c:v>200</c:v>
                </c:pt>
                <c:pt idx="32">
                  <c:v>200</c:v>
                </c:pt>
                <c:pt idx="33">
                  <c:v>200</c:v>
                </c:pt>
                <c:pt idx="34">
                  <c:v>200</c:v>
                </c:pt>
                <c:pt idx="35">
                  <c:v>200</c:v>
                </c:pt>
                <c:pt idx="36">
                  <c:v>200</c:v>
                </c:pt>
                <c:pt idx="37">
                  <c:v>200</c:v>
                </c:pt>
                <c:pt idx="38">
                  <c:v>200</c:v>
                </c:pt>
                <c:pt idx="39">
                  <c:v>200</c:v>
                </c:pt>
                <c:pt idx="40">
                  <c:v>200</c:v>
                </c:pt>
                <c:pt idx="41">
                  <c:v>200</c:v>
                </c:pt>
                <c:pt idx="42">
                  <c:v>200</c:v>
                </c:pt>
                <c:pt idx="43">
                  <c:v>200</c:v>
                </c:pt>
                <c:pt idx="44">
                  <c:v>200</c:v>
                </c:pt>
                <c:pt idx="45">
                  <c:v>200</c:v>
                </c:pt>
                <c:pt idx="46">
                  <c:v>200</c:v>
                </c:pt>
                <c:pt idx="47">
                  <c:v>200</c:v>
                </c:pt>
                <c:pt idx="48">
                  <c:v>200</c:v>
                </c:pt>
                <c:pt idx="49">
                  <c:v>200</c:v>
                </c:pt>
                <c:pt idx="50">
                  <c:v>200</c:v>
                </c:pt>
                <c:pt idx="51">
                  <c:v>200</c:v>
                </c:pt>
                <c:pt idx="52">
                  <c:v>200</c:v>
                </c:pt>
                <c:pt idx="53">
                  <c:v>200</c:v>
                </c:pt>
                <c:pt idx="54">
                  <c:v>200</c:v>
                </c:pt>
                <c:pt idx="55">
                  <c:v>200</c:v>
                </c:pt>
                <c:pt idx="56">
                  <c:v>200</c:v>
                </c:pt>
                <c:pt idx="57">
                  <c:v>200</c:v>
                </c:pt>
                <c:pt idx="58">
                  <c:v>200</c:v>
                </c:pt>
                <c:pt idx="59">
                  <c:v>200</c:v>
                </c:pt>
                <c:pt idx="60">
                  <c:v>200</c:v>
                </c:pt>
                <c:pt idx="61">
                  <c:v>200</c:v>
                </c:pt>
                <c:pt idx="62">
                  <c:v>200</c:v>
                </c:pt>
                <c:pt idx="63">
                  <c:v>200</c:v>
                </c:pt>
                <c:pt idx="64">
                  <c:v>200</c:v>
                </c:pt>
                <c:pt idx="65">
                  <c:v>200</c:v>
                </c:pt>
                <c:pt idx="66">
                  <c:v>200</c:v>
                </c:pt>
                <c:pt idx="67">
                  <c:v>200</c:v>
                </c:pt>
                <c:pt idx="68">
                  <c:v>200</c:v>
                </c:pt>
                <c:pt idx="69">
                  <c:v>200</c:v>
                </c:pt>
                <c:pt idx="70">
                  <c:v>200</c:v>
                </c:pt>
                <c:pt idx="71">
                  <c:v>200</c:v>
                </c:pt>
                <c:pt idx="72">
                  <c:v>200</c:v>
                </c:pt>
                <c:pt idx="73">
                  <c:v>200</c:v>
                </c:pt>
                <c:pt idx="74">
                  <c:v>200</c:v>
                </c:pt>
                <c:pt idx="75">
                  <c:v>200</c:v>
                </c:pt>
                <c:pt idx="76">
                  <c:v>200</c:v>
                </c:pt>
                <c:pt idx="77">
                  <c:v>200</c:v>
                </c:pt>
                <c:pt idx="78">
                  <c:v>200</c:v>
                </c:pt>
                <c:pt idx="79">
                  <c:v>200</c:v>
                </c:pt>
                <c:pt idx="80">
                  <c:v>200</c:v>
                </c:pt>
                <c:pt idx="81">
                  <c:v>200</c:v>
                </c:pt>
                <c:pt idx="82">
                  <c:v>200</c:v>
                </c:pt>
                <c:pt idx="83">
                  <c:v>200</c:v>
                </c:pt>
                <c:pt idx="84">
                  <c:v>200</c:v>
                </c:pt>
                <c:pt idx="85">
                  <c:v>200</c:v>
                </c:pt>
                <c:pt idx="86">
                  <c:v>200</c:v>
                </c:pt>
                <c:pt idx="87">
                  <c:v>200</c:v>
                </c:pt>
                <c:pt idx="88">
                  <c:v>200</c:v>
                </c:pt>
                <c:pt idx="89">
                  <c:v>200</c:v>
                </c:pt>
                <c:pt idx="90">
                  <c:v>200</c:v>
                </c:pt>
                <c:pt idx="91">
                  <c:v>200</c:v>
                </c:pt>
                <c:pt idx="92">
                  <c:v>200</c:v>
                </c:pt>
                <c:pt idx="93">
                  <c:v>200</c:v>
                </c:pt>
                <c:pt idx="94">
                  <c:v>200</c:v>
                </c:pt>
                <c:pt idx="95">
                  <c:v>200</c:v>
                </c:pt>
                <c:pt idx="96">
                  <c:v>200</c:v>
                </c:pt>
                <c:pt idx="97">
                  <c:v>200</c:v>
                </c:pt>
                <c:pt idx="98">
                  <c:v>200</c:v>
                </c:pt>
                <c:pt idx="99">
                  <c:v>200</c:v>
                </c:pt>
              </c:numCache>
            </c:numRef>
          </c:xVal>
          <c:yVal>
            <c:numRef>
              <c:f>calcu!$P$6:$P$105</c:f>
              <c:numCache>
                <c:formatCode>General</c:formatCode>
                <c:ptCount val="100"/>
                <c:pt idx="0">
                  <c:v>200</c:v>
                </c:pt>
                <c:pt idx="1">
                  <c:v>200</c:v>
                </c:pt>
                <c:pt idx="2">
                  <c:v>200</c:v>
                </c:pt>
                <c:pt idx="3">
                  <c:v>200</c:v>
                </c:pt>
                <c:pt idx="4">
                  <c:v>200</c:v>
                </c:pt>
                <c:pt idx="5">
                  <c:v>200</c:v>
                </c:pt>
                <c:pt idx="6">
                  <c:v>200</c:v>
                </c:pt>
                <c:pt idx="7">
                  <c:v>200</c:v>
                </c:pt>
                <c:pt idx="8">
                  <c:v>200</c:v>
                </c:pt>
                <c:pt idx="9">
                  <c:v>200</c:v>
                </c:pt>
                <c:pt idx="10">
                  <c:v>200</c:v>
                </c:pt>
                <c:pt idx="11">
                  <c:v>200</c:v>
                </c:pt>
                <c:pt idx="12">
                  <c:v>200</c:v>
                </c:pt>
                <c:pt idx="13">
                  <c:v>200</c:v>
                </c:pt>
                <c:pt idx="14">
                  <c:v>200</c:v>
                </c:pt>
                <c:pt idx="15">
                  <c:v>200</c:v>
                </c:pt>
                <c:pt idx="16">
                  <c:v>200</c:v>
                </c:pt>
                <c:pt idx="17">
                  <c:v>200</c:v>
                </c:pt>
                <c:pt idx="18">
                  <c:v>200</c:v>
                </c:pt>
                <c:pt idx="19">
                  <c:v>200</c:v>
                </c:pt>
                <c:pt idx="20">
                  <c:v>200</c:v>
                </c:pt>
                <c:pt idx="21">
                  <c:v>200</c:v>
                </c:pt>
                <c:pt idx="22">
                  <c:v>200</c:v>
                </c:pt>
                <c:pt idx="23">
                  <c:v>200</c:v>
                </c:pt>
                <c:pt idx="24">
                  <c:v>200</c:v>
                </c:pt>
                <c:pt idx="25">
                  <c:v>200</c:v>
                </c:pt>
                <c:pt idx="26">
                  <c:v>200</c:v>
                </c:pt>
                <c:pt idx="27">
                  <c:v>200</c:v>
                </c:pt>
                <c:pt idx="28">
                  <c:v>200</c:v>
                </c:pt>
                <c:pt idx="29">
                  <c:v>200</c:v>
                </c:pt>
                <c:pt idx="30">
                  <c:v>200</c:v>
                </c:pt>
                <c:pt idx="31">
                  <c:v>200</c:v>
                </c:pt>
                <c:pt idx="32">
                  <c:v>200</c:v>
                </c:pt>
                <c:pt idx="33">
                  <c:v>200</c:v>
                </c:pt>
                <c:pt idx="34">
                  <c:v>200</c:v>
                </c:pt>
                <c:pt idx="35">
                  <c:v>200</c:v>
                </c:pt>
                <c:pt idx="36">
                  <c:v>200</c:v>
                </c:pt>
                <c:pt idx="37">
                  <c:v>200</c:v>
                </c:pt>
                <c:pt idx="38">
                  <c:v>200</c:v>
                </c:pt>
                <c:pt idx="39">
                  <c:v>200</c:v>
                </c:pt>
                <c:pt idx="40">
                  <c:v>200</c:v>
                </c:pt>
                <c:pt idx="41">
                  <c:v>200</c:v>
                </c:pt>
                <c:pt idx="42">
                  <c:v>200</c:v>
                </c:pt>
                <c:pt idx="43">
                  <c:v>200</c:v>
                </c:pt>
                <c:pt idx="44">
                  <c:v>200</c:v>
                </c:pt>
                <c:pt idx="45">
                  <c:v>200</c:v>
                </c:pt>
                <c:pt idx="46">
                  <c:v>200</c:v>
                </c:pt>
                <c:pt idx="47">
                  <c:v>200</c:v>
                </c:pt>
                <c:pt idx="48">
                  <c:v>200</c:v>
                </c:pt>
                <c:pt idx="49">
                  <c:v>200</c:v>
                </c:pt>
                <c:pt idx="50">
                  <c:v>200</c:v>
                </c:pt>
                <c:pt idx="51">
                  <c:v>200</c:v>
                </c:pt>
                <c:pt idx="52">
                  <c:v>200</c:v>
                </c:pt>
                <c:pt idx="53">
                  <c:v>200</c:v>
                </c:pt>
                <c:pt idx="54">
                  <c:v>200</c:v>
                </c:pt>
                <c:pt idx="55">
                  <c:v>200</c:v>
                </c:pt>
                <c:pt idx="56">
                  <c:v>200</c:v>
                </c:pt>
                <c:pt idx="57">
                  <c:v>200</c:v>
                </c:pt>
                <c:pt idx="58">
                  <c:v>200</c:v>
                </c:pt>
                <c:pt idx="59">
                  <c:v>200</c:v>
                </c:pt>
                <c:pt idx="60">
                  <c:v>200</c:v>
                </c:pt>
                <c:pt idx="61">
                  <c:v>200</c:v>
                </c:pt>
                <c:pt idx="62">
                  <c:v>200</c:v>
                </c:pt>
                <c:pt idx="63">
                  <c:v>200</c:v>
                </c:pt>
                <c:pt idx="64">
                  <c:v>200</c:v>
                </c:pt>
                <c:pt idx="65">
                  <c:v>200</c:v>
                </c:pt>
                <c:pt idx="66">
                  <c:v>200</c:v>
                </c:pt>
                <c:pt idx="67">
                  <c:v>200</c:v>
                </c:pt>
                <c:pt idx="68">
                  <c:v>200</c:v>
                </c:pt>
                <c:pt idx="69">
                  <c:v>200</c:v>
                </c:pt>
                <c:pt idx="70">
                  <c:v>200</c:v>
                </c:pt>
                <c:pt idx="71">
                  <c:v>200</c:v>
                </c:pt>
                <c:pt idx="72">
                  <c:v>200</c:v>
                </c:pt>
                <c:pt idx="73">
                  <c:v>200</c:v>
                </c:pt>
                <c:pt idx="74">
                  <c:v>200</c:v>
                </c:pt>
                <c:pt idx="75">
                  <c:v>200</c:v>
                </c:pt>
                <c:pt idx="76">
                  <c:v>200</c:v>
                </c:pt>
                <c:pt idx="77">
                  <c:v>200</c:v>
                </c:pt>
                <c:pt idx="78">
                  <c:v>200</c:v>
                </c:pt>
                <c:pt idx="79">
                  <c:v>200</c:v>
                </c:pt>
                <c:pt idx="80">
                  <c:v>200</c:v>
                </c:pt>
                <c:pt idx="81">
                  <c:v>200</c:v>
                </c:pt>
                <c:pt idx="82">
                  <c:v>200</c:v>
                </c:pt>
                <c:pt idx="83">
                  <c:v>200</c:v>
                </c:pt>
                <c:pt idx="84">
                  <c:v>200</c:v>
                </c:pt>
                <c:pt idx="85">
                  <c:v>200</c:v>
                </c:pt>
                <c:pt idx="86">
                  <c:v>200</c:v>
                </c:pt>
                <c:pt idx="87">
                  <c:v>200</c:v>
                </c:pt>
                <c:pt idx="88">
                  <c:v>200</c:v>
                </c:pt>
                <c:pt idx="89">
                  <c:v>200</c:v>
                </c:pt>
                <c:pt idx="90">
                  <c:v>200</c:v>
                </c:pt>
                <c:pt idx="91">
                  <c:v>200</c:v>
                </c:pt>
                <c:pt idx="92">
                  <c:v>200</c:v>
                </c:pt>
                <c:pt idx="93">
                  <c:v>200</c:v>
                </c:pt>
                <c:pt idx="94">
                  <c:v>200</c:v>
                </c:pt>
                <c:pt idx="95">
                  <c:v>200</c:v>
                </c:pt>
                <c:pt idx="96">
                  <c:v>200</c:v>
                </c:pt>
                <c:pt idx="97">
                  <c:v>200</c:v>
                </c:pt>
                <c:pt idx="98">
                  <c:v>200</c:v>
                </c:pt>
                <c:pt idx="99">
                  <c:v>200</c:v>
                </c:pt>
              </c:numCache>
            </c:numRef>
          </c:yVal>
          <c:smooth val="0"/>
          <c:extLst xmlns:c16r2="http://schemas.microsoft.com/office/drawing/2015/06/chart">
            <c:ext xmlns:c16="http://schemas.microsoft.com/office/drawing/2014/chart" uri="{C3380CC4-5D6E-409C-BE32-E72D297353CC}">
              <c16:uniqueId val="{00000003-87B0-48A7-BFEB-6B719C98C840}"/>
            </c:ext>
          </c:extLst>
        </c:ser>
        <c:ser>
          <c:idx val="4"/>
          <c:order val="4"/>
          <c:tx>
            <c:strRef>
              <c:f>entry!$H$14</c:f>
              <c:strCache>
                <c:ptCount val="1"/>
              </c:strCache>
            </c:strRef>
          </c:tx>
          <c:spPr>
            <a:ln w="28575">
              <a:noFill/>
            </a:ln>
          </c:spPr>
          <c:marker>
            <c:symbol val="circle"/>
            <c:size val="7"/>
            <c:spPr>
              <a:solidFill>
                <a:srgbClr val="CC99FF"/>
              </a:solidFill>
              <a:ln>
                <a:solidFill>
                  <a:srgbClr val="800080"/>
                </a:solidFill>
                <a:prstDash val="solid"/>
              </a:ln>
            </c:spPr>
          </c:marker>
          <c:xVal>
            <c:numRef>
              <c:f>calcu!$Q$6:$Q$105</c:f>
              <c:numCache>
                <c:formatCode>General</c:formatCode>
                <c:ptCount val="100"/>
                <c:pt idx="0">
                  <c:v>200</c:v>
                </c:pt>
                <c:pt idx="1">
                  <c:v>200</c:v>
                </c:pt>
                <c:pt idx="2">
                  <c:v>200</c:v>
                </c:pt>
                <c:pt idx="3">
                  <c:v>200</c:v>
                </c:pt>
                <c:pt idx="4">
                  <c:v>200</c:v>
                </c:pt>
                <c:pt idx="5">
                  <c:v>200</c:v>
                </c:pt>
                <c:pt idx="6">
                  <c:v>200</c:v>
                </c:pt>
                <c:pt idx="7">
                  <c:v>200</c:v>
                </c:pt>
                <c:pt idx="8">
                  <c:v>200</c:v>
                </c:pt>
                <c:pt idx="9">
                  <c:v>200</c:v>
                </c:pt>
                <c:pt idx="10">
                  <c:v>200</c:v>
                </c:pt>
                <c:pt idx="11">
                  <c:v>200</c:v>
                </c:pt>
                <c:pt idx="12">
                  <c:v>200</c:v>
                </c:pt>
                <c:pt idx="13">
                  <c:v>200</c:v>
                </c:pt>
                <c:pt idx="14">
                  <c:v>200</c:v>
                </c:pt>
                <c:pt idx="15">
                  <c:v>200</c:v>
                </c:pt>
                <c:pt idx="16">
                  <c:v>200</c:v>
                </c:pt>
                <c:pt idx="17">
                  <c:v>200</c:v>
                </c:pt>
                <c:pt idx="18">
                  <c:v>200</c:v>
                </c:pt>
                <c:pt idx="19">
                  <c:v>200</c:v>
                </c:pt>
                <c:pt idx="20">
                  <c:v>200</c:v>
                </c:pt>
                <c:pt idx="21">
                  <c:v>200</c:v>
                </c:pt>
                <c:pt idx="22">
                  <c:v>200</c:v>
                </c:pt>
                <c:pt idx="23">
                  <c:v>200</c:v>
                </c:pt>
                <c:pt idx="24">
                  <c:v>200</c:v>
                </c:pt>
                <c:pt idx="25">
                  <c:v>200</c:v>
                </c:pt>
                <c:pt idx="26">
                  <c:v>200</c:v>
                </c:pt>
                <c:pt idx="27">
                  <c:v>200</c:v>
                </c:pt>
                <c:pt idx="28">
                  <c:v>200</c:v>
                </c:pt>
                <c:pt idx="29">
                  <c:v>200</c:v>
                </c:pt>
                <c:pt idx="30">
                  <c:v>200</c:v>
                </c:pt>
                <c:pt idx="31">
                  <c:v>200</c:v>
                </c:pt>
                <c:pt idx="32">
                  <c:v>200</c:v>
                </c:pt>
                <c:pt idx="33">
                  <c:v>200</c:v>
                </c:pt>
                <c:pt idx="34">
                  <c:v>200</c:v>
                </c:pt>
                <c:pt idx="35">
                  <c:v>200</c:v>
                </c:pt>
                <c:pt idx="36">
                  <c:v>200</c:v>
                </c:pt>
                <c:pt idx="37">
                  <c:v>200</c:v>
                </c:pt>
                <c:pt idx="38">
                  <c:v>200</c:v>
                </c:pt>
                <c:pt idx="39">
                  <c:v>200</c:v>
                </c:pt>
                <c:pt idx="40">
                  <c:v>200</c:v>
                </c:pt>
                <c:pt idx="41">
                  <c:v>200</c:v>
                </c:pt>
                <c:pt idx="42">
                  <c:v>200</c:v>
                </c:pt>
                <c:pt idx="43">
                  <c:v>200</c:v>
                </c:pt>
                <c:pt idx="44">
                  <c:v>200</c:v>
                </c:pt>
                <c:pt idx="45">
                  <c:v>200</c:v>
                </c:pt>
                <c:pt idx="46">
                  <c:v>200</c:v>
                </c:pt>
                <c:pt idx="47">
                  <c:v>200</c:v>
                </c:pt>
                <c:pt idx="48">
                  <c:v>200</c:v>
                </c:pt>
                <c:pt idx="49">
                  <c:v>200</c:v>
                </c:pt>
                <c:pt idx="50">
                  <c:v>200</c:v>
                </c:pt>
                <c:pt idx="51">
                  <c:v>200</c:v>
                </c:pt>
                <c:pt idx="52">
                  <c:v>200</c:v>
                </c:pt>
                <c:pt idx="53">
                  <c:v>200</c:v>
                </c:pt>
                <c:pt idx="54">
                  <c:v>200</c:v>
                </c:pt>
                <c:pt idx="55">
                  <c:v>200</c:v>
                </c:pt>
                <c:pt idx="56">
                  <c:v>200</c:v>
                </c:pt>
                <c:pt idx="57">
                  <c:v>200</c:v>
                </c:pt>
                <c:pt idx="58">
                  <c:v>200</c:v>
                </c:pt>
                <c:pt idx="59">
                  <c:v>200</c:v>
                </c:pt>
                <c:pt idx="60">
                  <c:v>200</c:v>
                </c:pt>
                <c:pt idx="61">
                  <c:v>200</c:v>
                </c:pt>
                <c:pt idx="62">
                  <c:v>200</c:v>
                </c:pt>
                <c:pt idx="63">
                  <c:v>200</c:v>
                </c:pt>
                <c:pt idx="64">
                  <c:v>200</c:v>
                </c:pt>
                <c:pt idx="65">
                  <c:v>200</c:v>
                </c:pt>
                <c:pt idx="66">
                  <c:v>200</c:v>
                </c:pt>
                <c:pt idx="67">
                  <c:v>200</c:v>
                </c:pt>
                <c:pt idx="68">
                  <c:v>200</c:v>
                </c:pt>
                <c:pt idx="69">
                  <c:v>200</c:v>
                </c:pt>
                <c:pt idx="70">
                  <c:v>200</c:v>
                </c:pt>
                <c:pt idx="71">
                  <c:v>200</c:v>
                </c:pt>
                <c:pt idx="72">
                  <c:v>200</c:v>
                </c:pt>
                <c:pt idx="73">
                  <c:v>200</c:v>
                </c:pt>
                <c:pt idx="74">
                  <c:v>200</c:v>
                </c:pt>
                <c:pt idx="75">
                  <c:v>200</c:v>
                </c:pt>
                <c:pt idx="76">
                  <c:v>200</c:v>
                </c:pt>
                <c:pt idx="77">
                  <c:v>200</c:v>
                </c:pt>
                <c:pt idx="78">
                  <c:v>200</c:v>
                </c:pt>
                <c:pt idx="79">
                  <c:v>200</c:v>
                </c:pt>
                <c:pt idx="80">
                  <c:v>200</c:v>
                </c:pt>
                <c:pt idx="81">
                  <c:v>200</c:v>
                </c:pt>
                <c:pt idx="82">
                  <c:v>200</c:v>
                </c:pt>
                <c:pt idx="83">
                  <c:v>200</c:v>
                </c:pt>
                <c:pt idx="84">
                  <c:v>200</c:v>
                </c:pt>
                <c:pt idx="85">
                  <c:v>200</c:v>
                </c:pt>
                <c:pt idx="86">
                  <c:v>200</c:v>
                </c:pt>
                <c:pt idx="87">
                  <c:v>200</c:v>
                </c:pt>
                <c:pt idx="88">
                  <c:v>200</c:v>
                </c:pt>
                <c:pt idx="89">
                  <c:v>200</c:v>
                </c:pt>
                <c:pt idx="90">
                  <c:v>200</c:v>
                </c:pt>
                <c:pt idx="91">
                  <c:v>200</c:v>
                </c:pt>
                <c:pt idx="92">
                  <c:v>200</c:v>
                </c:pt>
                <c:pt idx="93">
                  <c:v>200</c:v>
                </c:pt>
                <c:pt idx="94">
                  <c:v>200</c:v>
                </c:pt>
                <c:pt idx="95">
                  <c:v>200</c:v>
                </c:pt>
                <c:pt idx="96">
                  <c:v>200</c:v>
                </c:pt>
                <c:pt idx="97">
                  <c:v>200</c:v>
                </c:pt>
                <c:pt idx="98">
                  <c:v>200</c:v>
                </c:pt>
                <c:pt idx="99">
                  <c:v>200</c:v>
                </c:pt>
              </c:numCache>
            </c:numRef>
          </c:xVal>
          <c:yVal>
            <c:numRef>
              <c:f>calcu!$R$6:$R$105</c:f>
              <c:numCache>
                <c:formatCode>General</c:formatCode>
                <c:ptCount val="100"/>
                <c:pt idx="0">
                  <c:v>200</c:v>
                </c:pt>
                <c:pt idx="1">
                  <c:v>200</c:v>
                </c:pt>
                <c:pt idx="2">
                  <c:v>200</c:v>
                </c:pt>
                <c:pt idx="3">
                  <c:v>200</c:v>
                </c:pt>
                <c:pt idx="4">
                  <c:v>200</c:v>
                </c:pt>
                <c:pt idx="5">
                  <c:v>200</c:v>
                </c:pt>
                <c:pt idx="6">
                  <c:v>200</c:v>
                </c:pt>
                <c:pt idx="7">
                  <c:v>200</c:v>
                </c:pt>
                <c:pt idx="8">
                  <c:v>200</c:v>
                </c:pt>
                <c:pt idx="9">
                  <c:v>200</c:v>
                </c:pt>
                <c:pt idx="10">
                  <c:v>200</c:v>
                </c:pt>
                <c:pt idx="11">
                  <c:v>200</c:v>
                </c:pt>
                <c:pt idx="12">
                  <c:v>200</c:v>
                </c:pt>
                <c:pt idx="13">
                  <c:v>200</c:v>
                </c:pt>
                <c:pt idx="14">
                  <c:v>200</c:v>
                </c:pt>
                <c:pt idx="15">
                  <c:v>200</c:v>
                </c:pt>
                <c:pt idx="16">
                  <c:v>200</c:v>
                </c:pt>
                <c:pt idx="17">
                  <c:v>200</c:v>
                </c:pt>
                <c:pt idx="18">
                  <c:v>200</c:v>
                </c:pt>
                <c:pt idx="19">
                  <c:v>200</c:v>
                </c:pt>
                <c:pt idx="20">
                  <c:v>200</c:v>
                </c:pt>
                <c:pt idx="21">
                  <c:v>200</c:v>
                </c:pt>
                <c:pt idx="22">
                  <c:v>200</c:v>
                </c:pt>
                <c:pt idx="23">
                  <c:v>200</c:v>
                </c:pt>
                <c:pt idx="24">
                  <c:v>200</c:v>
                </c:pt>
                <c:pt idx="25">
                  <c:v>200</c:v>
                </c:pt>
                <c:pt idx="26">
                  <c:v>200</c:v>
                </c:pt>
                <c:pt idx="27">
                  <c:v>200</c:v>
                </c:pt>
                <c:pt idx="28">
                  <c:v>200</c:v>
                </c:pt>
                <c:pt idx="29">
                  <c:v>200</c:v>
                </c:pt>
                <c:pt idx="30">
                  <c:v>200</c:v>
                </c:pt>
                <c:pt idx="31">
                  <c:v>200</c:v>
                </c:pt>
                <c:pt idx="32">
                  <c:v>200</c:v>
                </c:pt>
                <c:pt idx="33">
                  <c:v>200</c:v>
                </c:pt>
                <c:pt idx="34">
                  <c:v>200</c:v>
                </c:pt>
                <c:pt idx="35">
                  <c:v>200</c:v>
                </c:pt>
                <c:pt idx="36">
                  <c:v>200</c:v>
                </c:pt>
                <c:pt idx="37">
                  <c:v>200</c:v>
                </c:pt>
                <c:pt idx="38">
                  <c:v>200</c:v>
                </c:pt>
                <c:pt idx="39">
                  <c:v>200</c:v>
                </c:pt>
                <c:pt idx="40">
                  <c:v>200</c:v>
                </c:pt>
                <c:pt idx="41">
                  <c:v>200</c:v>
                </c:pt>
                <c:pt idx="42">
                  <c:v>200</c:v>
                </c:pt>
                <c:pt idx="43">
                  <c:v>200</c:v>
                </c:pt>
                <c:pt idx="44">
                  <c:v>200</c:v>
                </c:pt>
                <c:pt idx="45">
                  <c:v>200</c:v>
                </c:pt>
                <c:pt idx="46">
                  <c:v>200</c:v>
                </c:pt>
                <c:pt idx="47">
                  <c:v>200</c:v>
                </c:pt>
                <c:pt idx="48">
                  <c:v>200</c:v>
                </c:pt>
                <c:pt idx="49">
                  <c:v>200</c:v>
                </c:pt>
                <c:pt idx="50">
                  <c:v>200</c:v>
                </c:pt>
                <c:pt idx="51">
                  <c:v>200</c:v>
                </c:pt>
                <c:pt idx="52">
                  <c:v>200</c:v>
                </c:pt>
                <c:pt idx="53">
                  <c:v>200</c:v>
                </c:pt>
                <c:pt idx="54">
                  <c:v>200</c:v>
                </c:pt>
                <c:pt idx="55">
                  <c:v>200</c:v>
                </c:pt>
                <c:pt idx="56">
                  <c:v>200</c:v>
                </c:pt>
                <c:pt idx="57">
                  <c:v>200</c:v>
                </c:pt>
                <c:pt idx="58">
                  <c:v>200</c:v>
                </c:pt>
                <c:pt idx="59">
                  <c:v>200</c:v>
                </c:pt>
                <c:pt idx="60">
                  <c:v>200</c:v>
                </c:pt>
                <c:pt idx="61">
                  <c:v>200</c:v>
                </c:pt>
                <c:pt idx="62">
                  <c:v>200</c:v>
                </c:pt>
                <c:pt idx="63">
                  <c:v>200</c:v>
                </c:pt>
                <c:pt idx="64">
                  <c:v>200</c:v>
                </c:pt>
                <c:pt idx="65">
                  <c:v>200</c:v>
                </c:pt>
                <c:pt idx="66">
                  <c:v>200</c:v>
                </c:pt>
                <c:pt idx="67">
                  <c:v>200</c:v>
                </c:pt>
                <c:pt idx="68">
                  <c:v>200</c:v>
                </c:pt>
                <c:pt idx="69">
                  <c:v>200</c:v>
                </c:pt>
                <c:pt idx="70">
                  <c:v>200</c:v>
                </c:pt>
                <c:pt idx="71">
                  <c:v>200</c:v>
                </c:pt>
                <c:pt idx="72">
                  <c:v>200</c:v>
                </c:pt>
                <c:pt idx="73">
                  <c:v>200</c:v>
                </c:pt>
                <c:pt idx="74">
                  <c:v>200</c:v>
                </c:pt>
                <c:pt idx="75">
                  <c:v>200</c:v>
                </c:pt>
                <c:pt idx="76">
                  <c:v>200</c:v>
                </c:pt>
                <c:pt idx="77">
                  <c:v>200</c:v>
                </c:pt>
                <c:pt idx="78">
                  <c:v>200</c:v>
                </c:pt>
                <c:pt idx="79">
                  <c:v>200</c:v>
                </c:pt>
                <c:pt idx="80">
                  <c:v>200</c:v>
                </c:pt>
                <c:pt idx="81">
                  <c:v>200</c:v>
                </c:pt>
                <c:pt idx="82">
                  <c:v>200</c:v>
                </c:pt>
                <c:pt idx="83">
                  <c:v>200</c:v>
                </c:pt>
                <c:pt idx="84">
                  <c:v>200</c:v>
                </c:pt>
                <c:pt idx="85">
                  <c:v>200</c:v>
                </c:pt>
                <c:pt idx="86">
                  <c:v>200</c:v>
                </c:pt>
                <c:pt idx="87">
                  <c:v>200</c:v>
                </c:pt>
                <c:pt idx="88">
                  <c:v>200</c:v>
                </c:pt>
                <c:pt idx="89">
                  <c:v>200</c:v>
                </c:pt>
                <c:pt idx="90">
                  <c:v>200</c:v>
                </c:pt>
                <c:pt idx="91">
                  <c:v>200</c:v>
                </c:pt>
                <c:pt idx="92">
                  <c:v>200</c:v>
                </c:pt>
                <c:pt idx="93">
                  <c:v>200</c:v>
                </c:pt>
                <c:pt idx="94">
                  <c:v>200</c:v>
                </c:pt>
                <c:pt idx="95">
                  <c:v>200</c:v>
                </c:pt>
                <c:pt idx="96">
                  <c:v>200</c:v>
                </c:pt>
                <c:pt idx="97">
                  <c:v>200</c:v>
                </c:pt>
                <c:pt idx="98">
                  <c:v>200</c:v>
                </c:pt>
                <c:pt idx="99">
                  <c:v>200</c:v>
                </c:pt>
              </c:numCache>
            </c:numRef>
          </c:yVal>
          <c:smooth val="0"/>
          <c:extLst xmlns:c16r2="http://schemas.microsoft.com/office/drawing/2015/06/chart">
            <c:ext xmlns:c16="http://schemas.microsoft.com/office/drawing/2014/chart" uri="{C3380CC4-5D6E-409C-BE32-E72D297353CC}">
              <c16:uniqueId val="{00000004-87B0-48A7-BFEB-6B719C98C840}"/>
            </c:ext>
          </c:extLst>
        </c:ser>
        <c:ser>
          <c:idx val="5"/>
          <c:order val="5"/>
          <c:spPr>
            <a:ln w="25400">
              <a:solidFill>
                <a:srgbClr val="000000"/>
              </a:solidFill>
              <a:prstDash val="solid"/>
            </a:ln>
          </c:spPr>
          <c:marker>
            <c:symbol val="none"/>
          </c:marker>
          <c:xVal>
            <c:numRef>
              <c:f>calcu!$T$6:$T$7</c:f>
              <c:numCache>
                <c:formatCode>General</c:formatCode>
                <c:ptCount val="2"/>
                <c:pt idx="0">
                  <c:v>0</c:v>
                </c:pt>
                <c:pt idx="1">
                  <c:v>100</c:v>
                </c:pt>
              </c:numCache>
            </c:numRef>
          </c:xVal>
          <c:yVal>
            <c:numRef>
              <c:f>calcu!$U$6:$U$7</c:f>
              <c:numCache>
                <c:formatCode>General</c:formatCode>
                <c:ptCount val="2"/>
                <c:pt idx="0">
                  <c:v>0</c:v>
                </c:pt>
                <c:pt idx="1">
                  <c:v>0</c:v>
                </c:pt>
              </c:numCache>
            </c:numRef>
          </c:yVal>
          <c:smooth val="0"/>
          <c:extLst xmlns:c16r2="http://schemas.microsoft.com/office/drawing/2015/06/chart">
            <c:ext xmlns:c16="http://schemas.microsoft.com/office/drawing/2014/chart" uri="{C3380CC4-5D6E-409C-BE32-E72D297353CC}">
              <c16:uniqueId val="{00000005-87B0-48A7-BFEB-6B719C98C840}"/>
            </c:ext>
          </c:extLst>
        </c:ser>
        <c:ser>
          <c:idx val="6"/>
          <c:order val="6"/>
          <c:spPr>
            <a:ln w="25400">
              <a:solidFill>
                <a:srgbClr val="000000"/>
              </a:solidFill>
              <a:prstDash val="solid"/>
            </a:ln>
          </c:spPr>
          <c:marker>
            <c:symbol val="none"/>
          </c:marker>
          <c:xVal>
            <c:numRef>
              <c:f>calcu!$T$9:$T$10</c:f>
              <c:numCache>
                <c:formatCode>General</c:formatCode>
                <c:ptCount val="2"/>
                <c:pt idx="0">
                  <c:v>100</c:v>
                </c:pt>
                <c:pt idx="1">
                  <c:v>50</c:v>
                </c:pt>
              </c:numCache>
            </c:numRef>
          </c:xVal>
          <c:yVal>
            <c:numRef>
              <c:f>calcu!$U$9:$U$10</c:f>
              <c:numCache>
                <c:formatCode>General</c:formatCode>
                <c:ptCount val="2"/>
                <c:pt idx="0">
                  <c:v>0</c:v>
                </c:pt>
                <c:pt idx="1">
                  <c:v>86.602540378443507</c:v>
                </c:pt>
              </c:numCache>
            </c:numRef>
          </c:yVal>
          <c:smooth val="0"/>
          <c:extLst xmlns:c16r2="http://schemas.microsoft.com/office/drawing/2015/06/chart">
            <c:ext xmlns:c16="http://schemas.microsoft.com/office/drawing/2014/chart" uri="{C3380CC4-5D6E-409C-BE32-E72D297353CC}">
              <c16:uniqueId val="{00000006-87B0-48A7-BFEB-6B719C98C840}"/>
            </c:ext>
          </c:extLst>
        </c:ser>
        <c:ser>
          <c:idx val="7"/>
          <c:order val="7"/>
          <c:spPr>
            <a:ln w="25400">
              <a:solidFill>
                <a:srgbClr val="000000"/>
              </a:solidFill>
              <a:prstDash val="solid"/>
            </a:ln>
          </c:spPr>
          <c:marker>
            <c:symbol val="none"/>
          </c:marker>
          <c:xVal>
            <c:numRef>
              <c:f>calcu!$T$12:$T$13</c:f>
              <c:numCache>
                <c:formatCode>General</c:formatCode>
                <c:ptCount val="2"/>
                <c:pt idx="0">
                  <c:v>0</c:v>
                </c:pt>
                <c:pt idx="1">
                  <c:v>50</c:v>
                </c:pt>
              </c:numCache>
            </c:numRef>
          </c:xVal>
          <c:yVal>
            <c:numRef>
              <c:f>calcu!$U$12:$U$13</c:f>
              <c:numCache>
                <c:formatCode>General</c:formatCode>
                <c:ptCount val="2"/>
                <c:pt idx="0">
                  <c:v>0</c:v>
                </c:pt>
                <c:pt idx="1">
                  <c:v>86.602540378443507</c:v>
                </c:pt>
              </c:numCache>
            </c:numRef>
          </c:yVal>
          <c:smooth val="0"/>
          <c:extLst xmlns:c16r2="http://schemas.microsoft.com/office/drawing/2015/06/chart">
            <c:ext xmlns:c16="http://schemas.microsoft.com/office/drawing/2014/chart" uri="{C3380CC4-5D6E-409C-BE32-E72D297353CC}">
              <c16:uniqueId val="{00000007-87B0-48A7-BFEB-6B719C98C840}"/>
            </c:ext>
          </c:extLst>
        </c:ser>
        <c:dLbls>
          <c:showLegendKey val="0"/>
          <c:showVal val="0"/>
          <c:showCatName val="0"/>
          <c:showSerName val="0"/>
          <c:showPercent val="0"/>
          <c:showBubbleSize val="0"/>
        </c:dLbls>
        <c:axId val="100437376"/>
        <c:axId val="100455552"/>
      </c:scatterChart>
      <c:valAx>
        <c:axId val="100437376"/>
        <c:scaling>
          <c:orientation val="minMax"/>
          <c:max val="100"/>
        </c:scaling>
        <c:delete val="0"/>
        <c:axPos val="b"/>
        <c:numFmt formatCode="General" sourceLinked="1"/>
        <c:majorTickMark val="none"/>
        <c:minorTickMark val="none"/>
        <c:tickLblPos val="none"/>
        <c:spPr>
          <a:ln w="9525">
            <a:noFill/>
          </a:ln>
        </c:spPr>
        <c:crossAx val="100455552"/>
        <c:crosses val="autoZero"/>
        <c:crossBetween val="midCat"/>
      </c:valAx>
      <c:valAx>
        <c:axId val="100455552"/>
        <c:scaling>
          <c:orientation val="minMax"/>
          <c:max val="86.602540378443507"/>
        </c:scaling>
        <c:delete val="0"/>
        <c:axPos val="l"/>
        <c:numFmt formatCode="General" sourceLinked="1"/>
        <c:majorTickMark val="none"/>
        <c:minorTickMark val="none"/>
        <c:tickLblPos val="none"/>
        <c:spPr>
          <a:ln w="9525">
            <a:noFill/>
          </a:ln>
        </c:spPr>
        <c:crossAx val="100437376"/>
        <c:crosses val="autoZero"/>
        <c:crossBetween val="midCat"/>
      </c:valAx>
      <c:spPr>
        <a:noFill/>
        <a:ln w="25400">
          <a:noFill/>
        </a:ln>
      </c:spPr>
    </c:plotArea>
    <c:plotVisOnly val="1"/>
    <c:dispBlanksAs val="gap"/>
    <c:showDLblsOverMax val="0"/>
  </c:chart>
  <c:spPr>
    <a:solidFill>
      <a:srgbClr val="FFFFFF"/>
    </a:solidFill>
    <a:ln w="3175">
      <a:noFill/>
      <a:prstDash val="solid"/>
    </a:ln>
  </c:spPr>
  <c:txPr>
    <a:bodyPr/>
    <a:lstStyle/>
    <a:p>
      <a:pPr>
        <a:defRPr sz="800" b="0" i="0" u="none" strike="noStrike" baseline="0">
          <a:solidFill>
            <a:srgbClr val="000000"/>
          </a:solidFill>
          <a:latin typeface="Arial"/>
          <a:ea typeface="Arial"/>
          <a:cs typeface="Arial"/>
        </a:defRPr>
      </a:pPr>
      <a:endParaRPr lang="nl-NL"/>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186401255882574"/>
          <c:y val="4.1975409855830093E-2"/>
          <c:w val="0.76881854981965059"/>
          <c:h val="0.83643586813461213"/>
        </c:manualLayout>
      </c:layout>
      <c:scatterChart>
        <c:scatterStyle val="lineMarker"/>
        <c:varyColors val="0"/>
        <c:ser>
          <c:idx val="0"/>
          <c:order val="0"/>
          <c:tx>
            <c:strRef>
              <c:f>entry!$H$10</c:f>
              <c:strCache>
                <c:ptCount val="1"/>
                <c:pt idx="0">
                  <c:v>NE</c:v>
                </c:pt>
              </c:strCache>
            </c:strRef>
          </c:tx>
          <c:spPr>
            <a:ln w="28575">
              <a:noFill/>
            </a:ln>
          </c:spPr>
          <c:marker>
            <c:symbol val="circle"/>
            <c:size val="7"/>
            <c:spPr>
              <a:solidFill>
                <a:srgbClr val="FF99CC"/>
              </a:solidFill>
              <a:ln>
                <a:solidFill>
                  <a:srgbClr val="FF0000"/>
                </a:solidFill>
                <a:prstDash val="solid"/>
              </a:ln>
            </c:spPr>
          </c:marker>
          <c:xVal>
            <c:numRef>
              <c:f>calcu!$I$6:$I$105</c:f>
              <c:numCache>
                <c:formatCode>General</c:formatCode>
                <c:ptCount val="100"/>
                <c:pt idx="0">
                  <c:v>200</c:v>
                </c:pt>
                <c:pt idx="1">
                  <c:v>200</c:v>
                </c:pt>
                <c:pt idx="2">
                  <c:v>200</c:v>
                </c:pt>
                <c:pt idx="3">
                  <c:v>200</c:v>
                </c:pt>
                <c:pt idx="4">
                  <c:v>200</c:v>
                </c:pt>
                <c:pt idx="5">
                  <c:v>200</c:v>
                </c:pt>
                <c:pt idx="6">
                  <c:v>200</c:v>
                </c:pt>
                <c:pt idx="7">
                  <c:v>200</c:v>
                </c:pt>
                <c:pt idx="8">
                  <c:v>200</c:v>
                </c:pt>
                <c:pt idx="9">
                  <c:v>200</c:v>
                </c:pt>
                <c:pt idx="10">
                  <c:v>200</c:v>
                </c:pt>
                <c:pt idx="11">
                  <c:v>200</c:v>
                </c:pt>
                <c:pt idx="12">
                  <c:v>200</c:v>
                </c:pt>
                <c:pt idx="13">
                  <c:v>200</c:v>
                </c:pt>
                <c:pt idx="14">
                  <c:v>200</c:v>
                </c:pt>
                <c:pt idx="15">
                  <c:v>200</c:v>
                </c:pt>
                <c:pt idx="16">
                  <c:v>200</c:v>
                </c:pt>
                <c:pt idx="17">
                  <c:v>200</c:v>
                </c:pt>
                <c:pt idx="18">
                  <c:v>200</c:v>
                </c:pt>
                <c:pt idx="19">
                  <c:v>200</c:v>
                </c:pt>
                <c:pt idx="20">
                  <c:v>200</c:v>
                </c:pt>
                <c:pt idx="21">
                  <c:v>200</c:v>
                </c:pt>
                <c:pt idx="22">
                  <c:v>200</c:v>
                </c:pt>
                <c:pt idx="23">
                  <c:v>200</c:v>
                </c:pt>
                <c:pt idx="24">
                  <c:v>200</c:v>
                </c:pt>
                <c:pt idx="25">
                  <c:v>200</c:v>
                </c:pt>
                <c:pt idx="26">
                  <c:v>200</c:v>
                </c:pt>
                <c:pt idx="27">
                  <c:v>200</c:v>
                </c:pt>
                <c:pt idx="28">
                  <c:v>200</c:v>
                </c:pt>
                <c:pt idx="29">
                  <c:v>200</c:v>
                </c:pt>
                <c:pt idx="30">
                  <c:v>200</c:v>
                </c:pt>
                <c:pt idx="31">
                  <c:v>200</c:v>
                </c:pt>
                <c:pt idx="32">
                  <c:v>200</c:v>
                </c:pt>
                <c:pt idx="33">
                  <c:v>200</c:v>
                </c:pt>
                <c:pt idx="34">
                  <c:v>200</c:v>
                </c:pt>
                <c:pt idx="35">
                  <c:v>200</c:v>
                </c:pt>
                <c:pt idx="36">
                  <c:v>200</c:v>
                </c:pt>
                <c:pt idx="37">
                  <c:v>200</c:v>
                </c:pt>
                <c:pt idx="38">
                  <c:v>200</c:v>
                </c:pt>
                <c:pt idx="39">
                  <c:v>200</c:v>
                </c:pt>
                <c:pt idx="40">
                  <c:v>200</c:v>
                </c:pt>
                <c:pt idx="41">
                  <c:v>200</c:v>
                </c:pt>
                <c:pt idx="42">
                  <c:v>200</c:v>
                </c:pt>
                <c:pt idx="43">
                  <c:v>200</c:v>
                </c:pt>
                <c:pt idx="44">
                  <c:v>200</c:v>
                </c:pt>
                <c:pt idx="45">
                  <c:v>200</c:v>
                </c:pt>
                <c:pt idx="46">
                  <c:v>200</c:v>
                </c:pt>
                <c:pt idx="47">
                  <c:v>200</c:v>
                </c:pt>
                <c:pt idx="48">
                  <c:v>200</c:v>
                </c:pt>
                <c:pt idx="49">
                  <c:v>200</c:v>
                </c:pt>
                <c:pt idx="50">
                  <c:v>200</c:v>
                </c:pt>
                <c:pt idx="51">
                  <c:v>200</c:v>
                </c:pt>
                <c:pt idx="52">
                  <c:v>200</c:v>
                </c:pt>
                <c:pt idx="53">
                  <c:v>200</c:v>
                </c:pt>
                <c:pt idx="54">
                  <c:v>200</c:v>
                </c:pt>
                <c:pt idx="55">
                  <c:v>200</c:v>
                </c:pt>
                <c:pt idx="56">
                  <c:v>200</c:v>
                </c:pt>
                <c:pt idx="57">
                  <c:v>200</c:v>
                </c:pt>
                <c:pt idx="58">
                  <c:v>200</c:v>
                </c:pt>
                <c:pt idx="59">
                  <c:v>200</c:v>
                </c:pt>
                <c:pt idx="60">
                  <c:v>200</c:v>
                </c:pt>
                <c:pt idx="61">
                  <c:v>200</c:v>
                </c:pt>
                <c:pt idx="62">
                  <c:v>200</c:v>
                </c:pt>
                <c:pt idx="63">
                  <c:v>200</c:v>
                </c:pt>
                <c:pt idx="64">
                  <c:v>200</c:v>
                </c:pt>
                <c:pt idx="65">
                  <c:v>200</c:v>
                </c:pt>
                <c:pt idx="66">
                  <c:v>200</c:v>
                </c:pt>
                <c:pt idx="67">
                  <c:v>200</c:v>
                </c:pt>
                <c:pt idx="68">
                  <c:v>200</c:v>
                </c:pt>
                <c:pt idx="69">
                  <c:v>200</c:v>
                </c:pt>
                <c:pt idx="70">
                  <c:v>200</c:v>
                </c:pt>
                <c:pt idx="71">
                  <c:v>200</c:v>
                </c:pt>
                <c:pt idx="72">
                  <c:v>200</c:v>
                </c:pt>
                <c:pt idx="73">
                  <c:v>200</c:v>
                </c:pt>
                <c:pt idx="74">
                  <c:v>200</c:v>
                </c:pt>
                <c:pt idx="75">
                  <c:v>200</c:v>
                </c:pt>
                <c:pt idx="76">
                  <c:v>200</c:v>
                </c:pt>
                <c:pt idx="77">
                  <c:v>200</c:v>
                </c:pt>
                <c:pt idx="78">
                  <c:v>200</c:v>
                </c:pt>
                <c:pt idx="79">
                  <c:v>200</c:v>
                </c:pt>
                <c:pt idx="80">
                  <c:v>200</c:v>
                </c:pt>
                <c:pt idx="81">
                  <c:v>200</c:v>
                </c:pt>
                <c:pt idx="82">
                  <c:v>200</c:v>
                </c:pt>
                <c:pt idx="83">
                  <c:v>200</c:v>
                </c:pt>
                <c:pt idx="84">
                  <c:v>200</c:v>
                </c:pt>
                <c:pt idx="85">
                  <c:v>200</c:v>
                </c:pt>
                <c:pt idx="86">
                  <c:v>200</c:v>
                </c:pt>
                <c:pt idx="87">
                  <c:v>200</c:v>
                </c:pt>
                <c:pt idx="88">
                  <c:v>200</c:v>
                </c:pt>
                <c:pt idx="89">
                  <c:v>200</c:v>
                </c:pt>
                <c:pt idx="90">
                  <c:v>200</c:v>
                </c:pt>
                <c:pt idx="91">
                  <c:v>200</c:v>
                </c:pt>
                <c:pt idx="92">
                  <c:v>200</c:v>
                </c:pt>
                <c:pt idx="93">
                  <c:v>200</c:v>
                </c:pt>
                <c:pt idx="94">
                  <c:v>200</c:v>
                </c:pt>
                <c:pt idx="95">
                  <c:v>200</c:v>
                </c:pt>
                <c:pt idx="96">
                  <c:v>200</c:v>
                </c:pt>
                <c:pt idx="97">
                  <c:v>200</c:v>
                </c:pt>
                <c:pt idx="98">
                  <c:v>200</c:v>
                </c:pt>
                <c:pt idx="99">
                  <c:v>200</c:v>
                </c:pt>
              </c:numCache>
            </c:numRef>
          </c:xVal>
          <c:yVal>
            <c:numRef>
              <c:f>calcu!$J$6:$J$105</c:f>
              <c:numCache>
                <c:formatCode>General</c:formatCode>
                <c:ptCount val="100"/>
                <c:pt idx="0">
                  <c:v>200</c:v>
                </c:pt>
                <c:pt idx="1">
                  <c:v>200</c:v>
                </c:pt>
                <c:pt idx="2">
                  <c:v>200</c:v>
                </c:pt>
                <c:pt idx="3">
                  <c:v>200</c:v>
                </c:pt>
                <c:pt idx="4">
                  <c:v>200</c:v>
                </c:pt>
                <c:pt idx="5">
                  <c:v>200</c:v>
                </c:pt>
                <c:pt idx="6">
                  <c:v>200</c:v>
                </c:pt>
                <c:pt idx="7">
                  <c:v>200</c:v>
                </c:pt>
                <c:pt idx="8">
                  <c:v>200</c:v>
                </c:pt>
                <c:pt idx="9">
                  <c:v>200</c:v>
                </c:pt>
                <c:pt idx="10">
                  <c:v>200</c:v>
                </c:pt>
                <c:pt idx="11">
                  <c:v>200</c:v>
                </c:pt>
                <c:pt idx="12">
                  <c:v>200</c:v>
                </c:pt>
                <c:pt idx="13">
                  <c:v>200</c:v>
                </c:pt>
                <c:pt idx="14">
                  <c:v>200</c:v>
                </c:pt>
                <c:pt idx="15">
                  <c:v>200</c:v>
                </c:pt>
                <c:pt idx="16">
                  <c:v>200</c:v>
                </c:pt>
                <c:pt idx="17">
                  <c:v>200</c:v>
                </c:pt>
                <c:pt idx="18">
                  <c:v>200</c:v>
                </c:pt>
                <c:pt idx="19">
                  <c:v>200</c:v>
                </c:pt>
                <c:pt idx="20">
                  <c:v>200</c:v>
                </c:pt>
                <c:pt idx="21">
                  <c:v>200</c:v>
                </c:pt>
                <c:pt idx="22">
                  <c:v>200</c:v>
                </c:pt>
                <c:pt idx="23">
                  <c:v>200</c:v>
                </c:pt>
                <c:pt idx="24">
                  <c:v>200</c:v>
                </c:pt>
                <c:pt idx="25">
                  <c:v>200</c:v>
                </c:pt>
                <c:pt idx="26">
                  <c:v>200</c:v>
                </c:pt>
                <c:pt idx="27">
                  <c:v>200</c:v>
                </c:pt>
                <c:pt idx="28">
                  <c:v>200</c:v>
                </c:pt>
                <c:pt idx="29">
                  <c:v>200</c:v>
                </c:pt>
                <c:pt idx="30">
                  <c:v>200</c:v>
                </c:pt>
                <c:pt idx="31">
                  <c:v>200</c:v>
                </c:pt>
                <c:pt idx="32">
                  <c:v>200</c:v>
                </c:pt>
                <c:pt idx="33">
                  <c:v>200</c:v>
                </c:pt>
                <c:pt idx="34">
                  <c:v>200</c:v>
                </c:pt>
                <c:pt idx="35">
                  <c:v>200</c:v>
                </c:pt>
                <c:pt idx="36">
                  <c:v>200</c:v>
                </c:pt>
                <c:pt idx="37">
                  <c:v>200</c:v>
                </c:pt>
                <c:pt idx="38">
                  <c:v>200</c:v>
                </c:pt>
                <c:pt idx="39">
                  <c:v>200</c:v>
                </c:pt>
                <c:pt idx="40">
                  <c:v>200</c:v>
                </c:pt>
                <c:pt idx="41">
                  <c:v>200</c:v>
                </c:pt>
                <c:pt idx="42">
                  <c:v>200</c:v>
                </c:pt>
                <c:pt idx="43">
                  <c:v>200</c:v>
                </c:pt>
                <c:pt idx="44">
                  <c:v>200</c:v>
                </c:pt>
                <c:pt idx="45">
                  <c:v>200</c:v>
                </c:pt>
                <c:pt idx="46">
                  <c:v>200</c:v>
                </c:pt>
                <c:pt idx="47">
                  <c:v>200</c:v>
                </c:pt>
                <c:pt idx="48">
                  <c:v>200</c:v>
                </c:pt>
                <c:pt idx="49">
                  <c:v>200</c:v>
                </c:pt>
                <c:pt idx="50">
                  <c:v>200</c:v>
                </c:pt>
                <c:pt idx="51">
                  <c:v>200</c:v>
                </c:pt>
                <c:pt idx="52">
                  <c:v>200</c:v>
                </c:pt>
                <c:pt idx="53">
                  <c:v>200</c:v>
                </c:pt>
                <c:pt idx="54">
                  <c:v>200</c:v>
                </c:pt>
                <c:pt idx="55">
                  <c:v>200</c:v>
                </c:pt>
                <c:pt idx="56">
                  <c:v>200</c:v>
                </c:pt>
                <c:pt idx="57">
                  <c:v>200</c:v>
                </c:pt>
                <c:pt idx="58">
                  <c:v>200</c:v>
                </c:pt>
                <c:pt idx="59">
                  <c:v>200</c:v>
                </c:pt>
                <c:pt idx="60">
                  <c:v>200</c:v>
                </c:pt>
                <c:pt idx="61">
                  <c:v>200</c:v>
                </c:pt>
                <c:pt idx="62">
                  <c:v>200</c:v>
                </c:pt>
                <c:pt idx="63">
                  <c:v>200</c:v>
                </c:pt>
                <c:pt idx="64">
                  <c:v>200</c:v>
                </c:pt>
                <c:pt idx="65">
                  <c:v>200</c:v>
                </c:pt>
                <c:pt idx="66">
                  <c:v>200</c:v>
                </c:pt>
                <c:pt idx="67">
                  <c:v>200</c:v>
                </c:pt>
                <c:pt idx="68">
                  <c:v>200</c:v>
                </c:pt>
                <c:pt idx="69">
                  <c:v>200</c:v>
                </c:pt>
                <c:pt idx="70">
                  <c:v>200</c:v>
                </c:pt>
                <c:pt idx="71">
                  <c:v>200</c:v>
                </c:pt>
                <c:pt idx="72">
                  <c:v>200</c:v>
                </c:pt>
                <c:pt idx="73">
                  <c:v>200</c:v>
                </c:pt>
                <c:pt idx="74">
                  <c:v>200</c:v>
                </c:pt>
                <c:pt idx="75">
                  <c:v>200</c:v>
                </c:pt>
                <c:pt idx="76">
                  <c:v>200</c:v>
                </c:pt>
                <c:pt idx="77">
                  <c:v>200</c:v>
                </c:pt>
                <c:pt idx="78">
                  <c:v>200</c:v>
                </c:pt>
                <c:pt idx="79">
                  <c:v>200</c:v>
                </c:pt>
                <c:pt idx="80">
                  <c:v>200</c:v>
                </c:pt>
                <c:pt idx="81">
                  <c:v>200</c:v>
                </c:pt>
                <c:pt idx="82">
                  <c:v>200</c:v>
                </c:pt>
                <c:pt idx="83">
                  <c:v>200</c:v>
                </c:pt>
                <c:pt idx="84">
                  <c:v>200</c:v>
                </c:pt>
                <c:pt idx="85">
                  <c:v>200</c:v>
                </c:pt>
                <c:pt idx="86">
                  <c:v>200</c:v>
                </c:pt>
                <c:pt idx="87">
                  <c:v>200</c:v>
                </c:pt>
                <c:pt idx="88">
                  <c:v>200</c:v>
                </c:pt>
                <c:pt idx="89">
                  <c:v>200</c:v>
                </c:pt>
                <c:pt idx="90">
                  <c:v>200</c:v>
                </c:pt>
                <c:pt idx="91">
                  <c:v>200</c:v>
                </c:pt>
                <c:pt idx="92">
                  <c:v>200</c:v>
                </c:pt>
                <c:pt idx="93">
                  <c:v>200</c:v>
                </c:pt>
                <c:pt idx="94">
                  <c:v>200</c:v>
                </c:pt>
                <c:pt idx="95">
                  <c:v>200</c:v>
                </c:pt>
                <c:pt idx="96">
                  <c:v>200</c:v>
                </c:pt>
                <c:pt idx="97">
                  <c:v>200</c:v>
                </c:pt>
                <c:pt idx="98">
                  <c:v>200</c:v>
                </c:pt>
                <c:pt idx="99">
                  <c:v>200</c:v>
                </c:pt>
              </c:numCache>
            </c:numRef>
          </c:yVal>
          <c:smooth val="0"/>
          <c:extLst xmlns:c16r2="http://schemas.microsoft.com/office/drawing/2015/06/chart">
            <c:ext xmlns:c16="http://schemas.microsoft.com/office/drawing/2014/chart" uri="{C3380CC4-5D6E-409C-BE32-E72D297353CC}">
              <c16:uniqueId val="{00000000-9140-40C9-83B6-F16FD9569990}"/>
            </c:ext>
          </c:extLst>
        </c:ser>
        <c:ser>
          <c:idx val="1"/>
          <c:order val="1"/>
          <c:tx>
            <c:strRef>
              <c:f>entry!$H$11</c:f>
              <c:strCache>
                <c:ptCount val="1"/>
              </c:strCache>
            </c:strRef>
          </c:tx>
          <c:spPr>
            <a:ln w="28575">
              <a:noFill/>
            </a:ln>
          </c:spPr>
          <c:marker>
            <c:symbol val="circle"/>
            <c:size val="7"/>
            <c:spPr>
              <a:solidFill>
                <a:srgbClr val="FFCC99"/>
              </a:solidFill>
              <a:ln>
                <a:solidFill>
                  <a:srgbClr val="FF6600"/>
                </a:solidFill>
                <a:prstDash val="solid"/>
              </a:ln>
            </c:spPr>
          </c:marker>
          <c:xVal>
            <c:numRef>
              <c:f>calcu!$K$6:$K$105</c:f>
              <c:numCache>
                <c:formatCode>General</c:formatCode>
                <c:ptCount val="100"/>
                <c:pt idx="0">
                  <c:v>200</c:v>
                </c:pt>
                <c:pt idx="1">
                  <c:v>200</c:v>
                </c:pt>
                <c:pt idx="2">
                  <c:v>200</c:v>
                </c:pt>
                <c:pt idx="3">
                  <c:v>200</c:v>
                </c:pt>
                <c:pt idx="4">
                  <c:v>200</c:v>
                </c:pt>
                <c:pt idx="5">
                  <c:v>200</c:v>
                </c:pt>
                <c:pt idx="6">
                  <c:v>200</c:v>
                </c:pt>
                <c:pt idx="7">
                  <c:v>200</c:v>
                </c:pt>
                <c:pt idx="8">
                  <c:v>200</c:v>
                </c:pt>
                <c:pt idx="9">
                  <c:v>200</c:v>
                </c:pt>
                <c:pt idx="10">
                  <c:v>200</c:v>
                </c:pt>
                <c:pt idx="11">
                  <c:v>200</c:v>
                </c:pt>
                <c:pt idx="12">
                  <c:v>200</c:v>
                </c:pt>
                <c:pt idx="13">
                  <c:v>200</c:v>
                </c:pt>
                <c:pt idx="14">
                  <c:v>200</c:v>
                </c:pt>
                <c:pt idx="15">
                  <c:v>200</c:v>
                </c:pt>
                <c:pt idx="16">
                  <c:v>200</c:v>
                </c:pt>
                <c:pt idx="17">
                  <c:v>200</c:v>
                </c:pt>
                <c:pt idx="18">
                  <c:v>200</c:v>
                </c:pt>
                <c:pt idx="19">
                  <c:v>200</c:v>
                </c:pt>
                <c:pt idx="20">
                  <c:v>200</c:v>
                </c:pt>
                <c:pt idx="21">
                  <c:v>200</c:v>
                </c:pt>
                <c:pt idx="22">
                  <c:v>200</c:v>
                </c:pt>
                <c:pt idx="23">
                  <c:v>200</c:v>
                </c:pt>
                <c:pt idx="24">
                  <c:v>200</c:v>
                </c:pt>
                <c:pt idx="25">
                  <c:v>200</c:v>
                </c:pt>
                <c:pt idx="26">
                  <c:v>200</c:v>
                </c:pt>
                <c:pt idx="27">
                  <c:v>200</c:v>
                </c:pt>
                <c:pt idx="28">
                  <c:v>200</c:v>
                </c:pt>
                <c:pt idx="29">
                  <c:v>200</c:v>
                </c:pt>
                <c:pt idx="30">
                  <c:v>200</c:v>
                </c:pt>
                <c:pt idx="31">
                  <c:v>200</c:v>
                </c:pt>
                <c:pt idx="32">
                  <c:v>200</c:v>
                </c:pt>
                <c:pt idx="33">
                  <c:v>200</c:v>
                </c:pt>
                <c:pt idx="34">
                  <c:v>200</c:v>
                </c:pt>
                <c:pt idx="35">
                  <c:v>200</c:v>
                </c:pt>
                <c:pt idx="36">
                  <c:v>200</c:v>
                </c:pt>
                <c:pt idx="37">
                  <c:v>200</c:v>
                </c:pt>
                <c:pt idx="38">
                  <c:v>200</c:v>
                </c:pt>
                <c:pt idx="39">
                  <c:v>200</c:v>
                </c:pt>
                <c:pt idx="40">
                  <c:v>200</c:v>
                </c:pt>
                <c:pt idx="41">
                  <c:v>200</c:v>
                </c:pt>
                <c:pt idx="42">
                  <c:v>200</c:v>
                </c:pt>
                <c:pt idx="43">
                  <c:v>200</c:v>
                </c:pt>
                <c:pt idx="44">
                  <c:v>200</c:v>
                </c:pt>
                <c:pt idx="45">
                  <c:v>200</c:v>
                </c:pt>
                <c:pt idx="46">
                  <c:v>200</c:v>
                </c:pt>
                <c:pt idx="47">
                  <c:v>200</c:v>
                </c:pt>
                <c:pt idx="48">
                  <c:v>200</c:v>
                </c:pt>
                <c:pt idx="49">
                  <c:v>200</c:v>
                </c:pt>
                <c:pt idx="50">
                  <c:v>200</c:v>
                </c:pt>
                <c:pt idx="51">
                  <c:v>200</c:v>
                </c:pt>
                <c:pt idx="52">
                  <c:v>200</c:v>
                </c:pt>
                <c:pt idx="53">
                  <c:v>200</c:v>
                </c:pt>
                <c:pt idx="54">
                  <c:v>200</c:v>
                </c:pt>
                <c:pt idx="55">
                  <c:v>200</c:v>
                </c:pt>
                <c:pt idx="56">
                  <c:v>200</c:v>
                </c:pt>
                <c:pt idx="57">
                  <c:v>200</c:v>
                </c:pt>
                <c:pt idx="58">
                  <c:v>200</c:v>
                </c:pt>
                <c:pt idx="59">
                  <c:v>200</c:v>
                </c:pt>
                <c:pt idx="60">
                  <c:v>200</c:v>
                </c:pt>
                <c:pt idx="61">
                  <c:v>200</c:v>
                </c:pt>
                <c:pt idx="62">
                  <c:v>200</c:v>
                </c:pt>
                <c:pt idx="63">
                  <c:v>200</c:v>
                </c:pt>
                <c:pt idx="64">
                  <c:v>200</c:v>
                </c:pt>
                <c:pt idx="65">
                  <c:v>200</c:v>
                </c:pt>
                <c:pt idx="66">
                  <c:v>200</c:v>
                </c:pt>
                <c:pt idx="67">
                  <c:v>200</c:v>
                </c:pt>
                <c:pt idx="68">
                  <c:v>200</c:v>
                </c:pt>
                <c:pt idx="69">
                  <c:v>200</c:v>
                </c:pt>
                <c:pt idx="70">
                  <c:v>200</c:v>
                </c:pt>
                <c:pt idx="71">
                  <c:v>200</c:v>
                </c:pt>
                <c:pt idx="72">
                  <c:v>200</c:v>
                </c:pt>
                <c:pt idx="73">
                  <c:v>200</c:v>
                </c:pt>
                <c:pt idx="74">
                  <c:v>200</c:v>
                </c:pt>
                <c:pt idx="75">
                  <c:v>200</c:v>
                </c:pt>
                <c:pt idx="76">
                  <c:v>200</c:v>
                </c:pt>
                <c:pt idx="77">
                  <c:v>200</c:v>
                </c:pt>
                <c:pt idx="78">
                  <c:v>200</c:v>
                </c:pt>
                <c:pt idx="79">
                  <c:v>200</c:v>
                </c:pt>
                <c:pt idx="80">
                  <c:v>200</c:v>
                </c:pt>
                <c:pt idx="81">
                  <c:v>200</c:v>
                </c:pt>
                <c:pt idx="82">
                  <c:v>200</c:v>
                </c:pt>
                <c:pt idx="83">
                  <c:v>200</c:v>
                </c:pt>
                <c:pt idx="84">
                  <c:v>200</c:v>
                </c:pt>
                <c:pt idx="85">
                  <c:v>200</c:v>
                </c:pt>
                <c:pt idx="86">
                  <c:v>200</c:v>
                </c:pt>
                <c:pt idx="87">
                  <c:v>200</c:v>
                </c:pt>
                <c:pt idx="88">
                  <c:v>200</c:v>
                </c:pt>
                <c:pt idx="89">
                  <c:v>200</c:v>
                </c:pt>
                <c:pt idx="90">
                  <c:v>200</c:v>
                </c:pt>
                <c:pt idx="91">
                  <c:v>200</c:v>
                </c:pt>
                <c:pt idx="92">
                  <c:v>200</c:v>
                </c:pt>
                <c:pt idx="93">
                  <c:v>200</c:v>
                </c:pt>
                <c:pt idx="94">
                  <c:v>200</c:v>
                </c:pt>
                <c:pt idx="95">
                  <c:v>200</c:v>
                </c:pt>
                <c:pt idx="96">
                  <c:v>200</c:v>
                </c:pt>
                <c:pt idx="97">
                  <c:v>200</c:v>
                </c:pt>
                <c:pt idx="98">
                  <c:v>200</c:v>
                </c:pt>
                <c:pt idx="99">
                  <c:v>200</c:v>
                </c:pt>
              </c:numCache>
            </c:numRef>
          </c:xVal>
          <c:yVal>
            <c:numRef>
              <c:f>calcu!$L$6:$L$105</c:f>
              <c:numCache>
                <c:formatCode>General</c:formatCode>
                <c:ptCount val="100"/>
                <c:pt idx="0">
                  <c:v>200</c:v>
                </c:pt>
                <c:pt idx="1">
                  <c:v>200</c:v>
                </c:pt>
                <c:pt idx="2">
                  <c:v>200</c:v>
                </c:pt>
                <c:pt idx="3">
                  <c:v>200</c:v>
                </c:pt>
                <c:pt idx="4">
                  <c:v>200</c:v>
                </c:pt>
                <c:pt idx="5">
                  <c:v>200</c:v>
                </c:pt>
                <c:pt idx="6">
                  <c:v>200</c:v>
                </c:pt>
                <c:pt idx="7">
                  <c:v>200</c:v>
                </c:pt>
                <c:pt idx="8">
                  <c:v>200</c:v>
                </c:pt>
                <c:pt idx="9">
                  <c:v>200</c:v>
                </c:pt>
                <c:pt idx="10">
                  <c:v>200</c:v>
                </c:pt>
                <c:pt idx="11">
                  <c:v>200</c:v>
                </c:pt>
                <c:pt idx="12">
                  <c:v>200</c:v>
                </c:pt>
                <c:pt idx="13">
                  <c:v>200</c:v>
                </c:pt>
                <c:pt idx="14">
                  <c:v>200</c:v>
                </c:pt>
                <c:pt idx="15">
                  <c:v>200</c:v>
                </c:pt>
                <c:pt idx="16">
                  <c:v>200</c:v>
                </c:pt>
                <c:pt idx="17">
                  <c:v>200</c:v>
                </c:pt>
                <c:pt idx="18">
                  <c:v>200</c:v>
                </c:pt>
                <c:pt idx="19">
                  <c:v>200</c:v>
                </c:pt>
                <c:pt idx="20">
                  <c:v>200</c:v>
                </c:pt>
                <c:pt idx="21">
                  <c:v>200</c:v>
                </c:pt>
                <c:pt idx="22">
                  <c:v>200</c:v>
                </c:pt>
                <c:pt idx="23">
                  <c:v>200</c:v>
                </c:pt>
                <c:pt idx="24">
                  <c:v>200</c:v>
                </c:pt>
                <c:pt idx="25">
                  <c:v>200</c:v>
                </c:pt>
                <c:pt idx="26">
                  <c:v>200</c:v>
                </c:pt>
                <c:pt idx="27">
                  <c:v>200</c:v>
                </c:pt>
                <c:pt idx="28">
                  <c:v>200</c:v>
                </c:pt>
                <c:pt idx="29">
                  <c:v>200</c:v>
                </c:pt>
                <c:pt idx="30">
                  <c:v>200</c:v>
                </c:pt>
                <c:pt idx="31">
                  <c:v>200</c:v>
                </c:pt>
                <c:pt idx="32">
                  <c:v>200</c:v>
                </c:pt>
                <c:pt idx="33">
                  <c:v>200</c:v>
                </c:pt>
                <c:pt idx="34">
                  <c:v>200</c:v>
                </c:pt>
                <c:pt idx="35">
                  <c:v>200</c:v>
                </c:pt>
                <c:pt idx="36">
                  <c:v>200</c:v>
                </c:pt>
                <c:pt idx="37">
                  <c:v>200</c:v>
                </c:pt>
                <c:pt idx="38">
                  <c:v>200</c:v>
                </c:pt>
                <c:pt idx="39">
                  <c:v>200</c:v>
                </c:pt>
                <c:pt idx="40">
                  <c:v>200</c:v>
                </c:pt>
                <c:pt idx="41">
                  <c:v>200</c:v>
                </c:pt>
                <c:pt idx="42">
                  <c:v>200</c:v>
                </c:pt>
                <c:pt idx="43">
                  <c:v>200</c:v>
                </c:pt>
                <c:pt idx="44">
                  <c:v>200</c:v>
                </c:pt>
                <c:pt idx="45">
                  <c:v>200</c:v>
                </c:pt>
                <c:pt idx="46">
                  <c:v>200</c:v>
                </c:pt>
                <c:pt idx="47">
                  <c:v>200</c:v>
                </c:pt>
                <c:pt idx="48">
                  <c:v>200</c:v>
                </c:pt>
                <c:pt idx="49">
                  <c:v>200</c:v>
                </c:pt>
                <c:pt idx="50">
                  <c:v>200</c:v>
                </c:pt>
                <c:pt idx="51">
                  <c:v>200</c:v>
                </c:pt>
                <c:pt idx="52">
                  <c:v>200</c:v>
                </c:pt>
                <c:pt idx="53">
                  <c:v>200</c:v>
                </c:pt>
                <c:pt idx="54">
                  <c:v>200</c:v>
                </c:pt>
                <c:pt idx="55">
                  <c:v>200</c:v>
                </c:pt>
                <c:pt idx="56">
                  <c:v>200</c:v>
                </c:pt>
                <c:pt idx="57">
                  <c:v>200</c:v>
                </c:pt>
                <c:pt idx="58">
                  <c:v>200</c:v>
                </c:pt>
                <c:pt idx="59">
                  <c:v>200</c:v>
                </c:pt>
                <c:pt idx="60">
                  <c:v>200</c:v>
                </c:pt>
                <c:pt idx="61">
                  <c:v>200</c:v>
                </c:pt>
                <c:pt idx="62">
                  <c:v>200</c:v>
                </c:pt>
                <c:pt idx="63">
                  <c:v>200</c:v>
                </c:pt>
                <c:pt idx="64">
                  <c:v>200</c:v>
                </c:pt>
                <c:pt idx="65">
                  <c:v>200</c:v>
                </c:pt>
                <c:pt idx="66">
                  <c:v>200</c:v>
                </c:pt>
                <c:pt idx="67">
                  <c:v>200</c:v>
                </c:pt>
                <c:pt idx="68">
                  <c:v>200</c:v>
                </c:pt>
                <c:pt idx="69">
                  <c:v>200</c:v>
                </c:pt>
                <c:pt idx="70">
                  <c:v>200</c:v>
                </c:pt>
                <c:pt idx="71">
                  <c:v>200</c:v>
                </c:pt>
                <c:pt idx="72">
                  <c:v>200</c:v>
                </c:pt>
                <c:pt idx="73">
                  <c:v>200</c:v>
                </c:pt>
                <c:pt idx="74">
                  <c:v>200</c:v>
                </c:pt>
                <c:pt idx="75">
                  <c:v>200</c:v>
                </c:pt>
                <c:pt idx="76">
                  <c:v>200</c:v>
                </c:pt>
                <c:pt idx="77">
                  <c:v>200</c:v>
                </c:pt>
                <c:pt idx="78">
                  <c:v>200</c:v>
                </c:pt>
                <c:pt idx="79">
                  <c:v>200</c:v>
                </c:pt>
                <c:pt idx="80">
                  <c:v>200</c:v>
                </c:pt>
                <c:pt idx="81">
                  <c:v>200</c:v>
                </c:pt>
                <c:pt idx="82">
                  <c:v>200</c:v>
                </c:pt>
                <c:pt idx="83">
                  <c:v>200</c:v>
                </c:pt>
                <c:pt idx="84">
                  <c:v>200</c:v>
                </c:pt>
                <c:pt idx="85">
                  <c:v>200</c:v>
                </c:pt>
                <c:pt idx="86">
                  <c:v>200</c:v>
                </c:pt>
                <c:pt idx="87">
                  <c:v>200</c:v>
                </c:pt>
                <c:pt idx="88">
                  <c:v>200</c:v>
                </c:pt>
                <c:pt idx="89">
                  <c:v>200</c:v>
                </c:pt>
                <c:pt idx="90">
                  <c:v>200</c:v>
                </c:pt>
                <c:pt idx="91">
                  <c:v>200</c:v>
                </c:pt>
                <c:pt idx="92">
                  <c:v>200</c:v>
                </c:pt>
                <c:pt idx="93">
                  <c:v>200</c:v>
                </c:pt>
                <c:pt idx="94">
                  <c:v>200</c:v>
                </c:pt>
                <c:pt idx="95">
                  <c:v>200</c:v>
                </c:pt>
                <c:pt idx="96">
                  <c:v>200</c:v>
                </c:pt>
                <c:pt idx="97">
                  <c:v>200</c:v>
                </c:pt>
                <c:pt idx="98">
                  <c:v>200</c:v>
                </c:pt>
                <c:pt idx="99">
                  <c:v>200</c:v>
                </c:pt>
              </c:numCache>
            </c:numRef>
          </c:yVal>
          <c:smooth val="0"/>
          <c:extLst xmlns:c16r2="http://schemas.microsoft.com/office/drawing/2015/06/chart">
            <c:ext xmlns:c16="http://schemas.microsoft.com/office/drawing/2014/chart" uri="{C3380CC4-5D6E-409C-BE32-E72D297353CC}">
              <c16:uniqueId val="{00000001-9140-40C9-83B6-F16FD9569990}"/>
            </c:ext>
          </c:extLst>
        </c:ser>
        <c:ser>
          <c:idx val="2"/>
          <c:order val="2"/>
          <c:tx>
            <c:strRef>
              <c:f>entry!$H$12</c:f>
              <c:strCache>
                <c:ptCount val="1"/>
              </c:strCache>
            </c:strRef>
          </c:tx>
          <c:spPr>
            <a:ln w="28575">
              <a:noFill/>
            </a:ln>
          </c:spPr>
          <c:marker>
            <c:symbol val="circle"/>
            <c:size val="7"/>
            <c:spPr>
              <a:solidFill>
                <a:srgbClr val="CCFFCC"/>
              </a:solidFill>
              <a:ln>
                <a:solidFill>
                  <a:srgbClr val="008000"/>
                </a:solidFill>
                <a:prstDash val="solid"/>
              </a:ln>
            </c:spPr>
          </c:marker>
          <c:xVal>
            <c:numRef>
              <c:f>calcu!$M$6:$M$105</c:f>
              <c:numCache>
                <c:formatCode>General</c:formatCode>
                <c:ptCount val="100"/>
                <c:pt idx="0">
                  <c:v>100</c:v>
                </c:pt>
                <c:pt idx="1">
                  <c:v>21.07</c:v>
                </c:pt>
                <c:pt idx="2">
                  <c:v>21.409540180489898</c:v>
                </c:pt>
                <c:pt idx="3">
                  <c:v>22.054146970348093</c:v>
                </c:pt>
                <c:pt idx="4">
                  <c:v>22.311989686291358</c:v>
                </c:pt>
                <c:pt idx="5">
                  <c:v>22.827675118177908</c:v>
                </c:pt>
                <c:pt idx="6">
                  <c:v>23.558229480017182</c:v>
                </c:pt>
                <c:pt idx="7">
                  <c:v>24.245810055865928</c:v>
                </c:pt>
                <c:pt idx="8">
                  <c:v>24.890416845724111</c:v>
                </c:pt>
                <c:pt idx="9">
                  <c:v>25.577997421572846</c:v>
                </c:pt>
                <c:pt idx="10">
                  <c:v>26.222604211431026</c:v>
                </c:pt>
                <c:pt idx="11">
                  <c:v>26.910184787279761</c:v>
                </c:pt>
                <c:pt idx="12">
                  <c:v>27.554791577137941</c:v>
                </c:pt>
                <c:pt idx="13">
                  <c:v>28.285345938977215</c:v>
                </c:pt>
                <c:pt idx="14">
                  <c:v>28.92995272883541</c:v>
                </c:pt>
                <c:pt idx="15">
                  <c:v>29.57455951869359</c:v>
                </c:pt>
                <c:pt idx="16">
                  <c:v>29.57455951869359</c:v>
                </c:pt>
                <c:pt idx="17">
                  <c:v>31.293510958315423</c:v>
                </c:pt>
                <c:pt idx="18">
                  <c:v>32.350666093682854</c:v>
                </c:pt>
                <c:pt idx="19">
                  <c:v>32.780403953588305</c:v>
                </c:pt>
                <c:pt idx="20">
                  <c:v>33.124194241512676</c:v>
                </c:pt>
                <c:pt idx="21">
                  <c:v>33.425010743446492</c:v>
                </c:pt>
                <c:pt idx="22">
                  <c:v>33.768801031370863</c:v>
                </c:pt>
                <c:pt idx="23">
                  <c:v>34.11259131929522</c:v>
                </c:pt>
                <c:pt idx="24">
                  <c:v>34.41340782122905</c:v>
                </c:pt>
                <c:pt idx="25">
                  <c:v>34.714224323162867</c:v>
                </c:pt>
                <c:pt idx="26">
                  <c:v>35.100988397077785</c:v>
                </c:pt>
                <c:pt idx="27">
                  <c:v>35.358831113021054</c:v>
                </c:pt>
                <c:pt idx="28">
                  <c:v>35.573700042973783</c:v>
                </c:pt>
                <c:pt idx="29">
                  <c:v>35.83154275891706</c:v>
                </c:pt>
                <c:pt idx="30">
                  <c:v>36.046411688869796</c:v>
                </c:pt>
                <c:pt idx="31">
                  <c:v>36.17533304684143</c:v>
                </c:pt>
                <c:pt idx="32">
                  <c:v>36.347228190803605</c:v>
                </c:pt>
                <c:pt idx="33">
                  <c:v>36.519123334765794</c:v>
                </c:pt>
                <c:pt idx="34">
                  <c:v>36.648044692737429</c:v>
                </c:pt>
                <c:pt idx="35">
                  <c:v>36.776966050709063</c:v>
                </c:pt>
                <c:pt idx="36">
                  <c:v>36.905887408680698</c:v>
                </c:pt>
                <c:pt idx="37">
                  <c:v>37.034808766652333</c:v>
                </c:pt>
                <c:pt idx="38">
                  <c:v>37.206703910614522</c:v>
                </c:pt>
                <c:pt idx="39">
                  <c:v>37.335625268586149</c:v>
                </c:pt>
                <c:pt idx="40">
                  <c:v>37.464546626557791</c:v>
                </c:pt>
                <c:pt idx="41">
                  <c:v>37.550494198538878</c:v>
                </c:pt>
                <c:pt idx="42">
                  <c:v>37.636441770519966</c:v>
                </c:pt>
                <c:pt idx="43">
                  <c:v>37.765363128491614</c:v>
                </c:pt>
                <c:pt idx="44">
                  <c:v>37.894284486463249</c:v>
                </c:pt>
                <c:pt idx="45">
                  <c:v>38.023205844434884</c:v>
                </c:pt>
                <c:pt idx="46">
                  <c:v>38.109153416415971</c:v>
                </c:pt>
                <c:pt idx="47">
                  <c:v>38.238074774387613</c:v>
                </c:pt>
                <c:pt idx="48">
                  <c:v>38.366996132359247</c:v>
                </c:pt>
                <c:pt idx="49">
                  <c:v>38.495917490330882</c:v>
                </c:pt>
                <c:pt idx="50">
                  <c:v>38.624838848302517</c:v>
                </c:pt>
                <c:pt idx="51">
                  <c:v>38.710786420283611</c:v>
                </c:pt>
                <c:pt idx="52">
                  <c:v>38.796733992264706</c:v>
                </c:pt>
                <c:pt idx="53">
                  <c:v>38.8826815642458</c:v>
                </c:pt>
                <c:pt idx="54">
                  <c:v>38.968629136226888</c:v>
                </c:pt>
                <c:pt idx="55">
                  <c:v>39.054576708207975</c:v>
                </c:pt>
                <c:pt idx="56">
                  <c:v>39.097550494198529</c:v>
                </c:pt>
                <c:pt idx="57">
                  <c:v>39.183498066179624</c:v>
                </c:pt>
                <c:pt idx="58">
                  <c:v>39.269445638160718</c:v>
                </c:pt>
                <c:pt idx="59">
                  <c:v>39.355393210141813</c:v>
                </c:pt>
                <c:pt idx="60">
                  <c:v>39.441340782122907</c:v>
                </c:pt>
                <c:pt idx="61">
                  <c:v>39.527288354104002</c:v>
                </c:pt>
                <c:pt idx="62">
                  <c:v>39.613235926085082</c:v>
                </c:pt>
                <c:pt idx="63">
                  <c:v>39.699183498066176</c:v>
                </c:pt>
                <c:pt idx="64">
                  <c:v>39.742157284056731</c:v>
                </c:pt>
                <c:pt idx="65">
                  <c:v>39.828104856037818</c:v>
                </c:pt>
                <c:pt idx="66">
                  <c:v>39.871078642028365</c:v>
                </c:pt>
                <c:pt idx="67">
                  <c:v>39.95702621400946</c:v>
                </c:pt>
                <c:pt idx="68">
                  <c:v>40</c:v>
                </c:pt>
                <c:pt idx="69">
                  <c:v>40</c:v>
                </c:pt>
                <c:pt idx="70">
                  <c:v>40.042973785990554</c:v>
                </c:pt>
                <c:pt idx="71">
                  <c:v>40.042973785990554</c:v>
                </c:pt>
                <c:pt idx="72">
                  <c:v>40.085947571981094</c:v>
                </c:pt>
                <c:pt idx="73">
                  <c:v>40.000000000000014</c:v>
                </c:pt>
                <c:pt idx="74">
                  <c:v>40.042973785990554</c:v>
                </c:pt>
                <c:pt idx="75">
                  <c:v>39.982810485603792</c:v>
                </c:pt>
                <c:pt idx="76">
                  <c:v>40.154705629565967</c:v>
                </c:pt>
                <c:pt idx="77">
                  <c:v>40.154705629565981</c:v>
                </c:pt>
                <c:pt idx="78">
                  <c:v>41.014181349376884</c:v>
                </c:pt>
                <c:pt idx="79">
                  <c:v>200</c:v>
                </c:pt>
                <c:pt idx="80">
                  <c:v>200</c:v>
                </c:pt>
                <c:pt idx="81">
                  <c:v>200</c:v>
                </c:pt>
                <c:pt idx="82">
                  <c:v>200</c:v>
                </c:pt>
                <c:pt idx="83">
                  <c:v>200</c:v>
                </c:pt>
                <c:pt idx="84">
                  <c:v>200</c:v>
                </c:pt>
                <c:pt idx="85">
                  <c:v>200</c:v>
                </c:pt>
                <c:pt idx="86">
                  <c:v>200</c:v>
                </c:pt>
                <c:pt idx="87">
                  <c:v>200</c:v>
                </c:pt>
                <c:pt idx="88">
                  <c:v>200</c:v>
                </c:pt>
                <c:pt idx="89">
                  <c:v>200</c:v>
                </c:pt>
                <c:pt idx="90">
                  <c:v>200</c:v>
                </c:pt>
                <c:pt idx="91">
                  <c:v>200</c:v>
                </c:pt>
                <c:pt idx="92">
                  <c:v>200</c:v>
                </c:pt>
                <c:pt idx="93">
                  <c:v>200</c:v>
                </c:pt>
                <c:pt idx="94">
                  <c:v>200</c:v>
                </c:pt>
                <c:pt idx="95">
                  <c:v>200</c:v>
                </c:pt>
                <c:pt idx="96">
                  <c:v>200</c:v>
                </c:pt>
                <c:pt idx="97">
                  <c:v>200</c:v>
                </c:pt>
                <c:pt idx="98">
                  <c:v>200</c:v>
                </c:pt>
                <c:pt idx="99">
                  <c:v>200</c:v>
                </c:pt>
              </c:numCache>
            </c:numRef>
          </c:xVal>
          <c:yVal>
            <c:numRef>
              <c:f>calcu!$N$6:$N$105</c:f>
              <c:numCache>
                <c:formatCode>General</c:formatCode>
                <c:ptCount val="100"/>
                <c:pt idx="0">
                  <c:v>0</c:v>
                </c:pt>
                <c:pt idx="1">
                  <c:v>0</c:v>
                </c:pt>
                <c:pt idx="2">
                  <c:v>0.74432780729216075</c:v>
                </c:pt>
                <c:pt idx="3">
                  <c:v>1.860819518230421</c:v>
                </c:pt>
                <c:pt idx="4">
                  <c:v>2.3074162026057099</c:v>
                </c:pt>
                <c:pt idx="5">
                  <c:v>3.2006095713563063</c:v>
                </c:pt>
                <c:pt idx="6">
                  <c:v>4.4659668437529838</c:v>
                </c:pt>
                <c:pt idx="7">
                  <c:v>5.6568913354204708</c:v>
                </c:pt>
                <c:pt idx="8">
                  <c:v>6.7733830463587124</c:v>
                </c:pt>
                <c:pt idx="9">
                  <c:v>7.9643075380261807</c:v>
                </c:pt>
                <c:pt idx="10">
                  <c:v>9.0807992489644214</c:v>
                </c:pt>
                <c:pt idx="11">
                  <c:v>10.271723740631892</c:v>
                </c:pt>
                <c:pt idx="12">
                  <c:v>11.388215451570133</c:v>
                </c:pt>
                <c:pt idx="13">
                  <c:v>12.653572723966809</c:v>
                </c:pt>
                <c:pt idx="14">
                  <c:v>13.770064434905068</c:v>
                </c:pt>
                <c:pt idx="15">
                  <c:v>14.88655614584331</c:v>
                </c:pt>
                <c:pt idx="16">
                  <c:v>14.88655614584331</c:v>
                </c:pt>
                <c:pt idx="17">
                  <c:v>17.863867375011974</c:v>
                </c:pt>
                <c:pt idx="18">
                  <c:v>19.94798523543005</c:v>
                </c:pt>
                <c:pt idx="19">
                  <c:v>20.692313042722208</c:v>
                </c:pt>
                <c:pt idx="20">
                  <c:v>21.287775288555945</c:v>
                </c:pt>
                <c:pt idx="21">
                  <c:v>21.808804753660461</c:v>
                </c:pt>
                <c:pt idx="22">
                  <c:v>22.404266999494194</c:v>
                </c:pt>
                <c:pt idx="23">
                  <c:v>22.999729245327917</c:v>
                </c:pt>
                <c:pt idx="24">
                  <c:v>23.520758710432442</c:v>
                </c:pt>
                <c:pt idx="25">
                  <c:v>24.041788175536961</c:v>
                </c:pt>
                <c:pt idx="26">
                  <c:v>24.711683202099913</c:v>
                </c:pt>
                <c:pt idx="27">
                  <c:v>25.15827988647521</c:v>
                </c:pt>
                <c:pt idx="28">
                  <c:v>25.530443790121289</c:v>
                </c:pt>
                <c:pt idx="29">
                  <c:v>25.97704047449659</c:v>
                </c:pt>
                <c:pt idx="30">
                  <c:v>26.34920437814268</c:v>
                </c:pt>
                <c:pt idx="31">
                  <c:v>26.572502720330323</c:v>
                </c:pt>
                <c:pt idx="32">
                  <c:v>26.870233843247185</c:v>
                </c:pt>
                <c:pt idx="33">
                  <c:v>27.16796496616406</c:v>
                </c:pt>
                <c:pt idx="34">
                  <c:v>27.3912633083517</c:v>
                </c:pt>
                <c:pt idx="35">
                  <c:v>27.614561650539347</c:v>
                </c:pt>
                <c:pt idx="36">
                  <c:v>27.837859992727001</c:v>
                </c:pt>
                <c:pt idx="37">
                  <c:v>28.061158334914644</c:v>
                </c:pt>
                <c:pt idx="38">
                  <c:v>28.358889457831509</c:v>
                </c:pt>
                <c:pt idx="39">
                  <c:v>28.582187800019149</c:v>
                </c:pt>
                <c:pt idx="40">
                  <c:v>28.805486142206806</c:v>
                </c:pt>
                <c:pt idx="41">
                  <c:v>28.954351703665232</c:v>
                </c:pt>
                <c:pt idx="42">
                  <c:v>29.103217265123664</c:v>
                </c:pt>
                <c:pt idx="43">
                  <c:v>29.326515607311322</c:v>
                </c:pt>
                <c:pt idx="44">
                  <c:v>29.549813949498969</c:v>
                </c:pt>
                <c:pt idx="45">
                  <c:v>29.773112291686612</c:v>
                </c:pt>
                <c:pt idx="46">
                  <c:v>29.921977853145044</c:v>
                </c:pt>
                <c:pt idx="47">
                  <c:v>30.145276195332702</c:v>
                </c:pt>
                <c:pt idx="48">
                  <c:v>30.368574537520345</c:v>
                </c:pt>
                <c:pt idx="49">
                  <c:v>30.591872879707985</c:v>
                </c:pt>
                <c:pt idx="50">
                  <c:v>30.815171221895643</c:v>
                </c:pt>
                <c:pt idx="51">
                  <c:v>30.964036783354082</c:v>
                </c:pt>
                <c:pt idx="52">
                  <c:v>31.112902344812515</c:v>
                </c:pt>
                <c:pt idx="53">
                  <c:v>31.261767906270951</c:v>
                </c:pt>
                <c:pt idx="54">
                  <c:v>31.410633467729379</c:v>
                </c:pt>
                <c:pt idx="55">
                  <c:v>31.559499029187812</c:v>
                </c:pt>
                <c:pt idx="56">
                  <c:v>31.633931809917041</c:v>
                </c:pt>
                <c:pt idx="57">
                  <c:v>31.78279737137548</c:v>
                </c:pt>
                <c:pt idx="58">
                  <c:v>31.931662932833913</c:v>
                </c:pt>
                <c:pt idx="59">
                  <c:v>32.080528494292352</c:v>
                </c:pt>
                <c:pt idx="60">
                  <c:v>32.229394055750781</c:v>
                </c:pt>
                <c:pt idx="61">
                  <c:v>32.378259617209224</c:v>
                </c:pt>
                <c:pt idx="62">
                  <c:v>32.527125178667646</c:v>
                </c:pt>
                <c:pt idx="63">
                  <c:v>32.675990740126082</c:v>
                </c:pt>
                <c:pt idx="64">
                  <c:v>32.750423520855307</c:v>
                </c:pt>
                <c:pt idx="65">
                  <c:v>32.899289082313736</c:v>
                </c:pt>
                <c:pt idx="66">
                  <c:v>32.973721863042954</c:v>
                </c:pt>
                <c:pt idx="67">
                  <c:v>33.122587424501397</c:v>
                </c:pt>
                <c:pt idx="68">
                  <c:v>33.197020205230608</c:v>
                </c:pt>
                <c:pt idx="69">
                  <c:v>33.197020205230608</c:v>
                </c:pt>
                <c:pt idx="70">
                  <c:v>33.271452985959826</c:v>
                </c:pt>
                <c:pt idx="71">
                  <c:v>33.271452985959826</c:v>
                </c:pt>
                <c:pt idx="72">
                  <c:v>33.345885766689044</c:v>
                </c:pt>
                <c:pt idx="73">
                  <c:v>33.643616889605916</c:v>
                </c:pt>
                <c:pt idx="74">
                  <c:v>33.718049670335127</c:v>
                </c:pt>
                <c:pt idx="75">
                  <c:v>33.82225556335603</c:v>
                </c:pt>
                <c:pt idx="76">
                  <c:v>35.01318005502349</c:v>
                </c:pt>
                <c:pt idx="77">
                  <c:v>35.16204561648194</c:v>
                </c:pt>
                <c:pt idx="78">
                  <c:v>38.437087968567461</c:v>
                </c:pt>
                <c:pt idx="79">
                  <c:v>200</c:v>
                </c:pt>
                <c:pt idx="80">
                  <c:v>200</c:v>
                </c:pt>
                <c:pt idx="81">
                  <c:v>200</c:v>
                </c:pt>
                <c:pt idx="82">
                  <c:v>200</c:v>
                </c:pt>
                <c:pt idx="83">
                  <c:v>200</c:v>
                </c:pt>
                <c:pt idx="84">
                  <c:v>200</c:v>
                </c:pt>
                <c:pt idx="85">
                  <c:v>200</c:v>
                </c:pt>
                <c:pt idx="86">
                  <c:v>200</c:v>
                </c:pt>
                <c:pt idx="87">
                  <c:v>200</c:v>
                </c:pt>
                <c:pt idx="88">
                  <c:v>200</c:v>
                </c:pt>
                <c:pt idx="89">
                  <c:v>200</c:v>
                </c:pt>
                <c:pt idx="90">
                  <c:v>200</c:v>
                </c:pt>
                <c:pt idx="91">
                  <c:v>200</c:v>
                </c:pt>
                <c:pt idx="92">
                  <c:v>200</c:v>
                </c:pt>
                <c:pt idx="93">
                  <c:v>200</c:v>
                </c:pt>
                <c:pt idx="94">
                  <c:v>200</c:v>
                </c:pt>
                <c:pt idx="95">
                  <c:v>200</c:v>
                </c:pt>
                <c:pt idx="96">
                  <c:v>200</c:v>
                </c:pt>
                <c:pt idx="97">
                  <c:v>200</c:v>
                </c:pt>
                <c:pt idx="98">
                  <c:v>200</c:v>
                </c:pt>
                <c:pt idx="99">
                  <c:v>200</c:v>
                </c:pt>
              </c:numCache>
            </c:numRef>
          </c:yVal>
          <c:smooth val="0"/>
          <c:extLst xmlns:c16r2="http://schemas.microsoft.com/office/drawing/2015/06/chart">
            <c:ext xmlns:c16="http://schemas.microsoft.com/office/drawing/2014/chart" uri="{C3380CC4-5D6E-409C-BE32-E72D297353CC}">
              <c16:uniqueId val="{00000002-9140-40C9-83B6-F16FD9569990}"/>
            </c:ext>
          </c:extLst>
        </c:ser>
        <c:ser>
          <c:idx val="3"/>
          <c:order val="3"/>
          <c:tx>
            <c:strRef>
              <c:f>entry!$H$13</c:f>
              <c:strCache>
                <c:ptCount val="1"/>
              </c:strCache>
            </c:strRef>
          </c:tx>
          <c:spPr>
            <a:ln w="28575">
              <a:noFill/>
            </a:ln>
          </c:spPr>
          <c:marker>
            <c:symbol val="circle"/>
            <c:size val="7"/>
            <c:spPr>
              <a:solidFill>
                <a:srgbClr val="99CCFF"/>
              </a:solidFill>
              <a:ln>
                <a:solidFill>
                  <a:srgbClr val="000080"/>
                </a:solidFill>
                <a:prstDash val="solid"/>
              </a:ln>
            </c:spPr>
          </c:marker>
          <c:xVal>
            <c:numRef>
              <c:f>calcu!$O$6:$O$105</c:f>
              <c:numCache>
                <c:formatCode>General</c:formatCode>
                <c:ptCount val="100"/>
                <c:pt idx="0">
                  <c:v>200</c:v>
                </c:pt>
                <c:pt idx="1">
                  <c:v>200</c:v>
                </c:pt>
                <c:pt idx="2">
                  <c:v>200</c:v>
                </c:pt>
                <c:pt idx="3">
                  <c:v>200</c:v>
                </c:pt>
                <c:pt idx="4">
                  <c:v>200</c:v>
                </c:pt>
                <c:pt idx="5">
                  <c:v>200</c:v>
                </c:pt>
                <c:pt idx="6">
                  <c:v>200</c:v>
                </c:pt>
                <c:pt idx="7">
                  <c:v>200</c:v>
                </c:pt>
                <c:pt idx="8">
                  <c:v>200</c:v>
                </c:pt>
                <c:pt idx="9">
                  <c:v>200</c:v>
                </c:pt>
                <c:pt idx="10">
                  <c:v>200</c:v>
                </c:pt>
                <c:pt idx="11">
                  <c:v>200</c:v>
                </c:pt>
                <c:pt idx="12">
                  <c:v>200</c:v>
                </c:pt>
                <c:pt idx="13">
                  <c:v>200</c:v>
                </c:pt>
                <c:pt idx="14">
                  <c:v>200</c:v>
                </c:pt>
                <c:pt idx="15">
                  <c:v>200</c:v>
                </c:pt>
                <c:pt idx="16">
                  <c:v>200</c:v>
                </c:pt>
                <c:pt idx="17">
                  <c:v>200</c:v>
                </c:pt>
                <c:pt idx="18">
                  <c:v>200</c:v>
                </c:pt>
                <c:pt idx="19">
                  <c:v>200</c:v>
                </c:pt>
                <c:pt idx="20">
                  <c:v>200</c:v>
                </c:pt>
                <c:pt idx="21">
                  <c:v>200</c:v>
                </c:pt>
                <c:pt idx="22">
                  <c:v>200</c:v>
                </c:pt>
                <c:pt idx="23">
                  <c:v>200</c:v>
                </c:pt>
                <c:pt idx="24">
                  <c:v>200</c:v>
                </c:pt>
                <c:pt idx="25">
                  <c:v>200</c:v>
                </c:pt>
                <c:pt idx="26">
                  <c:v>200</c:v>
                </c:pt>
                <c:pt idx="27">
                  <c:v>200</c:v>
                </c:pt>
                <c:pt idx="28">
                  <c:v>200</c:v>
                </c:pt>
                <c:pt idx="29">
                  <c:v>200</c:v>
                </c:pt>
                <c:pt idx="30">
                  <c:v>200</c:v>
                </c:pt>
                <c:pt idx="31">
                  <c:v>200</c:v>
                </c:pt>
                <c:pt idx="32">
                  <c:v>200</c:v>
                </c:pt>
                <c:pt idx="33">
                  <c:v>200</c:v>
                </c:pt>
                <c:pt idx="34">
                  <c:v>200</c:v>
                </c:pt>
                <c:pt idx="35">
                  <c:v>200</c:v>
                </c:pt>
                <c:pt idx="36">
                  <c:v>200</c:v>
                </c:pt>
                <c:pt idx="37">
                  <c:v>200</c:v>
                </c:pt>
                <c:pt idx="38">
                  <c:v>200</c:v>
                </c:pt>
                <c:pt idx="39">
                  <c:v>200</c:v>
                </c:pt>
                <c:pt idx="40">
                  <c:v>200</c:v>
                </c:pt>
                <c:pt idx="41">
                  <c:v>200</c:v>
                </c:pt>
                <c:pt idx="42">
                  <c:v>200</c:v>
                </c:pt>
                <c:pt idx="43">
                  <c:v>200</c:v>
                </c:pt>
                <c:pt idx="44">
                  <c:v>200</c:v>
                </c:pt>
                <c:pt idx="45">
                  <c:v>200</c:v>
                </c:pt>
                <c:pt idx="46">
                  <c:v>200</c:v>
                </c:pt>
                <c:pt idx="47">
                  <c:v>200</c:v>
                </c:pt>
                <c:pt idx="48">
                  <c:v>200</c:v>
                </c:pt>
                <c:pt idx="49">
                  <c:v>200</c:v>
                </c:pt>
                <c:pt idx="50">
                  <c:v>200</c:v>
                </c:pt>
                <c:pt idx="51">
                  <c:v>200</c:v>
                </c:pt>
                <c:pt idx="52">
                  <c:v>200</c:v>
                </c:pt>
                <c:pt idx="53">
                  <c:v>200</c:v>
                </c:pt>
                <c:pt idx="54">
                  <c:v>200</c:v>
                </c:pt>
                <c:pt idx="55">
                  <c:v>200</c:v>
                </c:pt>
                <c:pt idx="56">
                  <c:v>200</c:v>
                </c:pt>
                <c:pt idx="57">
                  <c:v>200</c:v>
                </c:pt>
                <c:pt idx="58">
                  <c:v>200</c:v>
                </c:pt>
                <c:pt idx="59">
                  <c:v>200</c:v>
                </c:pt>
                <c:pt idx="60">
                  <c:v>200</c:v>
                </c:pt>
                <c:pt idx="61">
                  <c:v>200</c:v>
                </c:pt>
                <c:pt idx="62">
                  <c:v>200</c:v>
                </c:pt>
                <c:pt idx="63">
                  <c:v>200</c:v>
                </c:pt>
                <c:pt idx="64">
                  <c:v>200</c:v>
                </c:pt>
                <c:pt idx="65">
                  <c:v>200</c:v>
                </c:pt>
                <c:pt idx="66">
                  <c:v>200</c:v>
                </c:pt>
                <c:pt idx="67">
                  <c:v>200</c:v>
                </c:pt>
                <c:pt idx="68">
                  <c:v>200</c:v>
                </c:pt>
                <c:pt idx="69">
                  <c:v>200</c:v>
                </c:pt>
                <c:pt idx="70">
                  <c:v>200</c:v>
                </c:pt>
                <c:pt idx="71">
                  <c:v>200</c:v>
                </c:pt>
                <c:pt idx="72">
                  <c:v>200</c:v>
                </c:pt>
                <c:pt idx="73">
                  <c:v>200</c:v>
                </c:pt>
                <c:pt idx="74">
                  <c:v>200</c:v>
                </c:pt>
                <c:pt idx="75">
                  <c:v>200</c:v>
                </c:pt>
                <c:pt idx="76">
                  <c:v>200</c:v>
                </c:pt>
                <c:pt idx="77">
                  <c:v>200</c:v>
                </c:pt>
                <c:pt idx="78">
                  <c:v>200</c:v>
                </c:pt>
                <c:pt idx="79">
                  <c:v>200</c:v>
                </c:pt>
                <c:pt idx="80">
                  <c:v>200</c:v>
                </c:pt>
                <c:pt idx="81">
                  <c:v>200</c:v>
                </c:pt>
                <c:pt idx="82">
                  <c:v>200</c:v>
                </c:pt>
                <c:pt idx="83">
                  <c:v>200</c:v>
                </c:pt>
                <c:pt idx="84">
                  <c:v>200</c:v>
                </c:pt>
                <c:pt idx="85">
                  <c:v>200</c:v>
                </c:pt>
                <c:pt idx="86">
                  <c:v>200</c:v>
                </c:pt>
                <c:pt idx="87">
                  <c:v>200</c:v>
                </c:pt>
                <c:pt idx="88">
                  <c:v>200</c:v>
                </c:pt>
                <c:pt idx="89">
                  <c:v>200</c:v>
                </c:pt>
                <c:pt idx="90">
                  <c:v>200</c:v>
                </c:pt>
                <c:pt idx="91">
                  <c:v>200</c:v>
                </c:pt>
                <c:pt idx="92">
                  <c:v>200</c:v>
                </c:pt>
                <c:pt idx="93">
                  <c:v>200</c:v>
                </c:pt>
                <c:pt idx="94">
                  <c:v>200</c:v>
                </c:pt>
                <c:pt idx="95">
                  <c:v>200</c:v>
                </c:pt>
                <c:pt idx="96">
                  <c:v>200</c:v>
                </c:pt>
                <c:pt idx="97">
                  <c:v>200</c:v>
                </c:pt>
                <c:pt idx="98">
                  <c:v>200</c:v>
                </c:pt>
                <c:pt idx="99">
                  <c:v>200</c:v>
                </c:pt>
              </c:numCache>
            </c:numRef>
          </c:xVal>
          <c:yVal>
            <c:numRef>
              <c:f>calcu!$P$6:$P$105</c:f>
              <c:numCache>
                <c:formatCode>General</c:formatCode>
                <c:ptCount val="100"/>
                <c:pt idx="0">
                  <c:v>200</c:v>
                </c:pt>
                <c:pt idx="1">
                  <c:v>200</c:v>
                </c:pt>
                <c:pt idx="2">
                  <c:v>200</c:v>
                </c:pt>
                <c:pt idx="3">
                  <c:v>200</c:v>
                </c:pt>
                <c:pt idx="4">
                  <c:v>200</c:v>
                </c:pt>
                <c:pt idx="5">
                  <c:v>200</c:v>
                </c:pt>
                <c:pt idx="6">
                  <c:v>200</c:v>
                </c:pt>
                <c:pt idx="7">
                  <c:v>200</c:v>
                </c:pt>
                <c:pt idx="8">
                  <c:v>200</c:v>
                </c:pt>
                <c:pt idx="9">
                  <c:v>200</c:v>
                </c:pt>
                <c:pt idx="10">
                  <c:v>200</c:v>
                </c:pt>
                <c:pt idx="11">
                  <c:v>200</c:v>
                </c:pt>
                <c:pt idx="12">
                  <c:v>200</c:v>
                </c:pt>
                <c:pt idx="13">
                  <c:v>200</c:v>
                </c:pt>
                <c:pt idx="14">
                  <c:v>200</c:v>
                </c:pt>
                <c:pt idx="15">
                  <c:v>200</c:v>
                </c:pt>
                <c:pt idx="16">
                  <c:v>200</c:v>
                </c:pt>
                <c:pt idx="17">
                  <c:v>200</c:v>
                </c:pt>
                <c:pt idx="18">
                  <c:v>200</c:v>
                </c:pt>
                <c:pt idx="19">
                  <c:v>200</c:v>
                </c:pt>
                <c:pt idx="20">
                  <c:v>200</c:v>
                </c:pt>
                <c:pt idx="21">
                  <c:v>200</c:v>
                </c:pt>
                <c:pt idx="22">
                  <c:v>200</c:v>
                </c:pt>
                <c:pt idx="23">
                  <c:v>200</c:v>
                </c:pt>
                <c:pt idx="24">
                  <c:v>200</c:v>
                </c:pt>
                <c:pt idx="25">
                  <c:v>200</c:v>
                </c:pt>
                <c:pt idx="26">
                  <c:v>200</c:v>
                </c:pt>
                <c:pt idx="27">
                  <c:v>200</c:v>
                </c:pt>
                <c:pt idx="28">
                  <c:v>200</c:v>
                </c:pt>
                <c:pt idx="29">
                  <c:v>200</c:v>
                </c:pt>
                <c:pt idx="30">
                  <c:v>200</c:v>
                </c:pt>
                <c:pt idx="31">
                  <c:v>200</c:v>
                </c:pt>
                <c:pt idx="32">
                  <c:v>200</c:v>
                </c:pt>
                <c:pt idx="33">
                  <c:v>200</c:v>
                </c:pt>
                <c:pt idx="34">
                  <c:v>200</c:v>
                </c:pt>
                <c:pt idx="35">
                  <c:v>200</c:v>
                </c:pt>
                <c:pt idx="36">
                  <c:v>200</c:v>
                </c:pt>
                <c:pt idx="37">
                  <c:v>200</c:v>
                </c:pt>
                <c:pt idx="38">
                  <c:v>200</c:v>
                </c:pt>
                <c:pt idx="39">
                  <c:v>200</c:v>
                </c:pt>
                <c:pt idx="40">
                  <c:v>200</c:v>
                </c:pt>
                <c:pt idx="41">
                  <c:v>200</c:v>
                </c:pt>
                <c:pt idx="42">
                  <c:v>200</c:v>
                </c:pt>
                <c:pt idx="43">
                  <c:v>200</c:v>
                </c:pt>
                <c:pt idx="44">
                  <c:v>200</c:v>
                </c:pt>
                <c:pt idx="45">
                  <c:v>200</c:v>
                </c:pt>
                <c:pt idx="46">
                  <c:v>200</c:v>
                </c:pt>
                <c:pt idx="47">
                  <c:v>200</c:v>
                </c:pt>
                <c:pt idx="48">
                  <c:v>200</c:v>
                </c:pt>
                <c:pt idx="49">
                  <c:v>200</c:v>
                </c:pt>
                <c:pt idx="50">
                  <c:v>200</c:v>
                </c:pt>
                <c:pt idx="51">
                  <c:v>200</c:v>
                </c:pt>
                <c:pt idx="52">
                  <c:v>200</c:v>
                </c:pt>
                <c:pt idx="53">
                  <c:v>200</c:v>
                </c:pt>
                <c:pt idx="54">
                  <c:v>200</c:v>
                </c:pt>
                <c:pt idx="55">
                  <c:v>200</c:v>
                </c:pt>
                <c:pt idx="56">
                  <c:v>200</c:v>
                </c:pt>
                <c:pt idx="57">
                  <c:v>200</c:v>
                </c:pt>
                <c:pt idx="58">
                  <c:v>200</c:v>
                </c:pt>
                <c:pt idx="59">
                  <c:v>200</c:v>
                </c:pt>
                <c:pt idx="60">
                  <c:v>200</c:v>
                </c:pt>
                <c:pt idx="61">
                  <c:v>200</c:v>
                </c:pt>
                <c:pt idx="62">
                  <c:v>200</c:v>
                </c:pt>
                <c:pt idx="63">
                  <c:v>200</c:v>
                </c:pt>
                <c:pt idx="64">
                  <c:v>200</c:v>
                </c:pt>
                <c:pt idx="65">
                  <c:v>200</c:v>
                </c:pt>
                <c:pt idx="66">
                  <c:v>200</c:v>
                </c:pt>
                <c:pt idx="67">
                  <c:v>200</c:v>
                </c:pt>
                <c:pt idx="68">
                  <c:v>200</c:v>
                </c:pt>
                <c:pt idx="69">
                  <c:v>200</c:v>
                </c:pt>
                <c:pt idx="70">
                  <c:v>200</c:v>
                </c:pt>
                <c:pt idx="71">
                  <c:v>200</c:v>
                </c:pt>
                <c:pt idx="72">
                  <c:v>200</c:v>
                </c:pt>
                <c:pt idx="73">
                  <c:v>200</c:v>
                </c:pt>
                <c:pt idx="74">
                  <c:v>200</c:v>
                </c:pt>
                <c:pt idx="75">
                  <c:v>200</c:v>
                </c:pt>
                <c:pt idx="76">
                  <c:v>200</c:v>
                </c:pt>
                <c:pt idx="77">
                  <c:v>200</c:v>
                </c:pt>
                <c:pt idx="78">
                  <c:v>200</c:v>
                </c:pt>
                <c:pt idx="79">
                  <c:v>200</c:v>
                </c:pt>
                <c:pt idx="80">
                  <c:v>200</c:v>
                </c:pt>
                <c:pt idx="81">
                  <c:v>200</c:v>
                </c:pt>
                <c:pt idx="82">
                  <c:v>200</c:v>
                </c:pt>
                <c:pt idx="83">
                  <c:v>200</c:v>
                </c:pt>
                <c:pt idx="84">
                  <c:v>200</c:v>
                </c:pt>
                <c:pt idx="85">
                  <c:v>200</c:v>
                </c:pt>
                <c:pt idx="86">
                  <c:v>200</c:v>
                </c:pt>
                <c:pt idx="87">
                  <c:v>200</c:v>
                </c:pt>
                <c:pt idx="88">
                  <c:v>200</c:v>
                </c:pt>
                <c:pt idx="89">
                  <c:v>200</c:v>
                </c:pt>
                <c:pt idx="90">
                  <c:v>200</c:v>
                </c:pt>
                <c:pt idx="91">
                  <c:v>200</c:v>
                </c:pt>
                <c:pt idx="92">
                  <c:v>200</c:v>
                </c:pt>
                <c:pt idx="93">
                  <c:v>200</c:v>
                </c:pt>
                <c:pt idx="94">
                  <c:v>200</c:v>
                </c:pt>
                <c:pt idx="95">
                  <c:v>200</c:v>
                </c:pt>
                <c:pt idx="96">
                  <c:v>200</c:v>
                </c:pt>
                <c:pt idx="97">
                  <c:v>200</c:v>
                </c:pt>
                <c:pt idx="98">
                  <c:v>200</c:v>
                </c:pt>
                <c:pt idx="99">
                  <c:v>200</c:v>
                </c:pt>
              </c:numCache>
            </c:numRef>
          </c:yVal>
          <c:smooth val="0"/>
          <c:extLst xmlns:c16r2="http://schemas.microsoft.com/office/drawing/2015/06/chart">
            <c:ext xmlns:c16="http://schemas.microsoft.com/office/drawing/2014/chart" uri="{C3380CC4-5D6E-409C-BE32-E72D297353CC}">
              <c16:uniqueId val="{00000003-9140-40C9-83B6-F16FD9569990}"/>
            </c:ext>
          </c:extLst>
        </c:ser>
        <c:ser>
          <c:idx val="4"/>
          <c:order val="4"/>
          <c:tx>
            <c:strRef>
              <c:f>entry!$H$14</c:f>
              <c:strCache>
                <c:ptCount val="1"/>
              </c:strCache>
            </c:strRef>
          </c:tx>
          <c:spPr>
            <a:ln w="28575">
              <a:noFill/>
            </a:ln>
          </c:spPr>
          <c:marker>
            <c:symbol val="circle"/>
            <c:size val="7"/>
            <c:spPr>
              <a:solidFill>
                <a:srgbClr val="CC99FF"/>
              </a:solidFill>
              <a:ln>
                <a:solidFill>
                  <a:srgbClr val="800080"/>
                </a:solidFill>
                <a:prstDash val="solid"/>
              </a:ln>
            </c:spPr>
          </c:marker>
          <c:xVal>
            <c:numRef>
              <c:f>calcu!$Q$6:$Q$105</c:f>
              <c:numCache>
                <c:formatCode>General</c:formatCode>
                <c:ptCount val="100"/>
                <c:pt idx="0">
                  <c:v>200</c:v>
                </c:pt>
                <c:pt idx="1">
                  <c:v>200</c:v>
                </c:pt>
                <c:pt idx="2">
                  <c:v>200</c:v>
                </c:pt>
                <c:pt idx="3">
                  <c:v>200</c:v>
                </c:pt>
                <c:pt idx="4">
                  <c:v>200</c:v>
                </c:pt>
                <c:pt idx="5">
                  <c:v>200</c:v>
                </c:pt>
                <c:pt idx="6">
                  <c:v>200</c:v>
                </c:pt>
                <c:pt idx="7">
                  <c:v>200</c:v>
                </c:pt>
                <c:pt idx="8">
                  <c:v>200</c:v>
                </c:pt>
                <c:pt idx="9">
                  <c:v>200</c:v>
                </c:pt>
                <c:pt idx="10">
                  <c:v>200</c:v>
                </c:pt>
                <c:pt idx="11">
                  <c:v>200</c:v>
                </c:pt>
                <c:pt idx="12">
                  <c:v>200</c:v>
                </c:pt>
                <c:pt idx="13">
                  <c:v>200</c:v>
                </c:pt>
                <c:pt idx="14">
                  <c:v>200</c:v>
                </c:pt>
                <c:pt idx="15">
                  <c:v>200</c:v>
                </c:pt>
                <c:pt idx="16">
                  <c:v>200</c:v>
                </c:pt>
                <c:pt idx="17">
                  <c:v>200</c:v>
                </c:pt>
                <c:pt idx="18">
                  <c:v>200</c:v>
                </c:pt>
                <c:pt idx="19">
                  <c:v>200</c:v>
                </c:pt>
                <c:pt idx="20">
                  <c:v>200</c:v>
                </c:pt>
                <c:pt idx="21">
                  <c:v>200</c:v>
                </c:pt>
                <c:pt idx="22">
                  <c:v>200</c:v>
                </c:pt>
                <c:pt idx="23">
                  <c:v>200</c:v>
                </c:pt>
                <c:pt idx="24">
                  <c:v>200</c:v>
                </c:pt>
                <c:pt idx="25">
                  <c:v>200</c:v>
                </c:pt>
                <c:pt idx="26">
                  <c:v>200</c:v>
                </c:pt>
                <c:pt idx="27">
                  <c:v>200</c:v>
                </c:pt>
                <c:pt idx="28">
                  <c:v>200</c:v>
                </c:pt>
                <c:pt idx="29">
                  <c:v>200</c:v>
                </c:pt>
                <c:pt idx="30">
                  <c:v>200</c:v>
                </c:pt>
                <c:pt idx="31">
                  <c:v>200</c:v>
                </c:pt>
                <c:pt idx="32">
                  <c:v>200</c:v>
                </c:pt>
                <c:pt idx="33">
                  <c:v>200</c:v>
                </c:pt>
                <c:pt idx="34">
                  <c:v>200</c:v>
                </c:pt>
                <c:pt idx="35">
                  <c:v>200</c:v>
                </c:pt>
                <c:pt idx="36">
                  <c:v>200</c:v>
                </c:pt>
                <c:pt idx="37">
                  <c:v>200</c:v>
                </c:pt>
                <c:pt idx="38">
                  <c:v>200</c:v>
                </c:pt>
                <c:pt idx="39">
                  <c:v>200</c:v>
                </c:pt>
                <c:pt idx="40">
                  <c:v>200</c:v>
                </c:pt>
                <c:pt idx="41">
                  <c:v>200</c:v>
                </c:pt>
                <c:pt idx="42">
                  <c:v>200</c:v>
                </c:pt>
                <c:pt idx="43">
                  <c:v>200</c:v>
                </c:pt>
                <c:pt idx="44">
                  <c:v>200</c:v>
                </c:pt>
                <c:pt idx="45">
                  <c:v>200</c:v>
                </c:pt>
                <c:pt idx="46">
                  <c:v>200</c:v>
                </c:pt>
                <c:pt idx="47">
                  <c:v>200</c:v>
                </c:pt>
                <c:pt idx="48">
                  <c:v>200</c:v>
                </c:pt>
                <c:pt idx="49">
                  <c:v>200</c:v>
                </c:pt>
                <c:pt idx="50">
                  <c:v>200</c:v>
                </c:pt>
                <c:pt idx="51">
                  <c:v>200</c:v>
                </c:pt>
                <c:pt idx="52">
                  <c:v>200</c:v>
                </c:pt>
                <c:pt idx="53">
                  <c:v>200</c:v>
                </c:pt>
                <c:pt idx="54">
                  <c:v>200</c:v>
                </c:pt>
                <c:pt idx="55">
                  <c:v>200</c:v>
                </c:pt>
                <c:pt idx="56">
                  <c:v>200</c:v>
                </c:pt>
                <c:pt idx="57">
                  <c:v>200</c:v>
                </c:pt>
                <c:pt idx="58">
                  <c:v>200</c:v>
                </c:pt>
                <c:pt idx="59">
                  <c:v>200</c:v>
                </c:pt>
                <c:pt idx="60">
                  <c:v>200</c:v>
                </c:pt>
                <c:pt idx="61">
                  <c:v>200</c:v>
                </c:pt>
                <c:pt idx="62">
                  <c:v>200</c:v>
                </c:pt>
                <c:pt idx="63">
                  <c:v>200</c:v>
                </c:pt>
                <c:pt idx="64">
                  <c:v>200</c:v>
                </c:pt>
                <c:pt idx="65">
                  <c:v>200</c:v>
                </c:pt>
                <c:pt idx="66">
                  <c:v>200</c:v>
                </c:pt>
                <c:pt idx="67">
                  <c:v>200</c:v>
                </c:pt>
                <c:pt idx="68">
                  <c:v>200</c:v>
                </c:pt>
                <c:pt idx="69">
                  <c:v>200</c:v>
                </c:pt>
                <c:pt idx="70">
                  <c:v>200</c:v>
                </c:pt>
                <c:pt idx="71">
                  <c:v>200</c:v>
                </c:pt>
                <c:pt idx="72">
                  <c:v>200</c:v>
                </c:pt>
                <c:pt idx="73">
                  <c:v>200</c:v>
                </c:pt>
                <c:pt idx="74">
                  <c:v>200</c:v>
                </c:pt>
                <c:pt idx="75">
                  <c:v>200</c:v>
                </c:pt>
                <c:pt idx="76">
                  <c:v>200</c:v>
                </c:pt>
                <c:pt idx="77">
                  <c:v>200</c:v>
                </c:pt>
                <c:pt idx="78">
                  <c:v>200</c:v>
                </c:pt>
                <c:pt idx="79">
                  <c:v>200</c:v>
                </c:pt>
                <c:pt idx="80">
                  <c:v>200</c:v>
                </c:pt>
                <c:pt idx="81">
                  <c:v>200</c:v>
                </c:pt>
                <c:pt idx="82">
                  <c:v>200</c:v>
                </c:pt>
                <c:pt idx="83">
                  <c:v>200</c:v>
                </c:pt>
                <c:pt idx="84">
                  <c:v>200</c:v>
                </c:pt>
                <c:pt idx="85">
                  <c:v>200</c:v>
                </c:pt>
                <c:pt idx="86">
                  <c:v>200</c:v>
                </c:pt>
                <c:pt idx="87">
                  <c:v>200</c:v>
                </c:pt>
                <c:pt idx="88">
                  <c:v>200</c:v>
                </c:pt>
                <c:pt idx="89">
                  <c:v>200</c:v>
                </c:pt>
                <c:pt idx="90">
                  <c:v>200</c:v>
                </c:pt>
                <c:pt idx="91">
                  <c:v>200</c:v>
                </c:pt>
                <c:pt idx="92">
                  <c:v>200</c:v>
                </c:pt>
                <c:pt idx="93">
                  <c:v>200</c:v>
                </c:pt>
                <c:pt idx="94">
                  <c:v>200</c:v>
                </c:pt>
                <c:pt idx="95">
                  <c:v>200</c:v>
                </c:pt>
                <c:pt idx="96">
                  <c:v>200</c:v>
                </c:pt>
                <c:pt idx="97">
                  <c:v>200</c:v>
                </c:pt>
                <c:pt idx="98">
                  <c:v>200</c:v>
                </c:pt>
                <c:pt idx="99">
                  <c:v>200</c:v>
                </c:pt>
              </c:numCache>
            </c:numRef>
          </c:xVal>
          <c:yVal>
            <c:numRef>
              <c:f>calcu!$R$6:$R$105</c:f>
              <c:numCache>
                <c:formatCode>General</c:formatCode>
                <c:ptCount val="100"/>
                <c:pt idx="0">
                  <c:v>200</c:v>
                </c:pt>
                <c:pt idx="1">
                  <c:v>200</c:v>
                </c:pt>
                <c:pt idx="2">
                  <c:v>200</c:v>
                </c:pt>
                <c:pt idx="3">
                  <c:v>200</c:v>
                </c:pt>
                <c:pt idx="4">
                  <c:v>200</c:v>
                </c:pt>
                <c:pt idx="5">
                  <c:v>200</c:v>
                </c:pt>
                <c:pt idx="6">
                  <c:v>200</c:v>
                </c:pt>
                <c:pt idx="7">
                  <c:v>200</c:v>
                </c:pt>
                <c:pt idx="8">
                  <c:v>200</c:v>
                </c:pt>
                <c:pt idx="9">
                  <c:v>200</c:v>
                </c:pt>
                <c:pt idx="10">
                  <c:v>200</c:v>
                </c:pt>
                <c:pt idx="11">
                  <c:v>200</c:v>
                </c:pt>
                <c:pt idx="12">
                  <c:v>200</c:v>
                </c:pt>
                <c:pt idx="13">
                  <c:v>200</c:v>
                </c:pt>
                <c:pt idx="14">
                  <c:v>200</c:v>
                </c:pt>
                <c:pt idx="15">
                  <c:v>200</c:v>
                </c:pt>
                <c:pt idx="16">
                  <c:v>200</c:v>
                </c:pt>
                <c:pt idx="17">
                  <c:v>200</c:v>
                </c:pt>
                <c:pt idx="18">
                  <c:v>200</c:v>
                </c:pt>
                <c:pt idx="19">
                  <c:v>200</c:v>
                </c:pt>
                <c:pt idx="20">
                  <c:v>200</c:v>
                </c:pt>
                <c:pt idx="21">
                  <c:v>200</c:v>
                </c:pt>
                <c:pt idx="22">
                  <c:v>200</c:v>
                </c:pt>
                <c:pt idx="23">
                  <c:v>200</c:v>
                </c:pt>
                <c:pt idx="24">
                  <c:v>200</c:v>
                </c:pt>
                <c:pt idx="25">
                  <c:v>200</c:v>
                </c:pt>
                <c:pt idx="26">
                  <c:v>200</c:v>
                </c:pt>
                <c:pt idx="27">
                  <c:v>200</c:v>
                </c:pt>
                <c:pt idx="28">
                  <c:v>200</c:v>
                </c:pt>
                <c:pt idx="29">
                  <c:v>200</c:v>
                </c:pt>
                <c:pt idx="30">
                  <c:v>200</c:v>
                </c:pt>
                <c:pt idx="31">
                  <c:v>200</c:v>
                </c:pt>
                <c:pt idx="32">
                  <c:v>200</c:v>
                </c:pt>
                <c:pt idx="33">
                  <c:v>200</c:v>
                </c:pt>
                <c:pt idx="34">
                  <c:v>200</c:v>
                </c:pt>
                <c:pt idx="35">
                  <c:v>200</c:v>
                </c:pt>
                <c:pt idx="36">
                  <c:v>200</c:v>
                </c:pt>
                <c:pt idx="37">
                  <c:v>200</c:v>
                </c:pt>
                <c:pt idx="38">
                  <c:v>200</c:v>
                </c:pt>
                <c:pt idx="39">
                  <c:v>200</c:v>
                </c:pt>
                <c:pt idx="40">
                  <c:v>200</c:v>
                </c:pt>
                <c:pt idx="41">
                  <c:v>200</c:v>
                </c:pt>
                <c:pt idx="42">
                  <c:v>200</c:v>
                </c:pt>
                <c:pt idx="43">
                  <c:v>200</c:v>
                </c:pt>
                <c:pt idx="44">
                  <c:v>200</c:v>
                </c:pt>
                <c:pt idx="45">
                  <c:v>200</c:v>
                </c:pt>
                <c:pt idx="46">
                  <c:v>200</c:v>
                </c:pt>
                <c:pt idx="47">
                  <c:v>200</c:v>
                </c:pt>
                <c:pt idx="48">
                  <c:v>200</c:v>
                </c:pt>
                <c:pt idx="49">
                  <c:v>200</c:v>
                </c:pt>
                <c:pt idx="50">
                  <c:v>200</c:v>
                </c:pt>
                <c:pt idx="51">
                  <c:v>200</c:v>
                </c:pt>
                <c:pt idx="52">
                  <c:v>200</c:v>
                </c:pt>
                <c:pt idx="53">
                  <c:v>200</c:v>
                </c:pt>
                <c:pt idx="54">
                  <c:v>200</c:v>
                </c:pt>
                <c:pt idx="55">
                  <c:v>200</c:v>
                </c:pt>
                <c:pt idx="56">
                  <c:v>200</c:v>
                </c:pt>
                <c:pt idx="57">
                  <c:v>200</c:v>
                </c:pt>
                <c:pt idx="58">
                  <c:v>200</c:v>
                </c:pt>
                <c:pt idx="59">
                  <c:v>200</c:v>
                </c:pt>
                <c:pt idx="60">
                  <c:v>200</c:v>
                </c:pt>
                <c:pt idx="61">
                  <c:v>200</c:v>
                </c:pt>
                <c:pt idx="62">
                  <c:v>200</c:v>
                </c:pt>
                <c:pt idx="63">
                  <c:v>200</c:v>
                </c:pt>
                <c:pt idx="64">
                  <c:v>200</c:v>
                </c:pt>
                <c:pt idx="65">
                  <c:v>200</c:v>
                </c:pt>
                <c:pt idx="66">
                  <c:v>200</c:v>
                </c:pt>
                <c:pt idx="67">
                  <c:v>200</c:v>
                </c:pt>
                <c:pt idx="68">
                  <c:v>200</c:v>
                </c:pt>
                <c:pt idx="69">
                  <c:v>200</c:v>
                </c:pt>
                <c:pt idx="70">
                  <c:v>200</c:v>
                </c:pt>
                <c:pt idx="71">
                  <c:v>200</c:v>
                </c:pt>
                <c:pt idx="72">
                  <c:v>200</c:v>
                </c:pt>
                <c:pt idx="73">
                  <c:v>200</c:v>
                </c:pt>
                <c:pt idx="74">
                  <c:v>200</c:v>
                </c:pt>
                <c:pt idx="75">
                  <c:v>200</c:v>
                </c:pt>
                <c:pt idx="76">
                  <c:v>200</c:v>
                </c:pt>
                <c:pt idx="77">
                  <c:v>200</c:v>
                </c:pt>
                <c:pt idx="78">
                  <c:v>200</c:v>
                </c:pt>
                <c:pt idx="79">
                  <c:v>200</c:v>
                </c:pt>
                <c:pt idx="80">
                  <c:v>200</c:v>
                </c:pt>
                <c:pt idx="81">
                  <c:v>200</c:v>
                </c:pt>
                <c:pt idx="82">
                  <c:v>200</c:v>
                </c:pt>
                <c:pt idx="83">
                  <c:v>200</c:v>
                </c:pt>
                <c:pt idx="84">
                  <c:v>200</c:v>
                </c:pt>
                <c:pt idx="85">
                  <c:v>200</c:v>
                </c:pt>
                <c:pt idx="86">
                  <c:v>200</c:v>
                </c:pt>
                <c:pt idx="87">
                  <c:v>200</c:v>
                </c:pt>
                <c:pt idx="88">
                  <c:v>200</c:v>
                </c:pt>
                <c:pt idx="89">
                  <c:v>200</c:v>
                </c:pt>
                <c:pt idx="90">
                  <c:v>200</c:v>
                </c:pt>
                <c:pt idx="91">
                  <c:v>200</c:v>
                </c:pt>
                <c:pt idx="92">
                  <c:v>200</c:v>
                </c:pt>
                <c:pt idx="93">
                  <c:v>200</c:v>
                </c:pt>
                <c:pt idx="94">
                  <c:v>200</c:v>
                </c:pt>
                <c:pt idx="95">
                  <c:v>200</c:v>
                </c:pt>
                <c:pt idx="96">
                  <c:v>200</c:v>
                </c:pt>
                <c:pt idx="97">
                  <c:v>200</c:v>
                </c:pt>
                <c:pt idx="98">
                  <c:v>200</c:v>
                </c:pt>
                <c:pt idx="99">
                  <c:v>200</c:v>
                </c:pt>
              </c:numCache>
            </c:numRef>
          </c:yVal>
          <c:smooth val="0"/>
          <c:extLst xmlns:c16r2="http://schemas.microsoft.com/office/drawing/2015/06/chart">
            <c:ext xmlns:c16="http://schemas.microsoft.com/office/drawing/2014/chart" uri="{C3380CC4-5D6E-409C-BE32-E72D297353CC}">
              <c16:uniqueId val="{00000004-9140-40C9-83B6-F16FD9569990}"/>
            </c:ext>
          </c:extLst>
        </c:ser>
        <c:ser>
          <c:idx val="5"/>
          <c:order val="5"/>
          <c:spPr>
            <a:ln w="25400">
              <a:solidFill>
                <a:srgbClr val="000000"/>
              </a:solidFill>
              <a:prstDash val="solid"/>
            </a:ln>
          </c:spPr>
          <c:marker>
            <c:symbol val="none"/>
          </c:marker>
          <c:xVal>
            <c:numRef>
              <c:f>calcu!$T$6:$T$7</c:f>
              <c:numCache>
                <c:formatCode>General</c:formatCode>
                <c:ptCount val="2"/>
                <c:pt idx="0">
                  <c:v>0</c:v>
                </c:pt>
                <c:pt idx="1">
                  <c:v>100</c:v>
                </c:pt>
              </c:numCache>
            </c:numRef>
          </c:xVal>
          <c:yVal>
            <c:numRef>
              <c:f>calcu!$U$6:$U$7</c:f>
              <c:numCache>
                <c:formatCode>General</c:formatCode>
                <c:ptCount val="2"/>
                <c:pt idx="0">
                  <c:v>0</c:v>
                </c:pt>
                <c:pt idx="1">
                  <c:v>0</c:v>
                </c:pt>
              </c:numCache>
            </c:numRef>
          </c:yVal>
          <c:smooth val="0"/>
          <c:extLst xmlns:c16r2="http://schemas.microsoft.com/office/drawing/2015/06/chart">
            <c:ext xmlns:c16="http://schemas.microsoft.com/office/drawing/2014/chart" uri="{C3380CC4-5D6E-409C-BE32-E72D297353CC}">
              <c16:uniqueId val="{00000005-9140-40C9-83B6-F16FD9569990}"/>
            </c:ext>
          </c:extLst>
        </c:ser>
        <c:ser>
          <c:idx val="6"/>
          <c:order val="6"/>
          <c:spPr>
            <a:ln w="25400">
              <a:solidFill>
                <a:srgbClr val="000000"/>
              </a:solidFill>
              <a:prstDash val="solid"/>
            </a:ln>
          </c:spPr>
          <c:marker>
            <c:symbol val="none"/>
          </c:marker>
          <c:xVal>
            <c:numRef>
              <c:f>calcu!$T$9:$T$10</c:f>
              <c:numCache>
                <c:formatCode>General</c:formatCode>
                <c:ptCount val="2"/>
                <c:pt idx="0">
                  <c:v>100</c:v>
                </c:pt>
                <c:pt idx="1">
                  <c:v>50</c:v>
                </c:pt>
              </c:numCache>
            </c:numRef>
          </c:xVal>
          <c:yVal>
            <c:numRef>
              <c:f>calcu!$U$9:$U$10</c:f>
              <c:numCache>
                <c:formatCode>General</c:formatCode>
                <c:ptCount val="2"/>
                <c:pt idx="0">
                  <c:v>0</c:v>
                </c:pt>
                <c:pt idx="1">
                  <c:v>86.602540378443507</c:v>
                </c:pt>
              </c:numCache>
            </c:numRef>
          </c:yVal>
          <c:smooth val="0"/>
          <c:extLst xmlns:c16r2="http://schemas.microsoft.com/office/drawing/2015/06/chart">
            <c:ext xmlns:c16="http://schemas.microsoft.com/office/drawing/2014/chart" uri="{C3380CC4-5D6E-409C-BE32-E72D297353CC}">
              <c16:uniqueId val="{00000006-9140-40C9-83B6-F16FD9569990}"/>
            </c:ext>
          </c:extLst>
        </c:ser>
        <c:ser>
          <c:idx val="7"/>
          <c:order val="7"/>
          <c:spPr>
            <a:ln w="25400">
              <a:solidFill>
                <a:srgbClr val="000000"/>
              </a:solidFill>
              <a:prstDash val="solid"/>
            </a:ln>
          </c:spPr>
          <c:marker>
            <c:symbol val="none"/>
          </c:marker>
          <c:xVal>
            <c:numRef>
              <c:f>calcu!$T$12:$T$13</c:f>
              <c:numCache>
                <c:formatCode>General</c:formatCode>
                <c:ptCount val="2"/>
                <c:pt idx="0">
                  <c:v>0</c:v>
                </c:pt>
                <c:pt idx="1">
                  <c:v>50</c:v>
                </c:pt>
              </c:numCache>
            </c:numRef>
          </c:xVal>
          <c:yVal>
            <c:numRef>
              <c:f>calcu!$U$12:$U$13</c:f>
              <c:numCache>
                <c:formatCode>General</c:formatCode>
                <c:ptCount val="2"/>
                <c:pt idx="0">
                  <c:v>0</c:v>
                </c:pt>
                <c:pt idx="1">
                  <c:v>86.602540378443507</c:v>
                </c:pt>
              </c:numCache>
            </c:numRef>
          </c:yVal>
          <c:smooth val="0"/>
          <c:extLst xmlns:c16r2="http://schemas.microsoft.com/office/drawing/2015/06/chart">
            <c:ext xmlns:c16="http://schemas.microsoft.com/office/drawing/2014/chart" uri="{C3380CC4-5D6E-409C-BE32-E72D297353CC}">
              <c16:uniqueId val="{00000007-9140-40C9-83B6-F16FD9569990}"/>
            </c:ext>
          </c:extLst>
        </c:ser>
        <c:dLbls>
          <c:showLegendKey val="0"/>
          <c:showVal val="0"/>
          <c:showCatName val="0"/>
          <c:showSerName val="0"/>
          <c:showPercent val="0"/>
          <c:showBubbleSize val="0"/>
        </c:dLbls>
        <c:axId val="97933568"/>
        <c:axId val="97947648"/>
      </c:scatterChart>
      <c:valAx>
        <c:axId val="97933568"/>
        <c:scaling>
          <c:orientation val="minMax"/>
          <c:max val="100"/>
        </c:scaling>
        <c:delete val="0"/>
        <c:axPos val="b"/>
        <c:numFmt formatCode="General" sourceLinked="1"/>
        <c:majorTickMark val="none"/>
        <c:minorTickMark val="none"/>
        <c:tickLblPos val="none"/>
        <c:spPr>
          <a:ln w="9525">
            <a:noFill/>
          </a:ln>
        </c:spPr>
        <c:crossAx val="97947648"/>
        <c:crosses val="autoZero"/>
        <c:crossBetween val="midCat"/>
      </c:valAx>
      <c:valAx>
        <c:axId val="97947648"/>
        <c:scaling>
          <c:orientation val="minMax"/>
          <c:max val="86.602540378443507"/>
        </c:scaling>
        <c:delete val="0"/>
        <c:axPos val="l"/>
        <c:numFmt formatCode="General" sourceLinked="1"/>
        <c:majorTickMark val="none"/>
        <c:minorTickMark val="none"/>
        <c:tickLblPos val="none"/>
        <c:spPr>
          <a:ln w="9525">
            <a:noFill/>
          </a:ln>
        </c:spPr>
        <c:crossAx val="97933568"/>
        <c:crosses val="autoZero"/>
        <c:crossBetween val="midCat"/>
      </c:valAx>
      <c:spPr>
        <a:noFill/>
        <a:ln w="25400">
          <a:noFill/>
        </a:ln>
      </c:spPr>
    </c:plotArea>
    <c:plotVisOnly val="1"/>
    <c:dispBlanksAs val="gap"/>
    <c:showDLblsOverMax val="0"/>
  </c:chart>
  <c:spPr>
    <a:solidFill>
      <a:srgbClr val="FFFFFF"/>
    </a:solidFill>
    <a:ln w="3175">
      <a:noFill/>
      <a:prstDash val="solid"/>
    </a:ln>
  </c:spPr>
  <c:txPr>
    <a:bodyPr/>
    <a:lstStyle/>
    <a:p>
      <a:pPr>
        <a:defRPr sz="800" b="0" i="0" u="none" strike="noStrike" baseline="0">
          <a:solidFill>
            <a:srgbClr val="000000"/>
          </a:solidFill>
          <a:latin typeface="Arial"/>
          <a:ea typeface="Arial"/>
          <a:cs typeface="Arial"/>
        </a:defRPr>
      </a:pPr>
      <a:endParaRPr lang="nl-NL"/>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186401255882574"/>
          <c:y val="4.1975409855830093E-2"/>
          <c:w val="0.76881854981965059"/>
          <c:h val="0.85804403532534779"/>
        </c:manualLayout>
      </c:layout>
      <c:scatterChart>
        <c:scatterStyle val="lineMarker"/>
        <c:varyColors val="0"/>
        <c:ser>
          <c:idx val="0"/>
          <c:order val="0"/>
          <c:tx>
            <c:strRef>
              <c:f>entry!$H$10</c:f>
              <c:strCache>
                <c:ptCount val="1"/>
                <c:pt idx="0">
                  <c:v>NE</c:v>
                </c:pt>
              </c:strCache>
            </c:strRef>
          </c:tx>
          <c:spPr>
            <a:ln w="28575">
              <a:noFill/>
            </a:ln>
          </c:spPr>
          <c:marker>
            <c:symbol val="circle"/>
            <c:size val="7"/>
            <c:spPr>
              <a:solidFill>
                <a:srgbClr val="FF99CC"/>
              </a:solidFill>
              <a:ln>
                <a:solidFill>
                  <a:srgbClr val="FF0000"/>
                </a:solidFill>
                <a:prstDash val="solid"/>
              </a:ln>
            </c:spPr>
          </c:marker>
          <c:xVal>
            <c:numRef>
              <c:f>calcu!$I$6:$I$105</c:f>
              <c:numCache>
                <c:formatCode>General</c:formatCode>
                <c:ptCount val="100"/>
                <c:pt idx="0">
                  <c:v>200</c:v>
                </c:pt>
                <c:pt idx="1">
                  <c:v>200</c:v>
                </c:pt>
                <c:pt idx="2">
                  <c:v>200</c:v>
                </c:pt>
                <c:pt idx="3">
                  <c:v>200</c:v>
                </c:pt>
                <c:pt idx="4">
                  <c:v>200</c:v>
                </c:pt>
                <c:pt idx="5">
                  <c:v>200</c:v>
                </c:pt>
                <c:pt idx="6">
                  <c:v>200</c:v>
                </c:pt>
                <c:pt idx="7">
                  <c:v>200</c:v>
                </c:pt>
                <c:pt idx="8">
                  <c:v>200</c:v>
                </c:pt>
                <c:pt idx="9">
                  <c:v>200</c:v>
                </c:pt>
                <c:pt idx="10">
                  <c:v>200</c:v>
                </c:pt>
                <c:pt idx="11">
                  <c:v>200</c:v>
                </c:pt>
                <c:pt idx="12">
                  <c:v>200</c:v>
                </c:pt>
                <c:pt idx="13">
                  <c:v>200</c:v>
                </c:pt>
                <c:pt idx="14">
                  <c:v>200</c:v>
                </c:pt>
                <c:pt idx="15">
                  <c:v>200</c:v>
                </c:pt>
                <c:pt idx="16">
                  <c:v>200</c:v>
                </c:pt>
                <c:pt idx="17">
                  <c:v>200</c:v>
                </c:pt>
                <c:pt idx="18">
                  <c:v>200</c:v>
                </c:pt>
                <c:pt idx="19">
                  <c:v>200</c:v>
                </c:pt>
                <c:pt idx="20">
                  <c:v>200</c:v>
                </c:pt>
                <c:pt idx="21">
                  <c:v>200</c:v>
                </c:pt>
                <c:pt idx="22">
                  <c:v>200</c:v>
                </c:pt>
                <c:pt idx="23">
                  <c:v>200</c:v>
                </c:pt>
                <c:pt idx="24">
                  <c:v>200</c:v>
                </c:pt>
                <c:pt idx="25">
                  <c:v>200</c:v>
                </c:pt>
                <c:pt idx="26">
                  <c:v>200</c:v>
                </c:pt>
                <c:pt idx="27">
                  <c:v>200</c:v>
                </c:pt>
                <c:pt idx="28">
                  <c:v>200</c:v>
                </c:pt>
                <c:pt idx="29">
                  <c:v>200</c:v>
                </c:pt>
                <c:pt idx="30">
                  <c:v>200</c:v>
                </c:pt>
                <c:pt idx="31">
                  <c:v>200</c:v>
                </c:pt>
                <c:pt idx="32">
                  <c:v>200</c:v>
                </c:pt>
                <c:pt idx="33">
                  <c:v>200</c:v>
                </c:pt>
                <c:pt idx="34">
                  <c:v>200</c:v>
                </c:pt>
                <c:pt idx="35">
                  <c:v>200</c:v>
                </c:pt>
                <c:pt idx="36">
                  <c:v>200</c:v>
                </c:pt>
                <c:pt idx="37">
                  <c:v>200</c:v>
                </c:pt>
                <c:pt idx="38">
                  <c:v>200</c:v>
                </c:pt>
                <c:pt idx="39">
                  <c:v>200</c:v>
                </c:pt>
                <c:pt idx="40">
                  <c:v>200</c:v>
                </c:pt>
                <c:pt idx="41">
                  <c:v>200</c:v>
                </c:pt>
                <c:pt idx="42">
                  <c:v>200</c:v>
                </c:pt>
                <c:pt idx="43">
                  <c:v>200</c:v>
                </c:pt>
                <c:pt idx="44">
                  <c:v>200</c:v>
                </c:pt>
                <c:pt idx="45">
                  <c:v>200</c:v>
                </c:pt>
                <c:pt idx="46">
                  <c:v>200</c:v>
                </c:pt>
                <c:pt idx="47">
                  <c:v>200</c:v>
                </c:pt>
                <c:pt idx="48">
                  <c:v>200</c:v>
                </c:pt>
                <c:pt idx="49">
                  <c:v>200</c:v>
                </c:pt>
                <c:pt idx="50">
                  <c:v>200</c:v>
                </c:pt>
                <c:pt idx="51">
                  <c:v>200</c:v>
                </c:pt>
                <c:pt idx="52">
                  <c:v>200</c:v>
                </c:pt>
                <c:pt idx="53">
                  <c:v>200</c:v>
                </c:pt>
                <c:pt idx="54">
                  <c:v>200</c:v>
                </c:pt>
                <c:pt idx="55">
                  <c:v>200</c:v>
                </c:pt>
                <c:pt idx="56">
                  <c:v>200</c:v>
                </c:pt>
                <c:pt idx="57">
                  <c:v>200</c:v>
                </c:pt>
                <c:pt idx="58">
                  <c:v>200</c:v>
                </c:pt>
                <c:pt idx="59">
                  <c:v>200</c:v>
                </c:pt>
                <c:pt idx="60">
                  <c:v>200</c:v>
                </c:pt>
                <c:pt idx="61">
                  <c:v>200</c:v>
                </c:pt>
                <c:pt idx="62">
                  <c:v>200</c:v>
                </c:pt>
                <c:pt idx="63">
                  <c:v>200</c:v>
                </c:pt>
                <c:pt idx="64">
                  <c:v>200</c:v>
                </c:pt>
                <c:pt idx="65">
                  <c:v>200</c:v>
                </c:pt>
                <c:pt idx="66">
                  <c:v>200</c:v>
                </c:pt>
                <c:pt idx="67">
                  <c:v>200</c:v>
                </c:pt>
                <c:pt idx="68">
                  <c:v>200</c:v>
                </c:pt>
                <c:pt idx="69">
                  <c:v>200</c:v>
                </c:pt>
                <c:pt idx="70">
                  <c:v>200</c:v>
                </c:pt>
                <c:pt idx="71">
                  <c:v>200</c:v>
                </c:pt>
                <c:pt idx="72">
                  <c:v>200</c:v>
                </c:pt>
                <c:pt idx="73">
                  <c:v>200</c:v>
                </c:pt>
                <c:pt idx="74">
                  <c:v>200</c:v>
                </c:pt>
                <c:pt idx="75">
                  <c:v>200</c:v>
                </c:pt>
                <c:pt idx="76">
                  <c:v>200</c:v>
                </c:pt>
                <c:pt idx="77">
                  <c:v>200</c:v>
                </c:pt>
                <c:pt idx="78">
                  <c:v>200</c:v>
                </c:pt>
                <c:pt idx="79">
                  <c:v>200</c:v>
                </c:pt>
                <c:pt idx="80">
                  <c:v>200</c:v>
                </c:pt>
                <c:pt idx="81">
                  <c:v>200</c:v>
                </c:pt>
                <c:pt idx="82">
                  <c:v>200</c:v>
                </c:pt>
                <c:pt idx="83">
                  <c:v>200</c:v>
                </c:pt>
                <c:pt idx="84">
                  <c:v>200</c:v>
                </c:pt>
                <c:pt idx="85">
                  <c:v>200</c:v>
                </c:pt>
                <c:pt idx="86">
                  <c:v>200</c:v>
                </c:pt>
                <c:pt idx="87">
                  <c:v>200</c:v>
                </c:pt>
                <c:pt idx="88">
                  <c:v>200</c:v>
                </c:pt>
                <c:pt idx="89">
                  <c:v>200</c:v>
                </c:pt>
                <c:pt idx="90">
                  <c:v>200</c:v>
                </c:pt>
                <c:pt idx="91">
                  <c:v>200</c:v>
                </c:pt>
                <c:pt idx="92">
                  <c:v>200</c:v>
                </c:pt>
                <c:pt idx="93">
                  <c:v>200</c:v>
                </c:pt>
                <c:pt idx="94">
                  <c:v>200</c:v>
                </c:pt>
                <c:pt idx="95">
                  <c:v>200</c:v>
                </c:pt>
                <c:pt idx="96">
                  <c:v>200</c:v>
                </c:pt>
                <c:pt idx="97">
                  <c:v>200</c:v>
                </c:pt>
                <c:pt idx="98">
                  <c:v>200</c:v>
                </c:pt>
                <c:pt idx="99">
                  <c:v>200</c:v>
                </c:pt>
              </c:numCache>
            </c:numRef>
          </c:xVal>
          <c:yVal>
            <c:numRef>
              <c:f>calcu!$J$6:$J$105</c:f>
              <c:numCache>
                <c:formatCode>General</c:formatCode>
                <c:ptCount val="100"/>
                <c:pt idx="0">
                  <c:v>200</c:v>
                </c:pt>
                <c:pt idx="1">
                  <c:v>200</c:v>
                </c:pt>
                <c:pt idx="2">
                  <c:v>200</c:v>
                </c:pt>
                <c:pt idx="3">
                  <c:v>200</c:v>
                </c:pt>
                <c:pt idx="4">
                  <c:v>200</c:v>
                </c:pt>
                <c:pt idx="5">
                  <c:v>200</c:v>
                </c:pt>
                <c:pt idx="6">
                  <c:v>200</c:v>
                </c:pt>
                <c:pt idx="7">
                  <c:v>200</c:v>
                </c:pt>
                <c:pt idx="8">
                  <c:v>200</c:v>
                </c:pt>
                <c:pt idx="9">
                  <c:v>200</c:v>
                </c:pt>
                <c:pt idx="10">
                  <c:v>200</c:v>
                </c:pt>
                <c:pt idx="11">
                  <c:v>200</c:v>
                </c:pt>
                <c:pt idx="12">
                  <c:v>200</c:v>
                </c:pt>
                <c:pt idx="13">
                  <c:v>200</c:v>
                </c:pt>
                <c:pt idx="14">
                  <c:v>200</c:v>
                </c:pt>
                <c:pt idx="15">
                  <c:v>200</c:v>
                </c:pt>
                <c:pt idx="16">
                  <c:v>200</c:v>
                </c:pt>
                <c:pt idx="17">
                  <c:v>200</c:v>
                </c:pt>
                <c:pt idx="18">
                  <c:v>200</c:v>
                </c:pt>
                <c:pt idx="19">
                  <c:v>200</c:v>
                </c:pt>
                <c:pt idx="20">
                  <c:v>200</c:v>
                </c:pt>
                <c:pt idx="21">
                  <c:v>200</c:v>
                </c:pt>
                <c:pt idx="22">
                  <c:v>200</c:v>
                </c:pt>
                <c:pt idx="23">
                  <c:v>200</c:v>
                </c:pt>
                <c:pt idx="24">
                  <c:v>200</c:v>
                </c:pt>
                <c:pt idx="25">
                  <c:v>200</c:v>
                </c:pt>
                <c:pt idx="26">
                  <c:v>200</c:v>
                </c:pt>
                <c:pt idx="27">
                  <c:v>200</c:v>
                </c:pt>
                <c:pt idx="28">
                  <c:v>200</c:v>
                </c:pt>
                <c:pt idx="29">
                  <c:v>200</c:v>
                </c:pt>
                <c:pt idx="30">
                  <c:v>200</c:v>
                </c:pt>
                <c:pt idx="31">
                  <c:v>200</c:v>
                </c:pt>
                <c:pt idx="32">
                  <c:v>200</c:v>
                </c:pt>
                <c:pt idx="33">
                  <c:v>200</c:v>
                </c:pt>
                <c:pt idx="34">
                  <c:v>200</c:v>
                </c:pt>
                <c:pt idx="35">
                  <c:v>200</c:v>
                </c:pt>
                <c:pt idx="36">
                  <c:v>200</c:v>
                </c:pt>
                <c:pt idx="37">
                  <c:v>200</c:v>
                </c:pt>
                <c:pt idx="38">
                  <c:v>200</c:v>
                </c:pt>
                <c:pt idx="39">
                  <c:v>200</c:v>
                </c:pt>
                <c:pt idx="40">
                  <c:v>200</c:v>
                </c:pt>
                <c:pt idx="41">
                  <c:v>200</c:v>
                </c:pt>
                <c:pt idx="42">
                  <c:v>200</c:v>
                </c:pt>
                <c:pt idx="43">
                  <c:v>200</c:v>
                </c:pt>
                <c:pt idx="44">
                  <c:v>200</c:v>
                </c:pt>
                <c:pt idx="45">
                  <c:v>200</c:v>
                </c:pt>
                <c:pt idx="46">
                  <c:v>200</c:v>
                </c:pt>
                <c:pt idx="47">
                  <c:v>200</c:v>
                </c:pt>
                <c:pt idx="48">
                  <c:v>200</c:v>
                </c:pt>
                <c:pt idx="49">
                  <c:v>200</c:v>
                </c:pt>
                <c:pt idx="50">
                  <c:v>200</c:v>
                </c:pt>
                <c:pt idx="51">
                  <c:v>200</c:v>
                </c:pt>
                <c:pt idx="52">
                  <c:v>200</c:v>
                </c:pt>
                <c:pt idx="53">
                  <c:v>200</c:v>
                </c:pt>
                <c:pt idx="54">
                  <c:v>200</c:v>
                </c:pt>
                <c:pt idx="55">
                  <c:v>200</c:v>
                </c:pt>
                <c:pt idx="56">
                  <c:v>200</c:v>
                </c:pt>
                <c:pt idx="57">
                  <c:v>200</c:v>
                </c:pt>
                <c:pt idx="58">
                  <c:v>200</c:v>
                </c:pt>
                <c:pt idx="59">
                  <c:v>200</c:v>
                </c:pt>
                <c:pt idx="60">
                  <c:v>200</c:v>
                </c:pt>
                <c:pt idx="61">
                  <c:v>200</c:v>
                </c:pt>
                <c:pt idx="62">
                  <c:v>200</c:v>
                </c:pt>
                <c:pt idx="63">
                  <c:v>200</c:v>
                </c:pt>
                <c:pt idx="64">
                  <c:v>200</c:v>
                </c:pt>
                <c:pt idx="65">
                  <c:v>200</c:v>
                </c:pt>
                <c:pt idx="66">
                  <c:v>200</c:v>
                </c:pt>
                <c:pt idx="67">
                  <c:v>200</c:v>
                </c:pt>
                <c:pt idx="68">
                  <c:v>200</c:v>
                </c:pt>
                <c:pt idx="69">
                  <c:v>200</c:v>
                </c:pt>
                <c:pt idx="70">
                  <c:v>200</c:v>
                </c:pt>
                <c:pt idx="71">
                  <c:v>200</c:v>
                </c:pt>
                <c:pt idx="72">
                  <c:v>200</c:v>
                </c:pt>
                <c:pt idx="73">
                  <c:v>200</c:v>
                </c:pt>
                <c:pt idx="74">
                  <c:v>200</c:v>
                </c:pt>
                <c:pt idx="75">
                  <c:v>200</c:v>
                </c:pt>
                <c:pt idx="76">
                  <c:v>200</c:v>
                </c:pt>
                <c:pt idx="77">
                  <c:v>200</c:v>
                </c:pt>
                <c:pt idx="78">
                  <c:v>200</c:v>
                </c:pt>
                <c:pt idx="79">
                  <c:v>200</c:v>
                </c:pt>
                <c:pt idx="80">
                  <c:v>200</c:v>
                </c:pt>
                <c:pt idx="81">
                  <c:v>200</c:v>
                </c:pt>
                <c:pt idx="82">
                  <c:v>200</c:v>
                </c:pt>
                <c:pt idx="83">
                  <c:v>200</c:v>
                </c:pt>
                <c:pt idx="84">
                  <c:v>200</c:v>
                </c:pt>
                <c:pt idx="85">
                  <c:v>200</c:v>
                </c:pt>
                <c:pt idx="86">
                  <c:v>200</c:v>
                </c:pt>
                <c:pt idx="87">
                  <c:v>200</c:v>
                </c:pt>
                <c:pt idx="88">
                  <c:v>200</c:v>
                </c:pt>
                <c:pt idx="89">
                  <c:v>200</c:v>
                </c:pt>
                <c:pt idx="90">
                  <c:v>200</c:v>
                </c:pt>
                <c:pt idx="91">
                  <c:v>200</c:v>
                </c:pt>
                <c:pt idx="92">
                  <c:v>200</c:v>
                </c:pt>
                <c:pt idx="93">
                  <c:v>200</c:v>
                </c:pt>
                <c:pt idx="94">
                  <c:v>200</c:v>
                </c:pt>
                <c:pt idx="95">
                  <c:v>200</c:v>
                </c:pt>
                <c:pt idx="96">
                  <c:v>200</c:v>
                </c:pt>
                <c:pt idx="97">
                  <c:v>200</c:v>
                </c:pt>
                <c:pt idx="98">
                  <c:v>200</c:v>
                </c:pt>
                <c:pt idx="99">
                  <c:v>200</c:v>
                </c:pt>
              </c:numCache>
            </c:numRef>
          </c:yVal>
          <c:smooth val="0"/>
          <c:extLst xmlns:c16r2="http://schemas.microsoft.com/office/drawing/2015/06/chart">
            <c:ext xmlns:c16="http://schemas.microsoft.com/office/drawing/2014/chart" uri="{C3380CC4-5D6E-409C-BE32-E72D297353CC}">
              <c16:uniqueId val="{00000000-84D8-47EA-9FB5-5850B164A597}"/>
            </c:ext>
          </c:extLst>
        </c:ser>
        <c:ser>
          <c:idx val="1"/>
          <c:order val="1"/>
          <c:tx>
            <c:strRef>
              <c:f>entry!$H$11</c:f>
              <c:strCache>
                <c:ptCount val="1"/>
              </c:strCache>
            </c:strRef>
          </c:tx>
          <c:spPr>
            <a:ln w="28575">
              <a:noFill/>
            </a:ln>
          </c:spPr>
          <c:marker>
            <c:symbol val="circle"/>
            <c:size val="7"/>
            <c:spPr>
              <a:solidFill>
                <a:srgbClr val="FFCC99"/>
              </a:solidFill>
              <a:ln>
                <a:solidFill>
                  <a:srgbClr val="FF6600"/>
                </a:solidFill>
                <a:prstDash val="solid"/>
              </a:ln>
            </c:spPr>
          </c:marker>
          <c:xVal>
            <c:numRef>
              <c:f>calcu!$K$6:$K$105</c:f>
              <c:numCache>
                <c:formatCode>General</c:formatCode>
                <c:ptCount val="100"/>
                <c:pt idx="0">
                  <c:v>200</c:v>
                </c:pt>
                <c:pt idx="1">
                  <c:v>200</c:v>
                </c:pt>
                <c:pt idx="2">
                  <c:v>200</c:v>
                </c:pt>
                <c:pt idx="3">
                  <c:v>200</c:v>
                </c:pt>
                <c:pt idx="4">
                  <c:v>200</c:v>
                </c:pt>
                <c:pt idx="5">
                  <c:v>200</c:v>
                </c:pt>
                <c:pt idx="6">
                  <c:v>200</c:v>
                </c:pt>
                <c:pt idx="7">
                  <c:v>200</c:v>
                </c:pt>
                <c:pt idx="8">
                  <c:v>200</c:v>
                </c:pt>
                <c:pt idx="9">
                  <c:v>200</c:v>
                </c:pt>
                <c:pt idx="10">
                  <c:v>200</c:v>
                </c:pt>
                <c:pt idx="11">
                  <c:v>200</c:v>
                </c:pt>
                <c:pt idx="12">
                  <c:v>200</c:v>
                </c:pt>
                <c:pt idx="13">
                  <c:v>200</c:v>
                </c:pt>
                <c:pt idx="14">
                  <c:v>200</c:v>
                </c:pt>
                <c:pt idx="15">
                  <c:v>200</c:v>
                </c:pt>
                <c:pt idx="16">
                  <c:v>200</c:v>
                </c:pt>
                <c:pt idx="17">
                  <c:v>200</c:v>
                </c:pt>
                <c:pt idx="18">
                  <c:v>200</c:v>
                </c:pt>
                <c:pt idx="19">
                  <c:v>200</c:v>
                </c:pt>
                <c:pt idx="20">
                  <c:v>200</c:v>
                </c:pt>
                <c:pt idx="21">
                  <c:v>200</c:v>
                </c:pt>
                <c:pt idx="22">
                  <c:v>200</c:v>
                </c:pt>
                <c:pt idx="23">
                  <c:v>200</c:v>
                </c:pt>
                <c:pt idx="24">
                  <c:v>200</c:v>
                </c:pt>
                <c:pt idx="25">
                  <c:v>200</c:v>
                </c:pt>
                <c:pt idx="26">
                  <c:v>200</c:v>
                </c:pt>
                <c:pt idx="27">
                  <c:v>200</c:v>
                </c:pt>
                <c:pt idx="28">
                  <c:v>200</c:v>
                </c:pt>
                <c:pt idx="29">
                  <c:v>200</c:v>
                </c:pt>
                <c:pt idx="30">
                  <c:v>200</c:v>
                </c:pt>
                <c:pt idx="31">
                  <c:v>200</c:v>
                </c:pt>
                <c:pt idx="32">
                  <c:v>200</c:v>
                </c:pt>
                <c:pt idx="33">
                  <c:v>200</c:v>
                </c:pt>
                <c:pt idx="34">
                  <c:v>200</c:v>
                </c:pt>
                <c:pt idx="35">
                  <c:v>200</c:v>
                </c:pt>
                <c:pt idx="36">
                  <c:v>200</c:v>
                </c:pt>
                <c:pt idx="37">
                  <c:v>200</c:v>
                </c:pt>
                <c:pt idx="38">
                  <c:v>200</c:v>
                </c:pt>
                <c:pt idx="39">
                  <c:v>200</c:v>
                </c:pt>
                <c:pt idx="40">
                  <c:v>200</c:v>
                </c:pt>
                <c:pt idx="41">
                  <c:v>200</c:v>
                </c:pt>
                <c:pt idx="42">
                  <c:v>200</c:v>
                </c:pt>
                <c:pt idx="43">
                  <c:v>200</c:v>
                </c:pt>
                <c:pt idx="44">
                  <c:v>200</c:v>
                </c:pt>
                <c:pt idx="45">
                  <c:v>200</c:v>
                </c:pt>
                <c:pt idx="46">
                  <c:v>200</c:v>
                </c:pt>
                <c:pt idx="47">
                  <c:v>200</c:v>
                </c:pt>
                <c:pt idx="48">
                  <c:v>200</c:v>
                </c:pt>
                <c:pt idx="49">
                  <c:v>200</c:v>
                </c:pt>
                <c:pt idx="50">
                  <c:v>200</c:v>
                </c:pt>
                <c:pt idx="51">
                  <c:v>200</c:v>
                </c:pt>
                <c:pt idx="52">
                  <c:v>200</c:v>
                </c:pt>
                <c:pt idx="53">
                  <c:v>200</c:v>
                </c:pt>
                <c:pt idx="54">
                  <c:v>200</c:v>
                </c:pt>
                <c:pt idx="55">
                  <c:v>200</c:v>
                </c:pt>
                <c:pt idx="56">
                  <c:v>200</c:v>
                </c:pt>
                <c:pt idx="57">
                  <c:v>200</c:v>
                </c:pt>
                <c:pt idx="58">
                  <c:v>200</c:v>
                </c:pt>
                <c:pt idx="59">
                  <c:v>200</c:v>
                </c:pt>
                <c:pt idx="60">
                  <c:v>200</c:v>
                </c:pt>
                <c:pt idx="61">
                  <c:v>200</c:v>
                </c:pt>
                <c:pt idx="62">
                  <c:v>200</c:v>
                </c:pt>
                <c:pt idx="63">
                  <c:v>200</c:v>
                </c:pt>
                <c:pt idx="64">
                  <c:v>200</c:v>
                </c:pt>
                <c:pt idx="65">
                  <c:v>200</c:v>
                </c:pt>
                <c:pt idx="66">
                  <c:v>200</c:v>
                </c:pt>
                <c:pt idx="67">
                  <c:v>200</c:v>
                </c:pt>
                <c:pt idx="68">
                  <c:v>200</c:v>
                </c:pt>
                <c:pt idx="69">
                  <c:v>200</c:v>
                </c:pt>
                <c:pt idx="70">
                  <c:v>200</c:v>
                </c:pt>
                <c:pt idx="71">
                  <c:v>200</c:v>
                </c:pt>
                <c:pt idx="72">
                  <c:v>200</c:v>
                </c:pt>
                <c:pt idx="73">
                  <c:v>200</c:v>
                </c:pt>
                <c:pt idx="74">
                  <c:v>200</c:v>
                </c:pt>
                <c:pt idx="75">
                  <c:v>200</c:v>
                </c:pt>
                <c:pt idx="76">
                  <c:v>200</c:v>
                </c:pt>
                <c:pt idx="77">
                  <c:v>200</c:v>
                </c:pt>
                <c:pt idx="78">
                  <c:v>200</c:v>
                </c:pt>
                <c:pt idx="79">
                  <c:v>200</c:v>
                </c:pt>
                <c:pt idx="80">
                  <c:v>200</c:v>
                </c:pt>
                <c:pt idx="81">
                  <c:v>200</c:v>
                </c:pt>
                <c:pt idx="82">
                  <c:v>200</c:v>
                </c:pt>
                <c:pt idx="83">
                  <c:v>200</c:v>
                </c:pt>
                <c:pt idx="84">
                  <c:v>200</c:v>
                </c:pt>
                <c:pt idx="85">
                  <c:v>200</c:v>
                </c:pt>
                <c:pt idx="86">
                  <c:v>200</c:v>
                </c:pt>
                <c:pt idx="87">
                  <c:v>200</c:v>
                </c:pt>
                <c:pt idx="88">
                  <c:v>200</c:v>
                </c:pt>
                <c:pt idx="89">
                  <c:v>200</c:v>
                </c:pt>
                <c:pt idx="90">
                  <c:v>200</c:v>
                </c:pt>
                <c:pt idx="91">
                  <c:v>200</c:v>
                </c:pt>
                <c:pt idx="92">
                  <c:v>200</c:v>
                </c:pt>
                <c:pt idx="93">
                  <c:v>200</c:v>
                </c:pt>
                <c:pt idx="94">
                  <c:v>200</c:v>
                </c:pt>
                <c:pt idx="95">
                  <c:v>200</c:v>
                </c:pt>
                <c:pt idx="96">
                  <c:v>200</c:v>
                </c:pt>
                <c:pt idx="97">
                  <c:v>200</c:v>
                </c:pt>
                <c:pt idx="98">
                  <c:v>200</c:v>
                </c:pt>
                <c:pt idx="99">
                  <c:v>200</c:v>
                </c:pt>
              </c:numCache>
            </c:numRef>
          </c:xVal>
          <c:yVal>
            <c:numRef>
              <c:f>calcu!$L$6:$L$105</c:f>
              <c:numCache>
                <c:formatCode>General</c:formatCode>
                <c:ptCount val="100"/>
                <c:pt idx="0">
                  <c:v>200</c:v>
                </c:pt>
                <c:pt idx="1">
                  <c:v>200</c:v>
                </c:pt>
                <c:pt idx="2">
                  <c:v>200</c:v>
                </c:pt>
                <c:pt idx="3">
                  <c:v>200</c:v>
                </c:pt>
                <c:pt idx="4">
                  <c:v>200</c:v>
                </c:pt>
                <c:pt idx="5">
                  <c:v>200</c:v>
                </c:pt>
                <c:pt idx="6">
                  <c:v>200</c:v>
                </c:pt>
                <c:pt idx="7">
                  <c:v>200</c:v>
                </c:pt>
                <c:pt idx="8">
                  <c:v>200</c:v>
                </c:pt>
                <c:pt idx="9">
                  <c:v>200</c:v>
                </c:pt>
                <c:pt idx="10">
                  <c:v>200</c:v>
                </c:pt>
                <c:pt idx="11">
                  <c:v>200</c:v>
                </c:pt>
                <c:pt idx="12">
                  <c:v>200</c:v>
                </c:pt>
                <c:pt idx="13">
                  <c:v>200</c:v>
                </c:pt>
                <c:pt idx="14">
                  <c:v>200</c:v>
                </c:pt>
                <c:pt idx="15">
                  <c:v>200</c:v>
                </c:pt>
                <c:pt idx="16">
                  <c:v>200</c:v>
                </c:pt>
                <c:pt idx="17">
                  <c:v>200</c:v>
                </c:pt>
                <c:pt idx="18">
                  <c:v>200</c:v>
                </c:pt>
                <c:pt idx="19">
                  <c:v>200</c:v>
                </c:pt>
                <c:pt idx="20">
                  <c:v>200</c:v>
                </c:pt>
                <c:pt idx="21">
                  <c:v>200</c:v>
                </c:pt>
                <c:pt idx="22">
                  <c:v>200</c:v>
                </c:pt>
                <c:pt idx="23">
                  <c:v>200</c:v>
                </c:pt>
                <c:pt idx="24">
                  <c:v>200</c:v>
                </c:pt>
                <c:pt idx="25">
                  <c:v>200</c:v>
                </c:pt>
                <c:pt idx="26">
                  <c:v>200</c:v>
                </c:pt>
                <c:pt idx="27">
                  <c:v>200</c:v>
                </c:pt>
                <c:pt idx="28">
                  <c:v>200</c:v>
                </c:pt>
                <c:pt idx="29">
                  <c:v>200</c:v>
                </c:pt>
                <c:pt idx="30">
                  <c:v>200</c:v>
                </c:pt>
                <c:pt idx="31">
                  <c:v>200</c:v>
                </c:pt>
                <c:pt idx="32">
                  <c:v>200</c:v>
                </c:pt>
                <c:pt idx="33">
                  <c:v>200</c:v>
                </c:pt>
                <c:pt idx="34">
                  <c:v>200</c:v>
                </c:pt>
                <c:pt idx="35">
                  <c:v>200</c:v>
                </c:pt>
                <c:pt idx="36">
                  <c:v>200</c:v>
                </c:pt>
                <c:pt idx="37">
                  <c:v>200</c:v>
                </c:pt>
                <c:pt idx="38">
                  <c:v>200</c:v>
                </c:pt>
                <c:pt idx="39">
                  <c:v>200</c:v>
                </c:pt>
                <c:pt idx="40">
                  <c:v>200</c:v>
                </c:pt>
                <c:pt idx="41">
                  <c:v>200</c:v>
                </c:pt>
                <c:pt idx="42">
                  <c:v>200</c:v>
                </c:pt>
                <c:pt idx="43">
                  <c:v>200</c:v>
                </c:pt>
                <c:pt idx="44">
                  <c:v>200</c:v>
                </c:pt>
                <c:pt idx="45">
                  <c:v>200</c:v>
                </c:pt>
                <c:pt idx="46">
                  <c:v>200</c:v>
                </c:pt>
                <c:pt idx="47">
                  <c:v>200</c:v>
                </c:pt>
                <c:pt idx="48">
                  <c:v>200</c:v>
                </c:pt>
                <c:pt idx="49">
                  <c:v>200</c:v>
                </c:pt>
                <c:pt idx="50">
                  <c:v>200</c:v>
                </c:pt>
                <c:pt idx="51">
                  <c:v>200</c:v>
                </c:pt>
                <c:pt idx="52">
                  <c:v>200</c:v>
                </c:pt>
                <c:pt idx="53">
                  <c:v>200</c:v>
                </c:pt>
                <c:pt idx="54">
                  <c:v>200</c:v>
                </c:pt>
                <c:pt idx="55">
                  <c:v>200</c:v>
                </c:pt>
                <c:pt idx="56">
                  <c:v>200</c:v>
                </c:pt>
                <c:pt idx="57">
                  <c:v>200</c:v>
                </c:pt>
                <c:pt idx="58">
                  <c:v>200</c:v>
                </c:pt>
                <c:pt idx="59">
                  <c:v>200</c:v>
                </c:pt>
                <c:pt idx="60">
                  <c:v>200</c:v>
                </c:pt>
                <c:pt idx="61">
                  <c:v>200</c:v>
                </c:pt>
                <c:pt idx="62">
                  <c:v>200</c:v>
                </c:pt>
                <c:pt idx="63">
                  <c:v>200</c:v>
                </c:pt>
                <c:pt idx="64">
                  <c:v>200</c:v>
                </c:pt>
                <c:pt idx="65">
                  <c:v>200</c:v>
                </c:pt>
                <c:pt idx="66">
                  <c:v>200</c:v>
                </c:pt>
                <c:pt idx="67">
                  <c:v>200</c:v>
                </c:pt>
                <c:pt idx="68">
                  <c:v>200</c:v>
                </c:pt>
                <c:pt idx="69">
                  <c:v>200</c:v>
                </c:pt>
                <c:pt idx="70">
                  <c:v>200</c:v>
                </c:pt>
                <c:pt idx="71">
                  <c:v>200</c:v>
                </c:pt>
                <c:pt idx="72">
                  <c:v>200</c:v>
                </c:pt>
                <c:pt idx="73">
                  <c:v>200</c:v>
                </c:pt>
                <c:pt idx="74">
                  <c:v>200</c:v>
                </c:pt>
                <c:pt idx="75">
                  <c:v>200</c:v>
                </c:pt>
                <c:pt idx="76">
                  <c:v>200</c:v>
                </c:pt>
                <c:pt idx="77">
                  <c:v>200</c:v>
                </c:pt>
                <c:pt idx="78">
                  <c:v>200</c:v>
                </c:pt>
                <c:pt idx="79">
                  <c:v>200</c:v>
                </c:pt>
                <c:pt idx="80">
                  <c:v>200</c:v>
                </c:pt>
                <c:pt idx="81">
                  <c:v>200</c:v>
                </c:pt>
                <c:pt idx="82">
                  <c:v>200</c:v>
                </c:pt>
                <c:pt idx="83">
                  <c:v>200</c:v>
                </c:pt>
                <c:pt idx="84">
                  <c:v>200</c:v>
                </c:pt>
                <c:pt idx="85">
                  <c:v>200</c:v>
                </c:pt>
                <c:pt idx="86">
                  <c:v>200</c:v>
                </c:pt>
                <c:pt idx="87">
                  <c:v>200</c:v>
                </c:pt>
                <c:pt idx="88">
                  <c:v>200</c:v>
                </c:pt>
                <c:pt idx="89">
                  <c:v>200</c:v>
                </c:pt>
                <c:pt idx="90">
                  <c:v>200</c:v>
                </c:pt>
                <c:pt idx="91">
                  <c:v>200</c:v>
                </c:pt>
                <c:pt idx="92">
                  <c:v>200</c:v>
                </c:pt>
                <c:pt idx="93">
                  <c:v>200</c:v>
                </c:pt>
                <c:pt idx="94">
                  <c:v>200</c:v>
                </c:pt>
                <c:pt idx="95">
                  <c:v>200</c:v>
                </c:pt>
                <c:pt idx="96">
                  <c:v>200</c:v>
                </c:pt>
                <c:pt idx="97">
                  <c:v>200</c:v>
                </c:pt>
                <c:pt idx="98">
                  <c:v>200</c:v>
                </c:pt>
                <c:pt idx="99">
                  <c:v>200</c:v>
                </c:pt>
              </c:numCache>
            </c:numRef>
          </c:yVal>
          <c:smooth val="0"/>
          <c:extLst xmlns:c16r2="http://schemas.microsoft.com/office/drawing/2015/06/chart">
            <c:ext xmlns:c16="http://schemas.microsoft.com/office/drawing/2014/chart" uri="{C3380CC4-5D6E-409C-BE32-E72D297353CC}">
              <c16:uniqueId val="{00000001-84D8-47EA-9FB5-5850B164A597}"/>
            </c:ext>
          </c:extLst>
        </c:ser>
        <c:ser>
          <c:idx val="2"/>
          <c:order val="2"/>
          <c:tx>
            <c:strRef>
              <c:f>entry!$H$12</c:f>
              <c:strCache>
                <c:ptCount val="1"/>
              </c:strCache>
            </c:strRef>
          </c:tx>
          <c:spPr>
            <a:ln w="28575">
              <a:noFill/>
            </a:ln>
          </c:spPr>
          <c:marker>
            <c:symbol val="circle"/>
            <c:size val="7"/>
            <c:spPr>
              <a:solidFill>
                <a:srgbClr val="CCFFCC"/>
              </a:solidFill>
              <a:ln>
                <a:solidFill>
                  <a:srgbClr val="008000"/>
                </a:solidFill>
                <a:prstDash val="solid"/>
              </a:ln>
            </c:spPr>
          </c:marker>
          <c:xVal>
            <c:numRef>
              <c:f>calcu!$M$6:$M$105</c:f>
              <c:numCache>
                <c:formatCode>General</c:formatCode>
                <c:ptCount val="100"/>
                <c:pt idx="0">
                  <c:v>100</c:v>
                </c:pt>
                <c:pt idx="1">
                  <c:v>29.62</c:v>
                </c:pt>
                <c:pt idx="2">
                  <c:v>33.521126760563391</c:v>
                </c:pt>
                <c:pt idx="3">
                  <c:v>38.396533044420373</c:v>
                </c:pt>
                <c:pt idx="4">
                  <c:v>39.479956663055262</c:v>
                </c:pt>
                <c:pt idx="5">
                  <c:v>40.563380281690144</c:v>
                </c:pt>
                <c:pt idx="6">
                  <c:v>41.538461538461547</c:v>
                </c:pt>
                <c:pt idx="7">
                  <c:v>42.405200433369444</c:v>
                </c:pt>
                <c:pt idx="8">
                  <c:v>42.946912242686892</c:v>
                </c:pt>
                <c:pt idx="9">
                  <c:v>43.48862405200434</c:v>
                </c:pt>
                <c:pt idx="10">
                  <c:v>44.030335861321774</c:v>
                </c:pt>
                <c:pt idx="11">
                  <c:v>44.788732394366207</c:v>
                </c:pt>
                <c:pt idx="12">
                  <c:v>45.222101841820148</c:v>
                </c:pt>
                <c:pt idx="13">
                  <c:v>45.547128927410618</c:v>
                </c:pt>
                <c:pt idx="14">
                  <c:v>45.655471289274104</c:v>
                </c:pt>
                <c:pt idx="15">
                  <c:v>45.872156013001089</c:v>
                </c:pt>
                <c:pt idx="16">
                  <c:v>46.088840736728059</c:v>
                </c:pt>
                <c:pt idx="17">
                  <c:v>46.305525460455044</c:v>
                </c:pt>
                <c:pt idx="18">
                  <c:v>46.338028169014088</c:v>
                </c:pt>
                <c:pt idx="19">
                  <c:v>46.392199349945834</c:v>
                </c:pt>
                <c:pt idx="20">
                  <c:v>46.500541711809319</c:v>
                </c:pt>
                <c:pt idx="21">
                  <c:v>46.500541711809319</c:v>
                </c:pt>
                <c:pt idx="22">
                  <c:v>46.500541711809319</c:v>
                </c:pt>
                <c:pt idx="23">
                  <c:v>46.500541711809319</c:v>
                </c:pt>
                <c:pt idx="24">
                  <c:v>46.500541711809319</c:v>
                </c:pt>
                <c:pt idx="25">
                  <c:v>46.554712892741065</c:v>
                </c:pt>
                <c:pt idx="26">
                  <c:v>46.587215601300116</c:v>
                </c:pt>
                <c:pt idx="27">
                  <c:v>46.641386782231862</c:v>
                </c:pt>
                <c:pt idx="28">
                  <c:v>46.695557963163601</c:v>
                </c:pt>
                <c:pt idx="29">
                  <c:v>46.749729144095355</c:v>
                </c:pt>
                <c:pt idx="30">
                  <c:v>46.803900325027087</c:v>
                </c:pt>
                <c:pt idx="31">
                  <c:v>46.803900325027087</c:v>
                </c:pt>
                <c:pt idx="32">
                  <c:v>46.85807150595884</c:v>
                </c:pt>
                <c:pt idx="33">
                  <c:v>46.85807150595884</c:v>
                </c:pt>
                <c:pt idx="34">
                  <c:v>46.85807150595884</c:v>
                </c:pt>
                <c:pt idx="35">
                  <c:v>46.912242686890586</c:v>
                </c:pt>
                <c:pt idx="36">
                  <c:v>46.966413867822332</c:v>
                </c:pt>
                <c:pt idx="37">
                  <c:v>46.966413867822332</c:v>
                </c:pt>
                <c:pt idx="38">
                  <c:v>200</c:v>
                </c:pt>
                <c:pt idx="39">
                  <c:v>200</c:v>
                </c:pt>
                <c:pt idx="40">
                  <c:v>200</c:v>
                </c:pt>
                <c:pt idx="41">
                  <c:v>200</c:v>
                </c:pt>
                <c:pt idx="42">
                  <c:v>200</c:v>
                </c:pt>
                <c:pt idx="43">
                  <c:v>200</c:v>
                </c:pt>
                <c:pt idx="44">
                  <c:v>200</c:v>
                </c:pt>
                <c:pt idx="45">
                  <c:v>200</c:v>
                </c:pt>
                <c:pt idx="46">
                  <c:v>200</c:v>
                </c:pt>
                <c:pt idx="47">
                  <c:v>200</c:v>
                </c:pt>
                <c:pt idx="48">
                  <c:v>200</c:v>
                </c:pt>
                <c:pt idx="49">
                  <c:v>200</c:v>
                </c:pt>
                <c:pt idx="50">
                  <c:v>200</c:v>
                </c:pt>
                <c:pt idx="51">
                  <c:v>200</c:v>
                </c:pt>
                <c:pt idx="52">
                  <c:v>200</c:v>
                </c:pt>
                <c:pt idx="53">
                  <c:v>200</c:v>
                </c:pt>
                <c:pt idx="54">
                  <c:v>200</c:v>
                </c:pt>
                <c:pt idx="55">
                  <c:v>200</c:v>
                </c:pt>
                <c:pt idx="56">
                  <c:v>200</c:v>
                </c:pt>
                <c:pt idx="57">
                  <c:v>200</c:v>
                </c:pt>
                <c:pt idx="58">
                  <c:v>200</c:v>
                </c:pt>
                <c:pt idx="59">
                  <c:v>200</c:v>
                </c:pt>
                <c:pt idx="60">
                  <c:v>200</c:v>
                </c:pt>
                <c:pt idx="61">
                  <c:v>200</c:v>
                </c:pt>
                <c:pt idx="62">
                  <c:v>200</c:v>
                </c:pt>
                <c:pt idx="63">
                  <c:v>200</c:v>
                </c:pt>
                <c:pt idx="64">
                  <c:v>200</c:v>
                </c:pt>
                <c:pt idx="65">
                  <c:v>200</c:v>
                </c:pt>
                <c:pt idx="66">
                  <c:v>200</c:v>
                </c:pt>
                <c:pt idx="67">
                  <c:v>200</c:v>
                </c:pt>
                <c:pt idx="68">
                  <c:v>200</c:v>
                </c:pt>
                <c:pt idx="69">
                  <c:v>200</c:v>
                </c:pt>
                <c:pt idx="70">
                  <c:v>200</c:v>
                </c:pt>
                <c:pt idx="71">
                  <c:v>200</c:v>
                </c:pt>
                <c:pt idx="72">
                  <c:v>200</c:v>
                </c:pt>
                <c:pt idx="73">
                  <c:v>200</c:v>
                </c:pt>
                <c:pt idx="74">
                  <c:v>200</c:v>
                </c:pt>
                <c:pt idx="75">
                  <c:v>200</c:v>
                </c:pt>
                <c:pt idx="76">
                  <c:v>200</c:v>
                </c:pt>
                <c:pt idx="77">
                  <c:v>200</c:v>
                </c:pt>
                <c:pt idx="78">
                  <c:v>200</c:v>
                </c:pt>
                <c:pt idx="79">
                  <c:v>200</c:v>
                </c:pt>
                <c:pt idx="80">
                  <c:v>200</c:v>
                </c:pt>
                <c:pt idx="81">
                  <c:v>200</c:v>
                </c:pt>
                <c:pt idx="82">
                  <c:v>200</c:v>
                </c:pt>
                <c:pt idx="83">
                  <c:v>200</c:v>
                </c:pt>
                <c:pt idx="84">
                  <c:v>200</c:v>
                </c:pt>
                <c:pt idx="85">
                  <c:v>200</c:v>
                </c:pt>
                <c:pt idx="86">
                  <c:v>200</c:v>
                </c:pt>
                <c:pt idx="87">
                  <c:v>200</c:v>
                </c:pt>
                <c:pt idx="88">
                  <c:v>200</c:v>
                </c:pt>
                <c:pt idx="89">
                  <c:v>200</c:v>
                </c:pt>
                <c:pt idx="90">
                  <c:v>200</c:v>
                </c:pt>
                <c:pt idx="91">
                  <c:v>200</c:v>
                </c:pt>
                <c:pt idx="92">
                  <c:v>200</c:v>
                </c:pt>
                <c:pt idx="93">
                  <c:v>200</c:v>
                </c:pt>
                <c:pt idx="94">
                  <c:v>200</c:v>
                </c:pt>
                <c:pt idx="95">
                  <c:v>200</c:v>
                </c:pt>
                <c:pt idx="96">
                  <c:v>200</c:v>
                </c:pt>
                <c:pt idx="97">
                  <c:v>200</c:v>
                </c:pt>
                <c:pt idx="98">
                  <c:v>200</c:v>
                </c:pt>
                <c:pt idx="99">
                  <c:v>200</c:v>
                </c:pt>
              </c:numCache>
            </c:numRef>
          </c:xVal>
          <c:yVal>
            <c:numRef>
              <c:f>calcu!$N$6:$N$105</c:f>
              <c:numCache>
                <c:formatCode>General</c:formatCode>
                <c:ptCount val="100"/>
                <c:pt idx="0">
                  <c:v>0</c:v>
                </c:pt>
                <c:pt idx="1">
                  <c:v>0</c:v>
                </c:pt>
                <c:pt idx="2">
                  <c:v>7.8814879651021306</c:v>
                </c:pt>
                <c:pt idx="3">
                  <c:v>17.451866208440411</c:v>
                </c:pt>
                <c:pt idx="4">
                  <c:v>19.328410962036155</c:v>
                </c:pt>
                <c:pt idx="5">
                  <c:v>21.20495571563189</c:v>
                </c:pt>
                <c:pt idx="6">
                  <c:v>22.893845993868073</c:v>
                </c:pt>
                <c:pt idx="7">
                  <c:v>24.395081796744652</c:v>
                </c:pt>
                <c:pt idx="8">
                  <c:v>25.333354173542531</c:v>
                </c:pt>
                <c:pt idx="9">
                  <c:v>26.2716265503404</c:v>
                </c:pt>
                <c:pt idx="10">
                  <c:v>27.209898927138269</c:v>
                </c:pt>
                <c:pt idx="11">
                  <c:v>28.523480254655297</c:v>
                </c:pt>
                <c:pt idx="12">
                  <c:v>29.274098156093576</c:v>
                </c:pt>
                <c:pt idx="13">
                  <c:v>29.837061582172307</c:v>
                </c:pt>
                <c:pt idx="14">
                  <c:v>30.024716057531883</c:v>
                </c:pt>
                <c:pt idx="15">
                  <c:v>30.400025008251031</c:v>
                </c:pt>
                <c:pt idx="16">
                  <c:v>30.77533395897018</c:v>
                </c:pt>
                <c:pt idx="17">
                  <c:v>31.150642909689335</c:v>
                </c:pt>
                <c:pt idx="18">
                  <c:v>31.206939252297204</c:v>
                </c:pt>
                <c:pt idx="19">
                  <c:v>31.300766489976994</c:v>
                </c:pt>
                <c:pt idx="20">
                  <c:v>31.488420965336569</c:v>
                </c:pt>
                <c:pt idx="21">
                  <c:v>31.488420965336569</c:v>
                </c:pt>
                <c:pt idx="22">
                  <c:v>31.488420965336569</c:v>
                </c:pt>
                <c:pt idx="23">
                  <c:v>31.488420965336569</c:v>
                </c:pt>
                <c:pt idx="24">
                  <c:v>31.488420965336569</c:v>
                </c:pt>
                <c:pt idx="25">
                  <c:v>31.582248203016352</c:v>
                </c:pt>
                <c:pt idx="26">
                  <c:v>31.638544545624224</c:v>
                </c:pt>
                <c:pt idx="27">
                  <c:v>31.732371783304021</c:v>
                </c:pt>
                <c:pt idx="28">
                  <c:v>31.8261990209838</c:v>
                </c:pt>
                <c:pt idx="29">
                  <c:v>31.920026258663597</c:v>
                </c:pt>
                <c:pt idx="30">
                  <c:v>32.013853496343373</c:v>
                </c:pt>
                <c:pt idx="31">
                  <c:v>32.013853496343373</c:v>
                </c:pt>
                <c:pt idx="32">
                  <c:v>32.10768073402317</c:v>
                </c:pt>
                <c:pt idx="33">
                  <c:v>32.10768073402317</c:v>
                </c:pt>
                <c:pt idx="34">
                  <c:v>32.10768073402317</c:v>
                </c:pt>
                <c:pt idx="35">
                  <c:v>32.201507971702959</c:v>
                </c:pt>
                <c:pt idx="36">
                  <c:v>32.295335209382749</c:v>
                </c:pt>
                <c:pt idx="37">
                  <c:v>32.295335209382749</c:v>
                </c:pt>
                <c:pt idx="38">
                  <c:v>200</c:v>
                </c:pt>
                <c:pt idx="39">
                  <c:v>200</c:v>
                </c:pt>
                <c:pt idx="40">
                  <c:v>200</c:v>
                </c:pt>
                <c:pt idx="41">
                  <c:v>200</c:v>
                </c:pt>
                <c:pt idx="42">
                  <c:v>200</c:v>
                </c:pt>
                <c:pt idx="43">
                  <c:v>200</c:v>
                </c:pt>
                <c:pt idx="44">
                  <c:v>200</c:v>
                </c:pt>
                <c:pt idx="45">
                  <c:v>200</c:v>
                </c:pt>
                <c:pt idx="46">
                  <c:v>200</c:v>
                </c:pt>
                <c:pt idx="47">
                  <c:v>200</c:v>
                </c:pt>
                <c:pt idx="48">
                  <c:v>200</c:v>
                </c:pt>
                <c:pt idx="49">
                  <c:v>200</c:v>
                </c:pt>
                <c:pt idx="50">
                  <c:v>200</c:v>
                </c:pt>
                <c:pt idx="51">
                  <c:v>200</c:v>
                </c:pt>
                <c:pt idx="52">
                  <c:v>200</c:v>
                </c:pt>
                <c:pt idx="53">
                  <c:v>200</c:v>
                </c:pt>
                <c:pt idx="54">
                  <c:v>200</c:v>
                </c:pt>
                <c:pt idx="55">
                  <c:v>200</c:v>
                </c:pt>
                <c:pt idx="56">
                  <c:v>200</c:v>
                </c:pt>
                <c:pt idx="57">
                  <c:v>200</c:v>
                </c:pt>
                <c:pt idx="58">
                  <c:v>200</c:v>
                </c:pt>
                <c:pt idx="59">
                  <c:v>200</c:v>
                </c:pt>
                <c:pt idx="60">
                  <c:v>200</c:v>
                </c:pt>
                <c:pt idx="61">
                  <c:v>200</c:v>
                </c:pt>
                <c:pt idx="62">
                  <c:v>200</c:v>
                </c:pt>
                <c:pt idx="63">
                  <c:v>200</c:v>
                </c:pt>
                <c:pt idx="64">
                  <c:v>200</c:v>
                </c:pt>
                <c:pt idx="65">
                  <c:v>200</c:v>
                </c:pt>
                <c:pt idx="66">
                  <c:v>200</c:v>
                </c:pt>
                <c:pt idx="67">
                  <c:v>200</c:v>
                </c:pt>
                <c:pt idx="68">
                  <c:v>200</c:v>
                </c:pt>
                <c:pt idx="69">
                  <c:v>200</c:v>
                </c:pt>
                <c:pt idx="70">
                  <c:v>200</c:v>
                </c:pt>
                <c:pt idx="71">
                  <c:v>200</c:v>
                </c:pt>
                <c:pt idx="72">
                  <c:v>200</c:v>
                </c:pt>
                <c:pt idx="73">
                  <c:v>200</c:v>
                </c:pt>
                <c:pt idx="74">
                  <c:v>200</c:v>
                </c:pt>
                <c:pt idx="75">
                  <c:v>200</c:v>
                </c:pt>
                <c:pt idx="76">
                  <c:v>200</c:v>
                </c:pt>
                <c:pt idx="77">
                  <c:v>200</c:v>
                </c:pt>
                <c:pt idx="78">
                  <c:v>200</c:v>
                </c:pt>
                <c:pt idx="79">
                  <c:v>200</c:v>
                </c:pt>
                <c:pt idx="80">
                  <c:v>200</c:v>
                </c:pt>
                <c:pt idx="81">
                  <c:v>200</c:v>
                </c:pt>
                <c:pt idx="82">
                  <c:v>200</c:v>
                </c:pt>
                <c:pt idx="83">
                  <c:v>200</c:v>
                </c:pt>
                <c:pt idx="84">
                  <c:v>200</c:v>
                </c:pt>
                <c:pt idx="85">
                  <c:v>200</c:v>
                </c:pt>
                <c:pt idx="86">
                  <c:v>200</c:v>
                </c:pt>
                <c:pt idx="87">
                  <c:v>200</c:v>
                </c:pt>
                <c:pt idx="88">
                  <c:v>200</c:v>
                </c:pt>
                <c:pt idx="89">
                  <c:v>200</c:v>
                </c:pt>
                <c:pt idx="90">
                  <c:v>200</c:v>
                </c:pt>
                <c:pt idx="91">
                  <c:v>200</c:v>
                </c:pt>
                <c:pt idx="92">
                  <c:v>200</c:v>
                </c:pt>
                <c:pt idx="93">
                  <c:v>200</c:v>
                </c:pt>
                <c:pt idx="94">
                  <c:v>200</c:v>
                </c:pt>
                <c:pt idx="95">
                  <c:v>200</c:v>
                </c:pt>
                <c:pt idx="96">
                  <c:v>200</c:v>
                </c:pt>
                <c:pt idx="97">
                  <c:v>200</c:v>
                </c:pt>
                <c:pt idx="98">
                  <c:v>200</c:v>
                </c:pt>
                <c:pt idx="99">
                  <c:v>200</c:v>
                </c:pt>
              </c:numCache>
            </c:numRef>
          </c:yVal>
          <c:smooth val="0"/>
          <c:extLst xmlns:c16r2="http://schemas.microsoft.com/office/drawing/2015/06/chart">
            <c:ext xmlns:c16="http://schemas.microsoft.com/office/drawing/2014/chart" uri="{C3380CC4-5D6E-409C-BE32-E72D297353CC}">
              <c16:uniqueId val="{00000002-84D8-47EA-9FB5-5850B164A597}"/>
            </c:ext>
          </c:extLst>
        </c:ser>
        <c:ser>
          <c:idx val="3"/>
          <c:order val="3"/>
          <c:tx>
            <c:strRef>
              <c:f>entry!$H$13</c:f>
              <c:strCache>
                <c:ptCount val="1"/>
              </c:strCache>
            </c:strRef>
          </c:tx>
          <c:spPr>
            <a:ln w="28575">
              <a:noFill/>
            </a:ln>
          </c:spPr>
          <c:marker>
            <c:symbol val="circle"/>
            <c:size val="7"/>
            <c:spPr>
              <a:solidFill>
                <a:srgbClr val="99CCFF"/>
              </a:solidFill>
              <a:ln>
                <a:solidFill>
                  <a:srgbClr val="000080"/>
                </a:solidFill>
                <a:prstDash val="solid"/>
              </a:ln>
            </c:spPr>
          </c:marker>
          <c:xVal>
            <c:numRef>
              <c:f>calcu!$O$6:$O$105</c:f>
              <c:numCache>
                <c:formatCode>General</c:formatCode>
                <c:ptCount val="100"/>
                <c:pt idx="0">
                  <c:v>200</c:v>
                </c:pt>
                <c:pt idx="1">
                  <c:v>200</c:v>
                </c:pt>
                <c:pt idx="2">
                  <c:v>200</c:v>
                </c:pt>
                <c:pt idx="3">
                  <c:v>200</c:v>
                </c:pt>
                <c:pt idx="4">
                  <c:v>200</c:v>
                </c:pt>
                <c:pt idx="5">
                  <c:v>200</c:v>
                </c:pt>
                <c:pt idx="6">
                  <c:v>200</c:v>
                </c:pt>
                <c:pt idx="7">
                  <c:v>200</c:v>
                </c:pt>
                <c:pt idx="8">
                  <c:v>200</c:v>
                </c:pt>
                <c:pt idx="9">
                  <c:v>200</c:v>
                </c:pt>
                <c:pt idx="10">
                  <c:v>200</c:v>
                </c:pt>
                <c:pt idx="11">
                  <c:v>200</c:v>
                </c:pt>
                <c:pt idx="12">
                  <c:v>200</c:v>
                </c:pt>
                <c:pt idx="13">
                  <c:v>200</c:v>
                </c:pt>
                <c:pt idx="14">
                  <c:v>200</c:v>
                </c:pt>
                <c:pt idx="15">
                  <c:v>200</c:v>
                </c:pt>
                <c:pt idx="16">
                  <c:v>200</c:v>
                </c:pt>
                <c:pt idx="17">
                  <c:v>200</c:v>
                </c:pt>
                <c:pt idx="18">
                  <c:v>200</c:v>
                </c:pt>
                <c:pt idx="19">
                  <c:v>200</c:v>
                </c:pt>
                <c:pt idx="20">
                  <c:v>200</c:v>
                </c:pt>
                <c:pt idx="21">
                  <c:v>200</c:v>
                </c:pt>
                <c:pt idx="22">
                  <c:v>200</c:v>
                </c:pt>
                <c:pt idx="23">
                  <c:v>200</c:v>
                </c:pt>
                <c:pt idx="24">
                  <c:v>200</c:v>
                </c:pt>
                <c:pt idx="25">
                  <c:v>200</c:v>
                </c:pt>
                <c:pt idx="26">
                  <c:v>200</c:v>
                </c:pt>
                <c:pt idx="27">
                  <c:v>200</c:v>
                </c:pt>
                <c:pt idx="28">
                  <c:v>200</c:v>
                </c:pt>
                <c:pt idx="29">
                  <c:v>200</c:v>
                </c:pt>
                <c:pt idx="30">
                  <c:v>200</c:v>
                </c:pt>
                <c:pt idx="31">
                  <c:v>200</c:v>
                </c:pt>
                <c:pt idx="32">
                  <c:v>200</c:v>
                </c:pt>
                <c:pt idx="33">
                  <c:v>200</c:v>
                </c:pt>
                <c:pt idx="34">
                  <c:v>200</c:v>
                </c:pt>
                <c:pt idx="35">
                  <c:v>200</c:v>
                </c:pt>
                <c:pt idx="36">
                  <c:v>200</c:v>
                </c:pt>
                <c:pt idx="37">
                  <c:v>200</c:v>
                </c:pt>
                <c:pt idx="38">
                  <c:v>200</c:v>
                </c:pt>
                <c:pt idx="39">
                  <c:v>200</c:v>
                </c:pt>
                <c:pt idx="40">
                  <c:v>200</c:v>
                </c:pt>
                <c:pt idx="41">
                  <c:v>200</c:v>
                </c:pt>
                <c:pt idx="42">
                  <c:v>200</c:v>
                </c:pt>
                <c:pt idx="43">
                  <c:v>200</c:v>
                </c:pt>
                <c:pt idx="44">
                  <c:v>200</c:v>
                </c:pt>
                <c:pt idx="45">
                  <c:v>200</c:v>
                </c:pt>
                <c:pt idx="46">
                  <c:v>200</c:v>
                </c:pt>
                <c:pt idx="47">
                  <c:v>200</c:v>
                </c:pt>
                <c:pt idx="48">
                  <c:v>200</c:v>
                </c:pt>
                <c:pt idx="49">
                  <c:v>200</c:v>
                </c:pt>
                <c:pt idx="50">
                  <c:v>200</c:v>
                </c:pt>
                <c:pt idx="51">
                  <c:v>200</c:v>
                </c:pt>
                <c:pt idx="52">
                  <c:v>200</c:v>
                </c:pt>
                <c:pt idx="53">
                  <c:v>200</c:v>
                </c:pt>
                <c:pt idx="54">
                  <c:v>200</c:v>
                </c:pt>
                <c:pt idx="55">
                  <c:v>200</c:v>
                </c:pt>
                <c:pt idx="56">
                  <c:v>200</c:v>
                </c:pt>
                <c:pt idx="57">
                  <c:v>200</c:v>
                </c:pt>
                <c:pt idx="58">
                  <c:v>200</c:v>
                </c:pt>
                <c:pt idx="59">
                  <c:v>200</c:v>
                </c:pt>
                <c:pt idx="60">
                  <c:v>200</c:v>
                </c:pt>
                <c:pt idx="61">
                  <c:v>200</c:v>
                </c:pt>
                <c:pt idx="62">
                  <c:v>200</c:v>
                </c:pt>
                <c:pt idx="63">
                  <c:v>200</c:v>
                </c:pt>
                <c:pt idx="64">
                  <c:v>200</c:v>
                </c:pt>
                <c:pt idx="65">
                  <c:v>200</c:v>
                </c:pt>
                <c:pt idx="66">
                  <c:v>200</c:v>
                </c:pt>
                <c:pt idx="67">
                  <c:v>200</c:v>
                </c:pt>
                <c:pt idx="68">
                  <c:v>200</c:v>
                </c:pt>
                <c:pt idx="69">
                  <c:v>200</c:v>
                </c:pt>
                <c:pt idx="70">
                  <c:v>200</c:v>
                </c:pt>
                <c:pt idx="71">
                  <c:v>200</c:v>
                </c:pt>
                <c:pt idx="72">
                  <c:v>200</c:v>
                </c:pt>
                <c:pt idx="73">
                  <c:v>200</c:v>
                </c:pt>
                <c:pt idx="74">
                  <c:v>200</c:v>
                </c:pt>
                <c:pt idx="75">
                  <c:v>200</c:v>
                </c:pt>
                <c:pt idx="76">
                  <c:v>200</c:v>
                </c:pt>
                <c:pt idx="77">
                  <c:v>200</c:v>
                </c:pt>
                <c:pt idx="78">
                  <c:v>200</c:v>
                </c:pt>
                <c:pt idx="79">
                  <c:v>200</c:v>
                </c:pt>
                <c:pt idx="80">
                  <c:v>200</c:v>
                </c:pt>
                <c:pt idx="81">
                  <c:v>200</c:v>
                </c:pt>
                <c:pt idx="82">
                  <c:v>200</c:v>
                </c:pt>
                <c:pt idx="83">
                  <c:v>200</c:v>
                </c:pt>
                <c:pt idx="84">
                  <c:v>200</c:v>
                </c:pt>
                <c:pt idx="85">
                  <c:v>200</c:v>
                </c:pt>
                <c:pt idx="86">
                  <c:v>200</c:v>
                </c:pt>
                <c:pt idx="87">
                  <c:v>200</c:v>
                </c:pt>
                <c:pt idx="88">
                  <c:v>200</c:v>
                </c:pt>
                <c:pt idx="89">
                  <c:v>200</c:v>
                </c:pt>
                <c:pt idx="90">
                  <c:v>200</c:v>
                </c:pt>
                <c:pt idx="91">
                  <c:v>200</c:v>
                </c:pt>
                <c:pt idx="92">
                  <c:v>200</c:v>
                </c:pt>
                <c:pt idx="93">
                  <c:v>200</c:v>
                </c:pt>
                <c:pt idx="94">
                  <c:v>200</c:v>
                </c:pt>
                <c:pt idx="95">
                  <c:v>200</c:v>
                </c:pt>
                <c:pt idx="96">
                  <c:v>200</c:v>
                </c:pt>
                <c:pt idx="97">
                  <c:v>200</c:v>
                </c:pt>
                <c:pt idx="98">
                  <c:v>200</c:v>
                </c:pt>
                <c:pt idx="99">
                  <c:v>200</c:v>
                </c:pt>
              </c:numCache>
            </c:numRef>
          </c:xVal>
          <c:yVal>
            <c:numRef>
              <c:f>calcu!$P$6:$P$105</c:f>
              <c:numCache>
                <c:formatCode>General</c:formatCode>
                <c:ptCount val="100"/>
                <c:pt idx="0">
                  <c:v>200</c:v>
                </c:pt>
                <c:pt idx="1">
                  <c:v>200</c:v>
                </c:pt>
                <c:pt idx="2">
                  <c:v>200</c:v>
                </c:pt>
                <c:pt idx="3">
                  <c:v>200</c:v>
                </c:pt>
                <c:pt idx="4">
                  <c:v>200</c:v>
                </c:pt>
                <c:pt idx="5">
                  <c:v>200</c:v>
                </c:pt>
                <c:pt idx="6">
                  <c:v>200</c:v>
                </c:pt>
                <c:pt idx="7">
                  <c:v>200</c:v>
                </c:pt>
                <c:pt idx="8">
                  <c:v>200</c:v>
                </c:pt>
                <c:pt idx="9">
                  <c:v>200</c:v>
                </c:pt>
                <c:pt idx="10">
                  <c:v>200</c:v>
                </c:pt>
                <c:pt idx="11">
                  <c:v>200</c:v>
                </c:pt>
                <c:pt idx="12">
                  <c:v>200</c:v>
                </c:pt>
                <c:pt idx="13">
                  <c:v>200</c:v>
                </c:pt>
                <c:pt idx="14">
                  <c:v>200</c:v>
                </c:pt>
                <c:pt idx="15">
                  <c:v>200</c:v>
                </c:pt>
                <c:pt idx="16">
                  <c:v>200</c:v>
                </c:pt>
                <c:pt idx="17">
                  <c:v>200</c:v>
                </c:pt>
                <c:pt idx="18">
                  <c:v>200</c:v>
                </c:pt>
                <c:pt idx="19">
                  <c:v>200</c:v>
                </c:pt>
                <c:pt idx="20">
                  <c:v>200</c:v>
                </c:pt>
                <c:pt idx="21">
                  <c:v>200</c:v>
                </c:pt>
                <c:pt idx="22">
                  <c:v>200</c:v>
                </c:pt>
                <c:pt idx="23">
                  <c:v>200</c:v>
                </c:pt>
                <c:pt idx="24">
                  <c:v>200</c:v>
                </c:pt>
                <c:pt idx="25">
                  <c:v>200</c:v>
                </c:pt>
                <c:pt idx="26">
                  <c:v>200</c:v>
                </c:pt>
                <c:pt idx="27">
                  <c:v>200</c:v>
                </c:pt>
                <c:pt idx="28">
                  <c:v>200</c:v>
                </c:pt>
                <c:pt idx="29">
                  <c:v>200</c:v>
                </c:pt>
                <c:pt idx="30">
                  <c:v>200</c:v>
                </c:pt>
                <c:pt idx="31">
                  <c:v>200</c:v>
                </c:pt>
                <c:pt idx="32">
                  <c:v>200</c:v>
                </c:pt>
                <c:pt idx="33">
                  <c:v>200</c:v>
                </c:pt>
                <c:pt idx="34">
                  <c:v>200</c:v>
                </c:pt>
                <c:pt idx="35">
                  <c:v>200</c:v>
                </c:pt>
                <c:pt idx="36">
                  <c:v>200</c:v>
                </c:pt>
                <c:pt idx="37">
                  <c:v>200</c:v>
                </c:pt>
                <c:pt idx="38">
                  <c:v>200</c:v>
                </c:pt>
                <c:pt idx="39">
                  <c:v>200</c:v>
                </c:pt>
                <c:pt idx="40">
                  <c:v>200</c:v>
                </c:pt>
                <c:pt idx="41">
                  <c:v>200</c:v>
                </c:pt>
                <c:pt idx="42">
                  <c:v>200</c:v>
                </c:pt>
                <c:pt idx="43">
                  <c:v>200</c:v>
                </c:pt>
                <c:pt idx="44">
                  <c:v>200</c:v>
                </c:pt>
                <c:pt idx="45">
                  <c:v>200</c:v>
                </c:pt>
                <c:pt idx="46">
                  <c:v>200</c:v>
                </c:pt>
                <c:pt idx="47">
                  <c:v>200</c:v>
                </c:pt>
                <c:pt idx="48">
                  <c:v>200</c:v>
                </c:pt>
                <c:pt idx="49">
                  <c:v>200</c:v>
                </c:pt>
                <c:pt idx="50">
                  <c:v>200</c:v>
                </c:pt>
                <c:pt idx="51">
                  <c:v>200</c:v>
                </c:pt>
                <c:pt idx="52">
                  <c:v>200</c:v>
                </c:pt>
                <c:pt idx="53">
                  <c:v>200</c:v>
                </c:pt>
                <c:pt idx="54">
                  <c:v>200</c:v>
                </c:pt>
                <c:pt idx="55">
                  <c:v>200</c:v>
                </c:pt>
                <c:pt idx="56">
                  <c:v>200</c:v>
                </c:pt>
                <c:pt idx="57">
                  <c:v>200</c:v>
                </c:pt>
                <c:pt idx="58">
                  <c:v>200</c:v>
                </c:pt>
                <c:pt idx="59">
                  <c:v>200</c:v>
                </c:pt>
                <c:pt idx="60">
                  <c:v>200</c:v>
                </c:pt>
                <c:pt idx="61">
                  <c:v>200</c:v>
                </c:pt>
                <c:pt idx="62">
                  <c:v>200</c:v>
                </c:pt>
                <c:pt idx="63">
                  <c:v>200</c:v>
                </c:pt>
                <c:pt idx="64">
                  <c:v>200</c:v>
                </c:pt>
                <c:pt idx="65">
                  <c:v>200</c:v>
                </c:pt>
                <c:pt idx="66">
                  <c:v>200</c:v>
                </c:pt>
                <c:pt idx="67">
                  <c:v>200</c:v>
                </c:pt>
                <c:pt idx="68">
                  <c:v>200</c:v>
                </c:pt>
                <c:pt idx="69">
                  <c:v>200</c:v>
                </c:pt>
                <c:pt idx="70">
                  <c:v>200</c:v>
                </c:pt>
                <c:pt idx="71">
                  <c:v>200</c:v>
                </c:pt>
                <c:pt idx="72">
                  <c:v>200</c:v>
                </c:pt>
                <c:pt idx="73">
                  <c:v>200</c:v>
                </c:pt>
                <c:pt idx="74">
                  <c:v>200</c:v>
                </c:pt>
                <c:pt idx="75">
                  <c:v>200</c:v>
                </c:pt>
                <c:pt idx="76">
                  <c:v>200</c:v>
                </c:pt>
                <c:pt idx="77">
                  <c:v>200</c:v>
                </c:pt>
                <c:pt idx="78">
                  <c:v>200</c:v>
                </c:pt>
                <c:pt idx="79">
                  <c:v>200</c:v>
                </c:pt>
                <c:pt idx="80">
                  <c:v>200</c:v>
                </c:pt>
                <c:pt idx="81">
                  <c:v>200</c:v>
                </c:pt>
                <c:pt idx="82">
                  <c:v>200</c:v>
                </c:pt>
                <c:pt idx="83">
                  <c:v>200</c:v>
                </c:pt>
                <c:pt idx="84">
                  <c:v>200</c:v>
                </c:pt>
                <c:pt idx="85">
                  <c:v>200</c:v>
                </c:pt>
                <c:pt idx="86">
                  <c:v>200</c:v>
                </c:pt>
                <c:pt idx="87">
                  <c:v>200</c:v>
                </c:pt>
                <c:pt idx="88">
                  <c:v>200</c:v>
                </c:pt>
                <c:pt idx="89">
                  <c:v>200</c:v>
                </c:pt>
                <c:pt idx="90">
                  <c:v>200</c:v>
                </c:pt>
                <c:pt idx="91">
                  <c:v>200</c:v>
                </c:pt>
                <c:pt idx="92">
                  <c:v>200</c:v>
                </c:pt>
                <c:pt idx="93">
                  <c:v>200</c:v>
                </c:pt>
                <c:pt idx="94">
                  <c:v>200</c:v>
                </c:pt>
                <c:pt idx="95">
                  <c:v>200</c:v>
                </c:pt>
                <c:pt idx="96">
                  <c:v>200</c:v>
                </c:pt>
                <c:pt idx="97">
                  <c:v>200</c:v>
                </c:pt>
                <c:pt idx="98">
                  <c:v>200</c:v>
                </c:pt>
                <c:pt idx="99">
                  <c:v>200</c:v>
                </c:pt>
              </c:numCache>
            </c:numRef>
          </c:yVal>
          <c:smooth val="0"/>
          <c:extLst xmlns:c16r2="http://schemas.microsoft.com/office/drawing/2015/06/chart">
            <c:ext xmlns:c16="http://schemas.microsoft.com/office/drawing/2014/chart" uri="{C3380CC4-5D6E-409C-BE32-E72D297353CC}">
              <c16:uniqueId val="{00000003-84D8-47EA-9FB5-5850B164A597}"/>
            </c:ext>
          </c:extLst>
        </c:ser>
        <c:ser>
          <c:idx val="4"/>
          <c:order val="4"/>
          <c:tx>
            <c:strRef>
              <c:f>entry!$H$14</c:f>
              <c:strCache>
                <c:ptCount val="1"/>
              </c:strCache>
            </c:strRef>
          </c:tx>
          <c:spPr>
            <a:ln w="28575">
              <a:noFill/>
            </a:ln>
          </c:spPr>
          <c:marker>
            <c:symbol val="circle"/>
            <c:size val="7"/>
            <c:spPr>
              <a:solidFill>
                <a:srgbClr val="CC99FF"/>
              </a:solidFill>
              <a:ln>
                <a:solidFill>
                  <a:srgbClr val="800080"/>
                </a:solidFill>
                <a:prstDash val="solid"/>
              </a:ln>
            </c:spPr>
          </c:marker>
          <c:xVal>
            <c:numRef>
              <c:f>calcu!$Q$6:$Q$105</c:f>
              <c:numCache>
                <c:formatCode>General</c:formatCode>
                <c:ptCount val="100"/>
                <c:pt idx="0">
                  <c:v>200</c:v>
                </c:pt>
                <c:pt idx="1">
                  <c:v>200</c:v>
                </c:pt>
                <c:pt idx="2">
                  <c:v>200</c:v>
                </c:pt>
                <c:pt idx="3">
                  <c:v>200</c:v>
                </c:pt>
                <c:pt idx="4">
                  <c:v>200</c:v>
                </c:pt>
                <c:pt idx="5">
                  <c:v>200</c:v>
                </c:pt>
                <c:pt idx="6">
                  <c:v>200</c:v>
                </c:pt>
                <c:pt idx="7">
                  <c:v>200</c:v>
                </c:pt>
                <c:pt idx="8">
                  <c:v>200</c:v>
                </c:pt>
                <c:pt idx="9">
                  <c:v>200</c:v>
                </c:pt>
                <c:pt idx="10">
                  <c:v>200</c:v>
                </c:pt>
                <c:pt idx="11">
                  <c:v>200</c:v>
                </c:pt>
                <c:pt idx="12">
                  <c:v>200</c:v>
                </c:pt>
                <c:pt idx="13">
                  <c:v>200</c:v>
                </c:pt>
                <c:pt idx="14">
                  <c:v>200</c:v>
                </c:pt>
                <c:pt idx="15">
                  <c:v>200</c:v>
                </c:pt>
                <c:pt idx="16">
                  <c:v>200</c:v>
                </c:pt>
                <c:pt idx="17">
                  <c:v>200</c:v>
                </c:pt>
                <c:pt idx="18">
                  <c:v>200</c:v>
                </c:pt>
                <c:pt idx="19">
                  <c:v>200</c:v>
                </c:pt>
                <c:pt idx="20">
                  <c:v>200</c:v>
                </c:pt>
                <c:pt idx="21">
                  <c:v>200</c:v>
                </c:pt>
                <c:pt idx="22">
                  <c:v>200</c:v>
                </c:pt>
                <c:pt idx="23">
                  <c:v>200</c:v>
                </c:pt>
                <c:pt idx="24">
                  <c:v>200</c:v>
                </c:pt>
                <c:pt idx="25">
                  <c:v>200</c:v>
                </c:pt>
                <c:pt idx="26">
                  <c:v>200</c:v>
                </c:pt>
                <c:pt idx="27">
                  <c:v>200</c:v>
                </c:pt>
                <c:pt idx="28">
                  <c:v>200</c:v>
                </c:pt>
                <c:pt idx="29">
                  <c:v>200</c:v>
                </c:pt>
                <c:pt idx="30">
                  <c:v>200</c:v>
                </c:pt>
                <c:pt idx="31">
                  <c:v>200</c:v>
                </c:pt>
                <c:pt idx="32">
                  <c:v>200</c:v>
                </c:pt>
                <c:pt idx="33">
                  <c:v>200</c:v>
                </c:pt>
                <c:pt idx="34">
                  <c:v>200</c:v>
                </c:pt>
                <c:pt idx="35">
                  <c:v>200</c:v>
                </c:pt>
                <c:pt idx="36">
                  <c:v>200</c:v>
                </c:pt>
                <c:pt idx="37">
                  <c:v>200</c:v>
                </c:pt>
                <c:pt idx="38">
                  <c:v>200</c:v>
                </c:pt>
                <c:pt idx="39">
                  <c:v>200</c:v>
                </c:pt>
                <c:pt idx="40">
                  <c:v>200</c:v>
                </c:pt>
                <c:pt idx="41">
                  <c:v>200</c:v>
                </c:pt>
                <c:pt idx="42">
                  <c:v>200</c:v>
                </c:pt>
                <c:pt idx="43">
                  <c:v>200</c:v>
                </c:pt>
                <c:pt idx="44">
                  <c:v>200</c:v>
                </c:pt>
                <c:pt idx="45">
                  <c:v>200</c:v>
                </c:pt>
                <c:pt idx="46">
                  <c:v>200</c:v>
                </c:pt>
                <c:pt idx="47">
                  <c:v>200</c:v>
                </c:pt>
                <c:pt idx="48">
                  <c:v>200</c:v>
                </c:pt>
                <c:pt idx="49">
                  <c:v>200</c:v>
                </c:pt>
                <c:pt idx="50">
                  <c:v>200</c:v>
                </c:pt>
                <c:pt idx="51">
                  <c:v>200</c:v>
                </c:pt>
                <c:pt idx="52">
                  <c:v>200</c:v>
                </c:pt>
                <c:pt idx="53">
                  <c:v>200</c:v>
                </c:pt>
                <c:pt idx="54">
                  <c:v>200</c:v>
                </c:pt>
                <c:pt idx="55">
                  <c:v>200</c:v>
                </c:pt>
                <c:pt idx="56">
                  <c:v>200</c:v>
                </c:pt>
                <c:pt idx="57">
                  <c:v>200</c:v>
                </c:pt>
                <c:pt idx="58">
                  <c:v>200</c:v>
                </c:pt>
                <c:pt idx="59">
                  <c:v>200</c:v>
                </c:pt>
                <c:pt idx="60">
                  <c:v>200</c:v>
                </c:pt>
                <c:pt idx="61">
                  <c:v>200</c:v>
                </c:pt>
                <c:pt idx="62">
                  <c:v>200</c:v>
                </c:pt>
                <c:pt idx="63">
                  <c:v>200</c:v>
                </c:pt>
                <c:pt idx="64">
                  <c:v>200</c:v>
                </c:pt>
                <c:pt idx="65">
                  <c:v>200</c:v>
                </c:pt>
                <c:pt idx="66">
                  <c:v>200</c:v>
                </c:pt>
                <c:pt idx="67">
                  <c:v>200</c:v>
                </c:pt>
                <c:pt idx="68">
                  <c:v>200</c:v>
                </c:pt>
                <c:pt idx="69">
                  <c:v>200</c:v>
                </c:pt>
                <c:pt idx="70">
                  <c:v>200</c:v>
                </c:pt>
                <c:pt idx="71">
                  <c:v>200</c:v>
                </c:pt>
                <c:pt idx="72">
                  <c:v>200</c:v>
                </c:pt>
                <c:pt idx="73">
                  <c:v>200</c:v>
                </c:pt>
                <c:pt idx="74">
                  <c:v>200</c:v>
                </c:pt>
                <c:pt idx="75">
                  <c:v>200</c:v>
                </c:pt>
                <c:pt idx="76">
                  <c:v>200</c:v>
                </c:pt>
                <c:pt idx="77">
                  <c:v>200</c:v>
                </c:pt>
                <c:pt idx="78">
                  <c:v>200</c:v>
                </c:pt>
                <c:pt idx="79">
                  <c:v>200</c:v>
                </c:pt>
                <c:pt idx="80">
                  <c:v>200</c:v>
                </c:pt>
                <c:pt idx="81">
                  <c:v>200</c:v>
                </c:pt>
                <c:pt idx="82">
                  <c:v>200</c:v>
                </c:pt>
                <c:pt idx="83">
                  <c:v>200</c:v>
                </c:pt>
                <c:pt idx="84">
                  <c:v>200</c:v>
                </c:pt>
                <c:pt idx="85">
                  <c:v>200</c:v>
                </c:pt>
                <c:pt idx="86">
                  <c:v>200</c:v>
                </c:pt>
                <c:pt idx="87">
                  <c:v>200</c:v>
                </c:pt>
                <c:pt idx="88">
                  <c:v>200</c:v>
                </c:pt>
                <c:pt idx="89">
                  <c:v>200</c:v>
                </c:pt>
                <c:pt idx="90">
                  <c:v>200</c:v>
                </c:pt>
                <c:pt idx="91">
                  <c:v>200</c:v>
                </c:pt>
                <c:pt idx="92">
                  <c:v>200</c:v>
                </c:pt>
                <c:pt idx="93">
                  <c:v>200</c:v>
                </c:pt>
                <c:pt idx="94">
                  <c:v>200</c:v>
                </c:pt>
                <c:pt idx="95">
                  <c:v>200</c:v>
                </c:pt>
                <c:pt idx="96">
                  <c:v>200</c:v>
                </c:pt>
                <c:pt idx="97">
                  <c:v>200</c:v>
                </c:pt>
                <c:pt idx="98">
                  <c:v>200</c:v>
                </c:pt>
                <c:pt idx="99">
                  <c:v>200</c:v>
                </c:pt>
              </c:numCache>
            </c:numRef>
          </c:xVal>
          <c:yVal>
            <c:numRef>
              <c:f>calcu!$R$6:$R$105</c:f>
              <c:numCache>
                <c:formatCode>General</c:formatCode>
                <c:ptCount val="100"/>
                <c:pt idx="0">
                  <c:v>200</c:v>
                </c:pt>
                <c:pt idx="1">
                  <c:v>200</c:v>
                </c:pt>
                <c:pt idx="2">
                  <c:v>200</c:v>
                </c:pt>
                <c:pt idx="3">
                  <c:v>200</c:v>
                </c:pt>
                <c:pt idx="4">
                  <c:v>200</c:v>
                </c:pt>
                <c:pt idx="5">
                  <c:v>200</c:v>
                </c:pt>
                <c:pt idx="6">
                  <c:v>200</c:v>
                </c:pt>
                <c:pt idx="7">
                  <c:v>200</c:v>
                </c:pt>
                <c:pt idx="8">
                  <c:v>200</c:v>
                </c:pt>
                <c:pt idx="9">
                  <c:v>200</c:v>
                </c:pt>
                <c:pt idx="10">
                  <c:v>200</c:v>
                </c:pt>
                <c:pt idx="11">
                  <c:v>200</c:v>
                </c:pt>
                <c:pt idx="12">
                  <c:v>200</c:v>
                </c:pt>
                <c:pt idx="13">
                  <c:v>200</c:v>
                </c:pt>
                <c:pt idx="14">
                  <c:v>200</c:v>
                </c:pt>
                <c:pt idx="15">
                  <c:v>200</c:v>
                </c:pt>
                <c:pt idx="16">
                  <c:v>200</c:v>
                </c:pt>
                <c:pt idx="17">
                  <c:v>200</c:v>
                </c:pt>
                <c:pt idx="18">
                  <c:v>200</c:v>
                </c:pt>
                <c:pt idx="19">
                  <c:v>200</c:v>
                </c:pt>
                <c:pt idx="20">
                  <c:v>200</c:v>
                </c:pt>
                <c:pt idx="21">
                  <c:v>200</c:v>
                </c:pt>
                <c:pt idx="22">
                  <c:v>200</c:v>
                </c:pt>
                <c:pt idx="23">
                  <c:v>200</c:v>
                </c:pt>
                <c:pt idx="24">
                  <c:v>200</c:v>
                </c:pt>
                <c:pt idx="25">
                  <c:v>200</c:v>
                </c:pt>
                <c:pt idx="26">
                  <c:v>200</c:v>
                </c:pt>
                <c:pt idx="27">
                  <c:v>200</c:v>
                </c:pt>
                <c:pt idx="28">
                  <c:v>200</c:v>
                </c:pt>
                <c:pt idx="29">
                  <c:v>200</c:v>
                </c:pt>
                <c:pt idx="30">
                  <c:v>200</c:v>
                </c:pt>
                <c:pt idx="31">
                  <c:v>200</c:v>
                </c:pt>
                <c:pt idx="32">
                  <c:v>200</c:v>
                </c:pt>
                <c:pt idx="33">
                  <c:v>200</c:v>
                </c:pt>
                <c:pt idx="34">
                  <c:v>200</c:v>
                </c:pt>
                <c:pt idx="35">
                  <c:v>200</c:v>
                </c:pt>
                <c:pt idx="36">
                  <c:v>200</c:v>
                </c:pt>
                <c:pt idx="37">
                  <c:v>200</c:v>
                </c:pt>
                <c:pt idx="38">
                  <c:v>200</c:v>
                </c:pt>
                <c:pt idx="39">
                  <c:v>200</c:v>
                </c:pt>
                <c:pt idx="40">
                  <c:v>200</c:v>
                </c:pt>
                <c:pt idx="41">
                  <c:v>200</c:v>
                </c:pt>
                <c:pt idx="42">
                  <c:v>200</c:v>
                </c:pt>
                <c:pt idx="43">
                  <c:v>200</c:v>
                </c:pt>
                <c:pt idx="44">
                  <c:v>200</c:v>
                </c:pt>
                <c:pt idx="45">
                  <c:v>200</c:v>
                </c:pt>
                <c:pt idx="46">
                  <c:v>200</c:v>
                </c:pt>
                <c:pt idx="47">
                  <c:v>200</c:v>
                </c:pt>
                <c:pt idx="48">
                  <c:v>200</c:v>
                </c:pt>
                <c:pt idx="49">
                  <c:v>200</c:v>
                </c:pt>
                <c:pt idx="50">
                  <c:v>200</c:v>
                </c:pt>
                <c:pt idx="51">
                  <c:v>200</c:v>
                </c:pt>
                <c:pt idx="52">
                  <c:v>200</c:v>
                </c:pt>
                <c:pt idx="53">
                  <c:v>200</c:v>
                </c:pt>
                <c:pt idx="54">
                  <c:v>200</c:v>
                </c:pt>
                <c:pt idx="55">
                  <c:v>200</c:v>
                </c:pt>
                <c:pt idx="56">
                  <c:v>200</c:v>
                </c:pt>
                <c:pt idx="57">
                  <c:v>200</c:v>
                </c:pt>
                <c:pt idx="58">
                  <c:v>200</c:v>
                </c:pt>
                <c:pt idx="59">
                  <c:v>200</c:v>
                </c:pt>
                <c:pt idx="60">
                  <c:v>200</c:v>
                </c:pt>
                <c:pt idx="61">
                  <c:v>200</c:v>
                </c:pt>
                <c:pt idx="62">
                  <c:v>200</c:v>
                </c:pt>
                <c:pt idx="63">
                  <c:v>200</c:v>
                </c:pt>
                <c:pt idx="64">
                  <c:v>200</c:v>
                </c:pt>
                <c:pt idx="65">
                  <c:v>200</c:v>
                </c:pt>
                <c:pt idx="66">
                  <c:v>200</c:v>
                </c:pt>
                <c:pt idx="67">
                  <c:v>200</c:v>
                </c:pt>
                <c:pt idx="68">
                  <c:v>200</c:v>
                </c:pt>
                <c:pt idx="69">
                  <c:v>200</c:v>
                </c:pt>
                <c:pt idx="70">
                  <c:v>200</c:v>
                </c:pt>
                <c:pt idx="71">
                  <c:v>200</c:v>
                </c:pt>
                <c:pt idx="72">
                  <c:v>200</c:v>
                </c:pt>
                <c:pt idx="73">
                  <c:v>200</c:v>
                </c:pt>
                <c:pt idx="74">
                  <c:v>200</c:v>
                </c:pt>
                <c:pt idx="75">
                  <c:v>200</c:v>
                </c:pt>
                <c:pt idx="76">
                  <c:v>200</c:v>
                </c:pt>
                <c:pt idx="77">
                  <c:v>200</c:v>
                </c:pt>
                <c:pt idx="78">
                  <c:v>200</c:v>
                </c:pt>
                <c:pt idx="79">
                  <c:v>200</c:v>
                </c:pt>
                <c:pt idx="80">
                  <c:v>200</c:v>
                </c:pt>
                <c:pt idx="81">
                  <c:v>200</c:v>
                </c:pt>
                <c:pt idx="82">
                  <c:v>200</c:v>
                </c:pt>
                <c:pt idx="83">
                  <c:v>200</c:v>
                </c:pt>
                <c:pt idx="84">
                  <c:v>200</c:v>
                </c:pt>
                <c:pt idx="85">
                  <c:v>200</c:v>
                </c:pt>
                <c:pt idx="86">
                  <c:v>200</c:v>
                </c:pt>
                <c:pt idx="87">
                  <c:v>200</c:v>
                </c:pt>
                <c:pt idx="88">
                  <c:v>200</c:v>
                </c:pt>
                <c:pt idx="89">
                  <c:v>200</c:v>
                </c:pt>
                <c:pt idx="90">
                  <c:v>200</c:v>
                </c:pt>
                <c:pt idx="91">
                  <c:v>200</c:v>
                </c:pt>
                <c:pt idx="92">
                  <c:v>200</c:v>
                </c:pt>
                <c:pt idx="93">
                  <c:v>200</c:v>
                </c:pt>
                <c:pt idx="94">
                  <c:v>200</c:v>
                </c:pt>
                <c:pt idx="95">
                  <c:v>200</c:v>
                </c:pt>
                <c:pt idx="96">
                  <c:v>200</c:v>
                </c:pt>
                <c:pt idx="97">
                  <c:v>200</c:v>
                </c:pt>
                <c:pt idx="98">
                  <c:v>200</c:v>
                </c:pt>
                <c:pt idx="99">
                  <c:v>200</c:v>
                </c:pt>
              </c:numCache>
            </c:numRef>
          </c:yVal>
          <c:smooth val="0"/>
          <c:extLst xmlns:c16r2="http://schemas.microsoft.com/office/drawing/2015/06/chart">
            <c:ext xmlns:c16="http://schemas.microsoft.com/office/drawing/2014/chart" uri="{C3380CC4-5D6E-409C-BE32-E72D297353CC}">
              <c16:uniqueId val="{00000004-84D8-47EA-9FB5-5850B164A597}"/>
            </c:ext>
          </c:extLst>
        </c:ser>
        <c:ser>
          <c:idx val="5"/>
          <c:order val="5"/>
          <c:spPr>
            <a:ln w="25400">
              <a:solidFill>
                <a:srgbClr val="000000"/>
              </a:solidFill>
              <a:prstDash val="solid"/>
            </a:ln>
          </c:spPr>
          <c:marker>
            <c:symbol val="none"/>
          </c:marker>
          <c:xVal>
            <c:numRef>
              <c:f>calcu!$T$6:$T$7</c:f>
              <c:numCache>
                <c:formatCode>General</c:formatCode>
                <c:ptCount val="2"/>
                <c:pt idx="0">
                  <c:v>0</c:v>
                </c:pt>
                <c:pt idx="1">
                  <c:v>100</c:v>
                </c:pt>
              </c:numCache>
            </c:numRef>
          </c:xVal>
          <c:yVal>
            <c:numRef>
              <c:f>calcu!$U$6:$U$7</c:f>
              <c:numCache>
                <c:formatCode>General</c:formatCode>
                <c:ptCount val="2"/>
                <c:pt idx="0">
                  <c:v>0</c:v>
                </c:pt>
                <c:pt idx="1">
                  <c:v>0</c:v>
                </c:pt>
              </c:numCache>
            </c:numRef>
          </c:yVal>
          <c:smooth val="0"/>
          <c:extLst xmlns:c16r2="http://schemas.microsoft.com/office/drawing/2015/06/chart">
            <c:ext xmlns:c16="http://schemas.microsoft.com/office/drawing/2014/chart" uri="{C3380CC4-5D6E-409C-BE32-E72D297353CC}">
              <c16:uniqueId val="{00000005-84D8-47EA-9FB5-5850B164A597}"/>
            </c:ext>
          </c:extLst>
        </c:ser>
        <c:ser>
          <c:idx val="6"/>
          <c:order val="6"/>
          <c:spPr>
            <a:ln w="25400">
              <a:solidFill>
                <a:srgbClr val="000000"/>
              </a:solidFill>
              <a:prstDash val="solid"/>
            </a:ln>
          </c:spPr>
          <c:marker>
            <c:symbol val="none"/>
          </c:marker>
          <c:xVal>
            <c:numRef>
              <c:f>calcu!$T$9:$T$10</c:f>
              <c:numCache>
                <c:formatCode>General</c:formatCode>
                <c:ptCount val="2"/>
                <c:pt idx="0">
                  <c:v>100</c:v>
                </c:pt>
                <c:pt idx="1">
                  <c:v>50</c:v>
                </c:pt>
              </c:numCache>
            </c:numRef>
          </c:xVal>
          <c:yVal>
            <c:numRef>
              <c:f>calcu!$U$9:$U$10</c:f>
              <c:numCache>
                <c:formatCode>General</c:formatCode>
                <c:ptCount val="2"/>
                <c:pt idx="0">
                  <c:v>0</c:v>
                </c:pt>
                <c:pt idx="1">
                  <c:v>86.602540378443507</c:v>
                </c:pt>
              </c:numCache>
            </c:numRef>
          </c:yVal>
          <c:smooth val="0"/>
          <c:extLst xmlns:c16r2="http://schemas.microsoft.com/office/drawing/2015/06/chart">
            <c:ext xmlns:c16="http://schemas.microsoft.com/office/drawing/2014/chart" uri="{C3380CC4-5D6E-409C-BE32-E72D297353CC}">
              <c16:uniqueId val="{00000006-84D8-47EA-9FB5-5850B164A597}"/>
            </c:ext>
          </c:extLst>
        </c:ser>
        <c:ser>
          <c:idx val="7"/>
          <c:order val="7"/>
          <c:spPr>
            <a:ln w="25400">
              <a:solidFill>
                <a:srgbClr val="000000"/>
              </a:solidFill>
              <a:prstDash val="solid"/>
            </a:ln>
          </c:spPr>
          <c:marker>
            <c:symbol val="none"/>
          </c:marker>
          <c:xVal>
            <c:numRef>
              <c:f>calcu!$T$12:$T$13</c:f>
              <c:numCache>
                <c:formatCode>General</c:formatCode>
                <c:ptCount val="2"/>
                <c:pt idx="0">
                  <c:v>0</c:v>
                </c:pt>
                <c:pt idx="1">
                  <c:v>50</c:v>
                </c:pt>
              </c:numCache>
            </c:numRef>
          </c:xVal>
          <c:yVal>
            <c:numRef>
              <c:f>calcu!$U$12:$U$13</c:f>
              <c:numCache>
                <c:formatCode>General</c:formatCode>
                <c:ptCount val="2"/>
                <c:pt idx="0">
                  <c:v>0</c:v>
                </c:pt>
                <c:pt idx="1">
                  <c:v>86.602540378443507</c:v>
                </c:pt>
              </c:numCache>
            </c:numRef>
          </c:yVal>
          <c:smooth val="0"/>
          <c:extLst xmlns:c16r2="http://schemas.microsoft.com/office/drawing/2015/06/chart">
            <c:ext xmlns:c16="http://schemas.microsoft.com/office/drawing/2014/chart" uri="{C3380CC4-5D6E-409C-BE32-E72D297353CC}">
              <c16:uniqueId val="{00000007-84D8-47EA-9FB5-5850B164A597}"/>
            </c:ext>
          </c:extLst>
        </c:ser>
        <c:dLbls>
          <c:showLegendKey val="0"/>
          <c:showVal val="0"/>
          <c:showCatName val="0"/>
          <c:showSerName val="0"/>
          <c:showPercent val="0"/>
          <c:showBubbleSize val="0"/>
        </c:dLbls>
        <c:axId val="105951616"/>
        <c:axId val="105953152"/>
      </c:scatterChart>
      <c:valAx>
        <c:axId val="105951616"/>
        <c:scaling>
          <c:orientation val="minMax"/>
          <c:max val="100"/>
        </c:scaling>
        <c:delete val="0"/>
        <c:axPos val="b"/>
        <c:numFmt formatCode="General" sourceLinked="1"/>
        <c:majorTickMark val="none"/>
        <c:minorTickMark val="none"/>
        <c:tickLblPos val="none"/>
        <c:spPr>
          <a:ln w="9525">
            <a:noFill/>
          </a:ln>
        </c:spPr>
        <c:crossAx val="105953152"/>
        <c:crosses val="autoZero"/>
        <c:crossBetween val="midCat"/>
      </c:valAx>
      <c:valAx>
        <c:axId val="105953152"/>
        <c:scaling>
          <c:orientation val="minMax"/>
          <c:max val="86.602540378443507"/>
        </c:scaling>
        <c:delete val="0"/>
        <c:axPos val="l"/>
        <c:numFmt formatCode="General" sourceLinked="1"/>
        <c:majorTickMark val="none"/>
        <c:minorTickMark val="none"/>
        <c:tickLblPos val="none"/>
        <c:spPr>
          <a:ln w="9525">
            <a:noFill/>
          </a:ln>
        </c:spPr>
        <c:crossAx val="105951616"/>
        <c:crosses val="autoZero"/>
        <c:crossBetween val="midCat"/>
      </c:valAx>
      <c:spPr>
        <a:noFill/>
        <a:ln w="25400">
          <a:noFill/>
        </a:ln>
      </c:spPr>
    </c:plotArea>
    <c:plotVisOnly val="1"/>
    <c:dispBlanksAs val="gap"/>
    <c:showDLblsOverMax val="0"/>
  </c:chart>
  <c:spPr>
    <a:solidFill>
      <a:srgbClr val="FFFFFF"/>
    </a:solidFill>
    <a:ln w="3175">
      <a:noFill/>
      <a:prstDash val="solid"/>
    </a:ln>
  </c:spPr>
  <c:txPr>
    <a:bodyPr/>
    <a:lstStyle/>
    <a:p>
      <a:pPr>
        <a:defRPr sz="800" b="0" i="0" u="none" strike="noStrike" baseline="0">
          <a:solidFill>
            <a:srgbClr val="000000"/>
          </a:solidFill>
          <a:latin typeface="Arial"/>
          <a:ea typeface="Arial"/>
          <a:cs typeface="Arial"/>
        </a:defRPr>
      </a:pPr>
      <a:endParaRPr lang="nl-NL"/>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0.03202</cdr:x>
      <cdr:y>0.93697</cdr:y>
    </cdr:from>
    <cdr:to>
      <cdr:x>0.41677</cdr:x>
      <cdr:y>0.98379</cdr:y>
    </cdr:to>
    <cdr:sp macro="" textlink="">
      <cdr:nvSpPr>
        <cdr:cNvPr id="46081" name="Text Box 1"/>
        <cdr:cNvSpPr txBox="1">
          <a:spLocks xmlns:a="http://schemas.openxmlformats.org/drawingml/2006/main" noChangeArrowheads="1" noTextEdit="1"/>
        </cdr:cNvSpPr>
      </cdr:nvSpPr>
      <cdr:spPr bwMode="auto">
        <a:xfrm xmlns:a="http://schemas.openxmlformats.org/drawingml/2006/main">
          <a:off x="174994" y="3632219"/>
          <a:ext cx="2049856" cy="176336"/>
        </a:xfrm>
        <a:prstGeom xmlns:a="http://schemas.openxmlformats.org/drawingml/2006/main" prst="rect">
          <a:avLst/>
        </a:prstGeom>
        <a:noFill xmlns:a="http://schemas.openxmlformats.org/drawingml/2006/main"/>
        <a:ln xmlns:a="http://schemas.openxmlformats.org/drawingml/2006/main" w="1">
          <a:noFill/>
          <a:miter lim="800000"/>
          <a:headEnd/>
          <a:tailEnd/>
        </a:ln>
        <a:effectLst xmlns:a="http://schemas.openxmlformats.org/drawingml/2006/main"/>
      </cdr:spPr>
      <cdr:txBody>
        <a:bodyPr xmlns:a="http://schemas.openxmlformats.org/drawingml/2006/main" vertOverflow="clip" wrap="square" lIns="27432" tIns="22860" rIns="0" bIns="0" anchor="t" upright="1"/>
        <a:lstStyle xmlns:a="http://schemas.openxmlformats.org/drawingml/2006/main"/>
        <a:p xmlns:a="http://schemas.openxmlformats.org/drawingml/2006/main">
          <a:endParaRPr lang="en-US"/>
        </a:p>
      </cdr:txBody>
    </cdr:sp>
  </cdr:relSizeAnchor>
  <cdr:relSizeAnchor xmlns:cdr="http://schemas.openxmlformats.org/drawingml/2006/chartDrawing">
    <cdr:from>
      <cdr:x>0.6095</cdr:x>
      <cdr:y>0.93697</cdr:y>
    </cdr:from>
    <cdr:to>
      <cdr:x>0.96945</cdr:x>
      <cdr:y>0.98598</cdr:y>
    </cdr:to>
    <cdr:sp macro="" textlink="">
      <cdr:nvSpPr>
        <cdr:cNvPr id="46082" name="Text Box 2"/>
        <cdr:cNvSpPr txBox="1">
          <a:spLocks xmlns:a="http://schemas.openxmlformats.org/drawingml/2006/main" noChangeArrowheads="1" noTextEdit="1"/>
        </cdr:cNvSpPr>
      </cdr:nvSpPr>
      <cdr:spPr bwMode="auto">
        <a:xfrm xmlns:a="http://schemas.openxmlformats.org/drawingml/2006/main">
          <a:off x="3249778" y="3632219"/>
          <a:ext cx="1915204" cy="183880"/>
        </a:xfrm>
        <a:prstGeom xmlns:a="http://schemas.openxmlformats.org/drawingml/2006/main" prst="rect">
          <a:avLst/>
        </a:prstGeom>
        <a:noFill xmlns:a="http://schemas.openxmlformats.org/drawingml/2006/main"/>
        <a:ln xmlns:a="http://schemas.openxmlformats.org/drawingml/2006/main" w="1">
          <a:noFill/>
          <a:miter lim="800000"/>
          <a:headEnd/>
          <a:tailEnd/>
        </a:ln>
        <a:effectLst xmlns:a="http://schemas.openxmlformats.org/drawingml/2006/main"/>
      </cdr:spPr>
      <cdr:txBody>
        <a:bodyPr xmlns:a="http://schemas.openxmlformats.org/drawingml/2006/main" vertOverflow="clip" wrap="square" lIns="0" tIns="22860" rIns="27432" bIns="0" anchor="t" upright="1"/>
        <a:lstStyle xmlns:a="http://schemas.openxmlformats.org/drawingml/2006/main"/>
        <a:p xmlns:a="http://schemas.openxmlformats.org/drawingml/2006/main">
          <a:endParaRPr lang="en-US"/>
        </a:p>
      </cdr:txBody>
    </cdr:sp>
  </cdr:relSizeAnchor>
  <cdr:relSizeAnchor xmlns:cdr="http://schemas.openxmlformats.org/drawingml/2006/chartDrawing">
    <cdr:from>
      <cdr:x>0.05363</cdr:x>
      <cdr:y>0.03255</cdr:y>
    </cdr:from>
    <cdr:to>
      <cdr:x>0.48306</cdr:x>
      <cdr:y>0.08083</cdr:y>
    </cdr:to>
    <cdr:sp macro="" textlink="">
      <cdr:nvSpPr>
        <cdr:cNvPr id="46083" name="Text Box 3"/>
        <cdr:cNvSpPr txBox="1">
          <a:spLocks xmlns:a="http://schemas.openxmlformats.org/drawingml/2006/main" noChangeArrowheads="1" noTextEdit="1"/>
        </cdr:cNvSpPr>
      </cdr:nvSpPr>
      <cdr:spPr bwMode="auto">
        <a:xfrm xmlns:a="http://schemas.openxmlformats.org/drawingml/2006/main">
          <a:off x="288730" y="129067"/>
          <a:ext cx="2286478" cy="186709"/>
        </a:xfrm>
        <a:prstGeom xmlns:a="http://schemas.openxmlformats.org/drawingml/2006/main" prst="rect">
          <a:avLst/>
        </a:prstGeom>
        <a:noFill xmlns:a="http://schemas.openxmlformats.org/drawingml/2006/main"/>
        <a:ln xmlns:a="http://schemas.openxmlformats.org/drawingml/2006/main" w="1">
          <a:noFill/>
          <a:miter lim="800000"/>
          <a:headEnd/>
          <a:tailEnd/>
        </a:ln>
        <a:effectLst xmlns:a="http://schemas.openxmlformats.org/drawingml/2006/main"/>
      </cdr:spPr>
      <cdr:txBody>
        <a:bodyPr xmlns:a="http://schemas.openxmlformats.org/drawingml/2006/main" vertOverflow="clip" wrap="square" lIns="0" tIns="22860" rIns="27432" bIns="0" anchor="t" upright="1"/>
        <a:lstStyle xmlns:a="http://schemas.openxmlformats.org/drawingml/2006/main"/>
        <a:p xmlns:a="http://schemas.openxmlformats.org/drawingml/2006/main">
          <a:endParaRPr lang="en-US"/>
        </a:p>
      </cdr:txBody>
    </cdr:sp>
  </cdr:relSizeAnchor>
  <cdr:relSizeAnchor xmlns:cdr="http://schemas.openxmlformats.org/drawingml/2006/chartDrawing">
    <cdr:from>
      <cdr:x>0.50263</cdr:x>
      <cdr:y>0</cdr:y>
    </cdr:from>
    <cdr:to>
      <cdr:x>0.58556</cdr:x>
      <cdr:y>0.09197</cdr:y>
    </cdr:to>
    <cdr:sp macro="" textlink="">
      <cdr:nvSpPr>
        <cdr:cNvPr id="2" name="TextBox 1"/>
        <cdr:cNvSpPr txBox="1"/>
      </cdr:nvSpPr>
      <cdr:spPr>
        <a:xfrm xmlns:a="http://schemas.openxmlformats.org/drawingml/2006/main">
          <a:off x="1755125" y="-5822950"/>
          <a:ext cx="289575" cy="2413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400" b="1" dirty="0"/>
            <a:t>S</a:t>
          </a:r>
          <a:r>
            <a:rPr lang="en-US" sz="1400" b="1" baseline="-25000" dirty="0"/>
            <a:t>g</a:t>
          </a:r>
        </a:p>
      </cdr:txBody>
    </cdr:sp>
  </cdr:relSizeAnchor>
  <cdr:relSizeAnchor xmlns:cdr="http://schemas.openxmlformats.org/drawingml/2006/chartDrawing">
    <cdr:from>
      <cdr:x>0.88953</cdr:x>
      <cdr:y>0.89061</cdr:y>
    </cdr:from>
    <cdr:to>
      <cdr:x>1</cdr:x>
      <cdr:y>1</cdr:y>
    </cdr:to>
    <cdr:sp macro="" textlink="">
      <cdr:nvSpPr>
        <cdr:cNvPr id="3" name="TextBox 2"/>
        <cdr:cNvSpPr txBox="1"/>
      </cdr:nvSpPr>
      <cdr:spPr>
        <a:xfrm xmlns:a="http://schemas.openxmlformats.org/drawingml/2006/main">
          <a:off x="3494622" y="2629081"/>
          <a:ext cx="433994" cy="32291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400" b="1" dirty="0" err="1"/>
            <a:t>S</a:t>
          </a:r>
          <a:r>
            <a:rPr lang="en-US" sz="1400" b="1" baseline="-25000" dirty="0" err="1"/>
            <a:t>w</a:t>
          </a:r>
          <a:endParaRPr lang="en-US" sz="1400" b="1" baseline="-25000" dirty="0"/>
        </a:p>
      </cdr:txBody>
    </cdr:sp>
  </cdr:relSizeAnchor>
  <cdr:relSizeAnchor xmlns:cdr="http://schemas.openxmlformats.org/drawingml/2006/chartDrawing">
    <cdr:from>
      <cdr:x>0.05092</cdr:x>
      <cdr:y>0.88093</cdr:y>
    </cdr:from>
    <cdr:to>
      <cdr:x>0.13066</cdr:x>
      <cdr:y>0.97755</cdr:y>
    </cdr:to>
    <cdr:sp macro="" textlink="">
      <cdr:nvSpPr>
        <cdr:cNvPr id="4" name="TextBox 3"/>
        <cdr:cNvSpPr txBox="1"/>
      </cdr:nvSpPr>
      <cdr:spPr>
        <a:xfrm xmlns:a="http://schemas.openxmlformats.org/drawingml/2006/main">
          <a:off x="200045" y="2600505"/>
          <a:ext cx="313268" cy="28522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400" b="1" dirty="0"/>
            <a:t>S</a:t>
          </a:r>
          <a:r>
            <a:rPr lang="en-US" sz="1400" b="1" baseline="-25000" dirty="0"/>
            <a:t>o</a:t>
          </a:r>
        </a:p>
      </cdr:txBody>
    </cdr:sp>
  </cdr:relSizeAnchor>
  <cdr:relSizeAnchor xmlns:cdr="http://schemas.openxmlformats.org/drawingml/2006/chartDrawing">
    <cdr:from>
      <cdr:x>0.28187</cdr:x>
      <cdr:y>0.95992</cdr:y>
    </cdr:from>
    <cdr:to>
      <cdr:x>0.88953</cdr:x>
      <cdr:y>0.96321</cdr:y>
    </cdr:to>
    <cdr:cxnSp macro="">
      <cdr:nvCxnSpPr>
        <cdr:cNvPr id="6" name="Straight Arrow Connector 5"/>
        <cdr:cNvCxnSpPr/>
      </cdr:nvCxnSpPr>
      <cdr:spPr bwMode="auto">
        <a:xfrm xmlns:a="http://schemas.openxmlformats.org/drawingml/2006/main" flipH="1">
          <a:off x="984250" y="2518657"/>
          <a:ext cx="2121870" cy="8643"/>
        </a:xfrm>
        <a:prstGeom xmlns:a="http://schemas.openxmlformats.org/drawingml/2006/main" prst="straightConnector1">
          <a:avLst/>
        </a:prstGeom>
        <a:ln xmlns:a="http://schemas.openxmlformats.org/drawingml/2006/main">
          <a:headEnd type="none" w="med" len="med"/>
          <a:tailEnd type="triangle"/>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0.14332</cdr:x>
      <cdr:y>0.90548</cdr:y>
    </cdr:from>
    <cdr:to>
      <cdr:x>0.21742</cdr:x>
      <cdr:y>1</cdr:y>
    </cdr:to>
    <cdr:sp macro="" textlink="">
      <cdr:nvSpPr>
        <cdr:cNvPr id="8" name="TextBox 7"/>
        <cdr:cNvSpPr txBox="1"/>
      </cdr:nvSpPr>
      <cdr:spPr>
        <a:xfrm xmlns:a="http://schemas.openxmlformats.org/drawingml/2006/main">
          <a:off x="563038" y="2672965"/>
          <a:ext cx="291111" cy="27903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400" b="1" dirty="0" err="1"/>
            <a:t>S</a:t>
          </a:r>
          <a:r>
            <a:rPr lang="en-US" sz="1400" b="1" baseline="-25000" dirty="0" err="1"/>
            <a:t>wc</a:t>
          </a:r>
          <a:endParaRPr lang="en-US" sz="1400" b="1" baseline="-25000" dirty="0"/>
        </a:p>
      </cdr:txBody>
    </cdr:sp>
  </cdr:relSizeAnchor>
  <cdr:relSizeAnchor xmlns:cdr="http://schemas.openxmlformats.org/drawingml/2006/chartDrawing">
    <cdr:from>
      <cdr:x>0.23459</cdr:x>
      <cdr:y>0.95111</cdr:y>
    </cdr:from>
    <cdr:to>
      <cdr:x>0.27278</cdr:x>
      <cdr:y>0.985</cdr:y>
    </cdr:to>
    <cdr:cxnSp macro="">
      <cdr:nvCxnSpPr>
        <cdr:cNvPr id="10" name="Straight Arrow Connector 9"/>
        <cdr:cNvCxnSpPr/>
      </cdr:nvCxnSpPr>
      <cdr:spPr bwMode="auto">
        <a:xfrm xmlns:a="http://schemas.openxmlformats.org/drawingml/2006/main" flipV="1">
          <a:off x="819150" y="2495550"/>
          <a:ext cx="133350" cy="88900"/>
        </a:xfrm>
        <a:prstGeom xmlns:a="http://schemas.openxmlformats.org/drawingml/2006/main" prst="straightConnector1">
          <a:avLst/>
        </a:prstGeom>
        <a:solidFill xmlns:a="http://schemas.openxmlformats.org/drawingml/2006/main">
          <a:srgbClr val="FFFFFF"/>
        </a:solidFill>
        <a:ln xmlns:a="http://schemas.openxmlformats.org/drawingml/2006/main" w="9525" cap="flat" cmpd="sng" algn="ctr">
          <a:solidFill>
            <a:srgbClr val="000000"/>
          </a:solidFill>
          <a:prstDash val="solid"/>
          <a:round/>
          <a:headEnd type="none" w="med" len="med"/>
          <a:tailEnd type="triangle"/>
        </a:ln>
        <a:effectLst xmlns:a="http://schemas.openxmlformats.org/drawingml/2006/main"/>
      </cdr:spPr>
    </cdr:cxnSp>
  </cdr:relSizeAnchor>
  <cdr:relSizeAnchor xmlns:cdr="http://schemas.openxmlformats.org/drawingml/2006/chartDrawing">
    <cdr:from>
      <cdr:x>0.18931</cdr:x>
      <cdr:y>0.25748</cdr:y>
    </cdr:from>
    <cdr:to>
      <cdr:x>0.35619</cdr:x>
      <cdr:y>0.37431</cdr:y>
    </cdr:to>
    <cdr:sp macro="" textlink="">
      <cdr:nvSpPr>
        <cdr:cNvPr id="12" name="TextBox 11"/>
        <cdr:cNvSpPr txBox="1"/>
      </cdr:nvSpPr>
      <cdr:spPr>
        <a:xfrm xmlns:a="http://schemas.openxmlformats.org/drawingml/2006/main">
          <a:off x="743739" y="760073"/>
          <a:ext cx="655595" cy="34487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400" b="1" dirty="0" smtClean="0"/>
            <a:t>S</a:t>
          </a:r>
          <a:r>
            <a:rPr lang="en-US" sz="1400" b="1" baseline="-25000" dirty="0" smtClean="0"/>
            <a:t>or_</a:t>
          </a:r>
          <a:r>
            <a:rPr lang="en-US" sz="1400" b="1" dirty="0" smtClean="0"/>
            <a:t>GF</a:t>
          </a:r>
          <a:endParaRPr lang="en-US" sz="1400" b="1" baseline="-25000" dirty="0"/>
        </a:p>
      </cdr:txBody>
    </cdr:sp>
  </cdr:relSizeAnchor>
  <cdr:relSizeAnchor xmlns:cdr="http://schemas.openxmlformats.org/drawingml/2006/chartDrawing">
    <cdr:from>
      <cdr:x>0.29949</cdr:x>
      <cdr:y>0.36338</cdr:y>
    </cdr:from>
    <cdr:to>
      <cdr:x>0.42898</cdr:x>
      <cdr:y>0.55916</cdr:y>
    </cdr:to>
    <cdr:cxnSp macro="">
      <cdr:nvCxnSpPr>
        <cdr:cNvPr id="14" name="Straight Arrow Connector 13"/>
        <cdr:cNvCxnSpPr/>
      </cdr:nvCxnSpPr>
      <cdr:spPr bwMode="auto">
        <a:xfrm xmlns:a="http://schemas.openxmlformats.org/drawingml/2006/main">
          <a:off x="1176590" y="1072691"/>
          <a:ext cx="508708" cy="577949"/>
        </a:xfrm>
        <a:prstGeom xmlns:a="http://schemas.openxmlformats.org/drawingml/2006/main" prst="straightConnector1">
          <a:avLst/>
        </a:prstGeom>
        <a:solidFill xmlns:a="http://schemas.openxmlformats.org/drawingml/2006/main">
          <a:srgbClr val="FFFFFF"/>
        </a:solidFill>
        <a:ln xmlns:a="http://schemas.openxmlformats.org/drawingml/2006/main" w="9525" cap="flat" cmpd="sng" algn="ctr">
          <a:solidFill>
            <a:srgbClr val="000000"/>
          </a:solidFill>
          <a:prstDash val="solid"/>
          <a:round/>
          <a:headEnd type="none" w="med" len="med"/>
          <a:tailEnd type="triangle"/>
        </a:ln>
        <a:effectLst xmlns:a="http://schemas.openxmlformats.org/drawingml/2006/main"/>
      </cdr:spPr>
    </cdr:cxnSp>
  </cdr:relSizeAnchor>
  <cdr:relSizeAnchor xmlns:cdr="http://schemas.openxmlformats.org/drawingml/2006/chartDrawing">
    <cdr:from>
      <cdr:x>0.26933</cdr:x>
      <cdr:y>0.56147</cdr:y>
    </cdr:from>
    <cdr:to>
      <cdr:x>0.42371</cdr:x>
      <cdr:y>0.90725</cdr:y>
    </cdr:to>
    <cdr:cxnSp macro="">
      <cdr:nvCxnSpPr>
        <cdr:cNvPr id="15" name="Straight Arrow Connector 14"/>
        <cdr:cNvCxnSpPr/>
      </cdr:nvCxnSpPr>
      <cdr:spPr>
        <a:xfrm xmlns:a="http://schemas.openxmlformats.org/drawingml/2006/main" flipV="1">
          <a:off x="1058100" y="1651740"/>
          <a:ext cx="606494" cy="1017231"/>
        </a:xfrm>
        <a:prstGeom xmlns:a="http://schemas.openxmlformats.org/drawingml/2006/main" prst="straightConnector1">
          <a:avLst/>
        </a:prstGeom>
        <a:ln xmlns:a="http://schemas.openxmlformats.org/drawingml/2006/main">
          <a:tailEnd type="triangle"/>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0.25379</cdr:x>
      <cdr:y>0.66587</cdr:y>
    </cdr:from>
    <cdr:to>
      <cdr:x>0.31889</cdr:x>
      <cdr:y>0.86433</cdr:y>
    </cdr:to>
    <cdr:sp macro="" textlink="">
      <cdr:nvSpPr>
        <cdr:cNvPr id="18" name="Text Box 17"/>
        <cdr:cNvSpPr txBox="1"/>
      </cdr:nvSpPr>
      <cdr:spPr>
        <a:xfrm xmlns:a="http://schemas.openxmlformats.org/drawingml/2006/main" rot="17890560">
          <a:off x="831995" y="2130691"/>
          <a:ext cx="585835" cy="255761"/>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200" b="1" dirty="0"/>
            <a:t>N</a:t>
          </a:r>
          <a:r>
            <a:rPr lang="en-US" sz="1200" b="1" baseline="-25000" dirty="0"/>
            <a:t>2</a:t>
          </a:r>
          <a:r>
            <a:rPr lang="en-US" sz="1200" b="1" dirty="0"/>
            <a:t> flooding</a:t>
          </a:r>
        </a:p>
      </cdr:txBody>
    </cdr:sp>
  </cdr:relSizeAnchor>
</c:userShapes>
</file>

<file path=ppt/drawings/drawing2.xml><?xml version="1.0" encoding="utf-8"?>
<c:userShapes xmlns:c="http://schemas.openxmlformats.org/drawingml/2006/chart">
  <cdr:relSizeAnchor xmlns:cdr="http://schemas.openxmlformats.org/drawingml/2006/chartDrawing">
    <cdr:from>
      <cdr:x>0.03202</cdr:x>
      <cdr:y>0.93697</cdr:y>
    </cdr:from>
    <cdr:to>
      <cdr:x>0.41677</cdr:x>
      <cdr:y>0.98379</cdr:y>
    </cdr:to>
    <cdr:sp macro="" textlink="">
      <cdr:nvSpPr>
        <cdr:cNvPr id="46081" name="Text Box 1"/>
        <cdr:cNvSpPr txBox="1">
          <a:spLocks xmlns:a="http://schemas.openxmlformats.org/drawingml/2006/main" noChangeArrowheads="1" noTextEdit="1"/>
        </cdr:cNvSpPr>
      </cdr:nvSpPr>
      <cdr:spPr bwMode="auto">
        <a:xfrm xmlns:a="http://schemas.openxmlformats.org/drawingml/2006/main">
          <a:off x="174994" y="3632219"/>
          <a:ext cx="2049856" cy="176336"/>
        </a:xfrm>
        <a:prstGeom xmlns:a="http://schemas.openxmlformats.org/drawingml/2006/main" prst="rect">
          <a:avLst/>
        </a:prstGeom>
        <a:noFill xmlns:a="http://schemas.openxmlformats.org/drawingml/2006/main"/>
        <a:ln xmlns:a="http://schemas.openxmlformats.org/drawingml/2006/main" w="1">
          <a:noFill/>
          <a:miter lim="800000"/>
          <a:headEnd/>
          <a:tailEnd/>
        </a:ln>
        <a:effectLst xmlns:a="http://schemas.openxmlformats.org/drawingml/2006/main"/>
      </cdr:spPr>
      <cdr:txBody>
        <a:bodyPr xmlns:a="http://schemas.openxmlformats.org/drawingml/2006/main" vertOverflow="clip" wrap="square" lIns="27432" tIns="22860" rIns="0" bIns="0" anchor="t" upright="1"/>
        <a:lstStyle xmlns:a="http://schemas.openxmlformats.org/drawingml/2006/main"/>
        <a:p xmlns:a="http://schemas.openxmlformats.org/drawingml/2006/main">
          <a:endParaRPr lang="en-US"/>
        </a:p>
      </cdr:txBody>
    </cdr:sp>
  </cdr:relSizeAnchor>
  <cdr:relSizeAnchor xmlns:cdr="http://schemas.openxmlformats.org/drawingml/2006/chartDrawing">
    <cdr:from>
      <cdr:x>0.6095</cdr:x>
      <cdr:y>0.93697</cdr:y>
    </cdr:from>
    <cdr:to>
      <cdr:x>0.96945</cdr:x>
      <cdr:y>0.98598</cdr:y>
    </cdr:to>
    <cdr:sp macro="" textlink="">
      <cdr:nvSpPr>
        <cdr:cNvPr id="46082" name="Text Box 2"/>
        <cdr:cNvSpPr txBox="1">
          <a:spLocks xmlns:a="http://schemas.openxmlformats.org/drawingml/2006/main" noChangeArrowheads="1" noTextEdit="1"/>
        </cdr:cNvSpPr>
      </cdr:nvSpPr>
      <cdr:spPr bwMode="auto">
        <a:xfrm xmlns:a="http://schemas.openxmlformats.org/drawingml/2006/main">
          <a:off x="3249778" y="3632219"/>
          <a:ext cx="1915204" cy="183880"/>
        </a:xfrm>
        <a:prstGeom xmlns:a="http://schemas.openxmlformats.org/drawingml/2006/main" prst="rect">
          <a:avLst/>
        </a:prstGeom>
        <a:noFill xmlns:a="http://schemas.openxmlformats.org/drawingml/2006/main"/>
        <a:ln xmlns:a="http://schemas.openxmlformats.org/drawingml/2006/main" w="1">
          <a:noFill/>
          <a:miter lim="800000"/>
          <a:headEnd/>
          <a:tailEnd/>
        </a:ln>
        <a:effectLst xmlns:a="http://schemas.openxmlformats.org/drawingml/2006/main"/>
      </cdr:spPr>
      <cdr:txBody>
        <a:bodyPr xmlns:a="http://schemas.openxmlformats.org/drawingml/2006/main" vertOverflow="clip" wrap="square" lIns="0" tIns="22860" rIns="27432" bIns="0" anchor="t" upright="1"/>
        <a:lstStyle xmlns:a="http://schemas.openxmlformats.org/drawingml/2006/main"/>
        <a:p xmlns:a="http://schemas.openxmlformats.org/drawingml/2006/main">
          <a:endParaRPr lang="en-US"/>
        </a:p>
      </cdr:txBody>
    </cdr:sp>
  </cdr:relSizeAnchor>
  <cdr:relSizeAnchor xmlns:cdr="http://schemas.openxmlformats.org/drawingml/2006/chartDrawing">
    <cdr:from>
      <cdr:x>0.05363</cdr:x>
      <cdr:y>0.03255</cdr:y>
    </cdr:from>
    <cdr:to>
      <cdr:x>0.48306</cdr:x>
      <cdr:y>0.08083</cdr:y>
    </cdr:to>
    <cdr:sp macro="" textlink="">
      <cdr:nvSpPr>
        <cdr:cNvPr id="46083" name="Text Box 3"/>
        <cdr:cNvSpPr txBox="1">
          <a:spLocks xmlns:a="http://schemas.openxmlformats.org/drawingml/2006/main" noChangeArrowheads="1" noTextEdit="1"/>
        </cdr:cNvSpPr>
      </cdr:nvSpPr>
      <cdr:spPr bwMode="auto">
        <a:xfrm xmlns:a="http://schemas.openxmlformats.org/drawingml/2006/main">
          <a:off x="288730" y="129067"/>
          <a:ext cx="2286478" cy="186709"/>
        </a:xfrm>
        <a:prstGeom xmlns:a="http://schemas.openxmlformats.org/drawingml/2006/main" prst="rect">
          <a:avLst/>
        </a:prstGeom>
        <a:noFill xmlns:a="http://schemas.openxmlformats.org/drawingml/2006/main"/>
        <a:ln xmlns:a="http://schemas.openxmlformats.org/drawingml/2006/main" w="1">
          <a:noFill/>
          <a:miter lim="800000"/>
          <a:headEnd/>
          <a:tailEnd/>
        </a:ln>
        <a:effectLst xmlns:a="http://schemas.openxmlformats.org/drawingml/2006/main"/>
      </cdr:spPr>
      <cdr:txBody>
        <a:bodyPr xmlns:a="http://schemas.openxmlformats.org/drawingml/2006/main" vertOverflow="clip" wrap="square" lIns="0" tIns="22860" rIns="27432" bIns="0" anchor="t" upright="1"/>
        <a:lstStyle xmlns:a="http://schemas.openxmlformats.org/drawingml/2006/main"/>
        <a:p xmlns:a="http://schemas.openxmlformats.org/drawingml/2006/main">
          <a:endParaRPr lang="en-US"/>
        </a:p>
      </cdr:txBody>
    </cdr:sp>
  </cdr:relSizeAnchor>
  <cdr:relSizeAnchor xmlns:cdr="http://schemas.openxmlformats.org/drawingml/2006/chartDrawing">
    <cdr:from>
      <cdr:x>0.50044</cdr:x>
      <cdr:y>0</cdr:y>
    </cdr:from>
    <cdr:to>
      <cdr:x>0.58286</cdr:x>
      <cdr:y>0.09253</cdr:y>
    </cdr:to>
    <cdr:sp macro="" textlink="">
      <cdr:nvSpPr>
        <cdr:cNvPr id="2" name="TextBox 1"/>
        <cdr:cNvSpPr txBox="1"/>
      </cdr:nvSpPr>
      <cdr:spPr>
        <a:xfrm xmlns:a="http://schemas.openxmlformats.org/drawingml/2006/main">
          <a:off x="1966037" y="0"/>
          <a:ext cx="323797" cy="27316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400" b="1" dirty="0"/>
            <a:t>S</a:t>
          </a:r>
          <a:r>
            <a:rPr lang="en-US" sz="1400" b="1" baseline="-25000" dirty="0"/>
            <a:t>g</a:t>
          </a:r>
        </a:p>
      </cdr:txBody>
    </cdr:sp>
  </cdr:relSizeAnchor>
  <cdr:relSizeAnchor xmlns:cdr="http://schemas.openxmlformats.org/drawingml/2006/chartDrawing">
    <cdr:from>
      <cdr:x>0.88767</cdr:x>
      <cdr:y>0.83358</cdr:y>
    </cdr:from>
    <cdr:to>
      <cdr:x>0.96371</cdr:x>
      <cdr:y>0.92699</cdr:y>
    </cdr:to>
    <cdr:sp macro="" textlink="">
      <cdr:nvSpPr>
        <cdr:cNvPr id="3" name="TextBox 2"/>
        <cdr:cNvSpPr txBox="1"/>
      </cdr:nvSpPr>
      <cdr:spPr>
        <a:xfrm xmlns:a="http://schemas.openxmlformats.org/drawingml/2006/main">
          <a:off x="3406268" y="2403528"/>
          <a:ext cx="291789" cy="26933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400" b="1" dirty="0" err="1"/>
            <a:t>S</a:t>
          </a:r>
          <a:r>
            <a:rPr lang="en-US" sz="1400" b="1" baseline="-25000" dirty="0" err="1"/>
            <a:t>w</a:t>
          </a:r>
          <a:endParaRPr lang="en-US" sz="1400" b="1" baseline="-25000" dirty="0"/>
        </a:p>
      </cdr:txBody>
    </cdr:sp>
  </cdr:relSizeAnchor>
  <cdr:relSizeAnchor xmlns:cdr="http://schemas.openxmlformats.org/drawingml/2006/chartDrawing">
    <cdr:from>
      <cdr:x>0.0521</cdr:x>
      <cdr:y>0.83564</cdr:y>
    </cdr:from>
    <cdr:to>
      <cdr:x>0.11675</cdr:x>
      <cdr:y>0.92492</cdr:y>
    </cdr:to>
    <cdr:sp macro="" textlink="">
      <cdr:nvSpPr>
        <cdr:cNvPr id="4" name="TextBox 3"/>
        <cdr:cNvSpPr txBox="1"/>
      </cdr:nvSpPr>
      <cdr:spPr>
        <a:xfrm xmlns:a="http://schemas.openxmlformats.org/drawingml/2006/main">
          <a:off x="199908" y="2409482"/>
          <a:ext cx="248082" cy="25743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400" b="1" dirty="0"/>
            <a:t>S</a:t>
          </a:r>
          <a:r>
            <a:rPr lang="en-US" sz="1400" b="1" baseline="-25000" dirty="0"/>
            <a:t>o</a:t>
          </a:r>
        </a:p>
      </cdr:txBody>
    </cdr:sp>
  </cdr:relSizeAnchor>
  <cdr:relSizeAnchor xmlns:cdr="http://schemas.openxmlformats.org/drawingml/2006/chartDrawing">
    <cdr:from>
      <cdr:x>0.33317</cdr:x>
      <cdr:y>0.88028</cdr:y>
    </cdr:from>
    <cdr:to>
      <cdr:x>0.89082</cdr:x>
      <cdr:y>0.88028</cdr:y>
    </cdr:to>
    <cdr:cxnSp macro="">
      <cdr:nvCxnSpPr>
        <cdr:cNvPr id="6" name="Straight Arrow Connector 5"/>
        <cdr:cNvCxnSpPr/>
      </cdr:nvCxnSpPr>
      <cdr:spPr bwMode="auto">
        <a:xfrm xmlns:a="http://schemas.openxmlformats.org/drawingml/2006/main" flipH="1">
          <a:off x="1278472" y="2538197"/>
          <a:ext cx="2139887" cy="0"/>
        </a:xfrm>
        <a:prstGeom xmlns:a="http://schemas.openxmlformats.org/drawingml/2006/main" prst="straightConnector1">
          <a:avLst/>
        </a:prstGeom>
        <a:ln xmlns:a="http://schemas.openxmlformats.org/drawingml/2006/main">
          <a:headEnd type="none" w="med" len="med"/>
          <a:tailEnd type="triangle"/>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0.13231</cdr:x>
      <cdr:y>0.84392</cdr:y>
    </cdr:from>
    <cdr:to>
      <cdr:x>0.20975</cdr:x>
      <cdr:y>0.94014</cdr:y>
    </cdr:to>
    <cdr:sp macro="" textlink="">
      <cdr:nvSpPr>
        <cdr:cNvPr id="8" name="TextBox 7"/>
        <cdr:cNvSpPr txBox="1"/>
      </cdr:nvSpPr>
      <cdr:spPr>
        <a:xfrm xmlns:a="http://schemas.openxmlformats.org/drawingml/2006/main">
          <a:off x="507699" y="2433356"/>
          <a:ext cx="297161" cy="27744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400" b="1" dirty="0" err="1"/>
            <a:t>S</a:t>
          </a:r>
          <a:r>
            <a:rPr lang="en-US" sz="1400" b="1" baseline="-25000" dirty="0" err="1"/>
            <a:t>wc</a:t>
          </a:r>
          <a:endParaRPr lang="en-US" sz="1400" b="1" baseline="-25000" dirty="0"/>
        </a:p>
      </cdr:txBody>
    </cdr:sp>
  </cdr:relSizeAnchor>
  <cdr:relSizeAnchor xmlns:cdr="http://schemas.openxmlformats.org/drawingml/2006/chartDrawing">
    <cdr:from>
      <cdr:x>0.22903</cdr:x>
      <cdr:y>0.8867</cdr:y>
    </cdr:from>
    <cdr:to>
      <cdr:x>0.2732</cdr:x>
      <cdr:y>0.92393</cdr:y>
    </cdr:to>
    <cdr:cxnSp macro="">
      <cdr:nvCxnSpPr>
        <cdr:cNvPr id="10" name="Straight Arrow Connector 9"/>
        <cdr:cNvCxnSpPr/>
      </cdr:nvCxnSpPr>
      <cdr:spPr bwMode="auto">
        <a:xfrm xmlns:a="http://schemas.openxmlformats.org/drawingml/2006/main" flipV="1">
          <a:off x="878855" y="2556707"/>
          <a:ext cx="169495" cy="107349"/>
        </a:xfrm>
        <a:prstGeom xmlns:a="http://schemas.openxmlformats.org/drawingml/2006/main" prst="straightConnector1">
          <a:avLst/>
        </a:prstGeom>
        <a:solidFill xmlns:a="http://schemas.openxmlformats.org/drawingml/2006/main">
          <a:srgbClr val="FFFFFF"/>
        </a:solidFill>
        <a:ln xmlns:a="http://schemas.openxmlformats.org/drawingml/2006/main" w="9525" cap="flat" cmpd="sng" algn="ctr">
          <a:solidFill>
            <a:srgbClr val="000000"/>
          </a:solidFill>
          <a:prstDash val="solid"/>
          <a:round/>
          <a:headEnd type="none" w="med" len="med"/>
          <a:tailEnd type="triangle"/>
        </a:ln>
        <a:effectLst xmlns:a="http://schemas.openxmlformats.org/drawingml/2006/main"/>
      </cdr:spPr>
    </cdr:cxnSp>
  </cdr:relSizeAnchor>
  <cdr:relSizeAnchor xmlns:cdr="http://schemas.openxmlformats.org/drawingml/2006/chartDrawing">
    <cdr:from>
      <cdr:x>0.30695</cdr:x>
      <cdr:y>0.27749</cdr:y>
    </cdr:from>
    <cdr:to>
      <cdr:x>0.42315</cdr:x>
      <cdr:y>0.46641</cdr:y>
    </cdr:to>
    <cdr:cxnSp macro="">
      <cdr:nvCxnSpPr>
        <cdr:cNvPr id="14" name="Straight Arrow Connector 13"/>
        <cdr:cNvCxnSpPr/>
      </cdr:nvCxnSpPr>
      <cdr:spPr bwMode="auto">
        <a:xfrm xmlns:a="http://schemas.openxmlformats.org/drawingml/2006/main">
          <a:off x="1177879" y="800123"/>
          <a:ext cx="445896" cy="544731"/>
        </a:xfrm>
        <a:prstGeom xmlns:a="http://schemas.openxmlformats.org/drawingml/2006/main" prst="straightConnector1">
          <a:avLst/>
        </a:prstGeom>
        <a:solidFill xmlns:a="http://schemas.openxmlformats.org/drawingml/2006/main">
          <a:srgbClr val="FFFFFF"/>
        </a:solidFill>
        <a:ln xmlns:a="http://schemas.openxmlformats.org/drawingml/2006/main" w="9525" cap="flat" cmpd="sng" algn="ctr">
          <a:solidFill>
            <a:srgbClr val="000000"/>
          </a:solidFill>
          <a:prstDash val="solid"/>
          <a:round/>
          <a:headEnd type="none" w="med" len="med"/>
          <a:tailEnd type="triangle"/>
        </a:ln>
        <a:effectLst xmlns:a="http://schemas.openxmlformats.org/drawingml/2006/main"/>
      </cdr:spPr>
    </cdr:cxnSp>
  </cdr:relSizeAnchor>
  <cdr:relSizeAnchor xmlns:cdr="http://schemas.openxmlformats.org/drawingml/2006/chartDrawing">
    <cdr:from>
      <cdr:x>0.25703</cdr:x>
      <cdr:y>0.50004</cdr:y>
    </cdr:from>
    <cdr:to>
      <cdr:x>0.41741</cdr:x>
      <cdr:y>0.84494</cdr:y>
    </cdr:to>
    <cdr:cxnSp macro="">
      <cdr:nvCxnSpPr>
        <cdr:cNvPr id="16" name="Straight Arrow Connector 15"/>
        <cdr:cNvCxnSpPr/>
      </cdr:nvCxnSpPr>
      <cdr:spPr>
        <a:xfrm xmlns:a="http://schemas.openxmlformats.org/drawingml/2006/main" flipV="1">
          <a:off x="986322" y="1441821"/>
          <a:ext cx="615418" cy="994472"/>
        </a:xfrm>
        <a:prstGeom xmlns:a="http://schemas.openxmlformats.org/drawingml/2006/main" prst="straightConnector1">
          <a:avLst/>
        </a:prstGeom>
        <a:ln xmlns:a="http://schemas.openxmlformats.org/drawingml/2006/main">
          <a:tailEnd type="triangle"/>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userShapes>
</file>

<file path=ppt/drawings/drawing3.xml><?xml version="1.0" encoding="utf-8"?>
<c:userShapes xmlns:c="http://schemas.openxmlformats.org/drawingml/2006/chart">
  <cdr:relSizeAnchor xmlns:cdr="http://schemas.openxmlformats.org/drawingml/2006/chartDrawing">
    <cdr:from>
      <cdr:x>0.03202</cdr:x>
      <cdr:y>0.93697</cdr:y>
    </cdr:from>
    <cdr:to>
      <cdr:x>0.41677</cdr:x>
      <cdr:y>0.98379</cdr:y>
    </cdr:to>
    <cdr:sp macro="" textlink="">
      <cdr:nvSpPr>
        <cdr:cNvPr id="46081" name="Text Box 1"/>
        <cdr:cNvSpPr txBox="1">
          <a:spLocks xmlns:a="http://schemas.openxmlformats.org/drawingml/2006/main" noChangeArrowheads="1" noTextEdit="1"/>
        </cdr:cNvSpPr>
      </cdr:nvSpPr>
      <cdr:spPr bwMode="auto">
        <a:xfrm xmlns:a="http://schemas.openxmlformats.org/drawingml/2006/main">
          <a:off x="174994" y="3632219"/>
          <a:ext cx="2049856" cy="176336"/>
        </a:xfrm>
        <a:prstGeom xmlns:a="http://schemas.openxmlformats.org/drawingml/2006/main" prst="rect">
          <a:avLst/>
        </a:prstGeom>
        <a:noFill xmlns:a="http://schemas.openxmlformats.org/drawingml/2006/main"/>
        <a:ln xmlns:a="http://schemas.openxmlformats.org/drawingml/2006/main" w="1">
          <a:noFill/>
          <a:miter lim="800000"/>
          <a:headEnd/>
          <a:tailEnd/>
        </a:ln>
        <a:effectLst xmlns:a="http://schemas.openxmlformats.org/drawingml/2006/main"/>
      </cdr:spPr>
      <cdr:txBody>
        <a:bodyPr xmlns:a="http://schemas.openxmlformats.org/drawingml/2006/main" vertOverflow="clip" wrap="square" lIns="27432" tIns="22860" rIns="0" bIns="0" anchor="t" upright="1"/>
        <a:lstStyle xmlns:a="http://schemas.openxmlformats.org/drawingml/2006/main"/>
        <a:p xmlns:a="http://schemas.openxmlformats.org/drawingml/2006/main">
          <a:endParaRPr lang="en-US"/>
        </a:p>
      </cdr:txBody>
    </cdr:sp>
  </cdr:relSizeAnchor>
  <cdr:relSizeAnchor xmlns:cdr="http://schemas.openxmlformats.org/drawingml/2006/chartDrawing">
    <cdr:from>
      <cdr:x>0.6095</cdr:x>
      <cdr:y>0.93697</cdr:y>
    </cdr:from>
    <cdr:to>
      <cdr:x>0.96945</cdr:x>
      <cdr:y>0.98598</cdr:y>
    </cdr:to>
    <cdr:sp macro="" textlink="">
      <cdr:nvSpPr>
        <cdr:cNvPr id="46082" name="Text Box 2"/>
        <cdr:cNvSpPr txBox="1">
          <a:spLocks xmlns:a="http://schemas.openxmlformats.org/drawingml/2006/main" noChangeArrowheads="1" noTextEdit="1"/>
        </cdr:cNvSpPr>
      </cdr:nvSpPr>
      <cdr:spPr bwMode="auto">
        <a:xfrm xmlns:a="http://schemas.openxmlformats.org/drawingml/2006/main">
          <a:off x="3249778" y="3632219"/>
          <a:ext cx="1915204" cy="183880"/>
        </a:xfrm>
        <a:prstGeom xmlns:a="http://schemas.openxmlformats.org/drawingml/2006/main" prst="rect">
          <a:avLst/>
        </a:prstGeom>
        <a:noFill xmlns:a="http://schemas.openxmlformats.org/drawingml/2006/main"/>
        <a:ln xmlns:a="http://schemas.openxmlformats.org/drawingml/2006/main" w="1">
          <a:noFill/>
          <a:miter lim="800000"/>
          <a:headEnd/>
          <a:tailEnd/>
        </a:ln>
        <a:effectLst xmlns:a="http://schemas.openxmlformats.org/drawingml/2006/main"/>
      </cdr:spPr>
      <cdr:txBody>
        <a:bodyPr xmlns:a="http://schemas.openxmlformats.org/drawingml/2006/main" vertOverflow="clip" wrap="square" lIns="0" tIns="22860" rIns="27432" bIns="0" anchor="t" upright="1"/>
        <a:lstStyle xmlns:a="http://schemas.openxmlformats.org/drawingml/2006/main"/>
        <a:p xmlns:a="http://schemas.openxmlformats.org/drawingml/2006/main">
          <a:endParaRPr lang="en-US"/>
        </a:p>
      </cdr:txBody>
    </cdr:sp>
  </cdr:relSizeAnchor>
  <cdr:relSizeAnchor xmlns:cdr="http://schemas.openxmlformats.org/drawingml/2006/chartDrawing">
    <cdr:from>
      <cdr:x>0.05363</cdr:x>
      <cdr:y>0.03255</cdr:y>
    </cdr:from>
    <cdr:to>
      <cdr:x>0.48306</cdr:x>
      <cdr:y>0.08083</cdr:y>
    </cdr:to>
    <cdr:sp macro="" textlink="">
      <cdr:nvSpPr>
        <cdr:cNvPr id="46083" name="Text Box 3"/>
        <cdr:cNvSpPr txBox="1">
          <a:spLocks xmlns:a="http://schemas.openxmlformats.org/drawingml/2006/main" noChangeArrowheads="1" noTextEdit="1"/>
        </cdr:cNvSpPr>
      </cdr:nvSpPr>
      <cdr:spPr bwMode="auto">
        <a:xfrm xmlns:a="http://schemas.openxmlformats.org/drawingml/2006/main">
          <a:off x="288730" y="129067"/>
          <a:ext cx="2286478" cy="186709"/>
        </a:xfrm>
        <a:prstGeom xmlns:a="http://schemas.openxmlformats.org/drawingml/2006/main" prst="rect">
          <a:avLst/>
        </a:prstGeom>
        <a:noFill xmlns:a="http://schemas.openxmlformats.org/drawingml/2006/main"/>
        <a:ln xmlns:a="http://schemas.openxmlformats.org/drawingml/2006/main" w="1">
          <a:noFill/>
          <a:miter lim="800000"/>
          <a:headEnd/>
          <a:tailEnd/>
        </a:ln>
        <a:effectLst xmlns:a="http://schemas.openxmlformats.org/drawingml/2006/main"/>
      </cdr:spPr>
      <cdr:txBody>
        <a:bodyPr xmlns:a="http://schemas.openxmlformats.org/drawingml/2006/main" vertOverflow="clip" wrap="square" lIns="0" tIns="22860" rIns="27432" bIns="0" anchor="t" upright="1"/>
        <a:lstStyle xmlns:a="http://schemas.openxmlformats.org/drawingml/2006/main"/>
        <a:p xmlns:a="http://schemas.openxmlformats.org/drawingml/2006/main">
          <a:endParaRPr lang="en-US"/>
        </a:p>
      </cdr:txBody>
    </cdr:sp>
  </cdr:relSizeAnchor>
  <cdr:relSizeAnchor xmlns:cdr="http://schemas.openxmlformats.org/drawingml/2006/chartDrawing">
    <cdr:from>
      <cdr:x>0.499</cdr:x>
      <cdr:y>0</cdr:y>
    </cdr:from>
    <cdr:to>
      <cdr:x>0.6092</cdr:x>
      <cdr:y>0.09681</cdr:y>
    </cdr:to>
    <cdr:sp macro="" textlink="">
      <cdr:nvSpPr>
        <cdr:cNvPr id="2" name="TextBox 1"/>
        <cdr:cNvSpPr txBox="1"/>
      </cdr:nvSpPr>
      <cdr:spPr>
        <a:xfrm xmlns:a="http://schemas.openxmlformats.org/drawingml/2006/main">
          <a:off x="1742425" y="-914400"/>
          <a:ext cx="384825" cy="2540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400" b="1" dirty="0"/>
            <a:t>S</a:t>
          </a:r>
          <a:r>
            <a:rPr lang="en-US" sz="1400" b="1" baseline="-25000" dirty="0"/>
            <a:t>g</a:t>
          </a:r>
        </a:p>
      </cdr:txBody>
    </cdr:sp>
  </cdr:relSizeAnchor>
  <cdr:relSizeAnchor xmlns:cdr="http://schemas.openxmlformats.org/drawingml/2006/chartDrawing">
    <cdr:from>
      <cdr:x>0.89316</cdr:x>
      <cdr:y>0.83741</cdr:y>
    </cdr:from>
    <cdr:to>
      <cdr:x>0.972</cdr:x>
      <cdr:y>0.93856</cdr:y>
    </cdr:to>
    <cdr:sp macro="" textlink="">
      <cdr:nvSpPr>
        <cdr:cNvPr id="3" name="TextBox 2"/>
        <cdr:cNvSpPr txBox="1"/>
      </cdr:nvSpPr>
      <cdr:spPr>
        <a:xfrm xmlns:a="http://schemas.openxmlformats.org/drawingml/2006/main">
          <a:off x="3127291" y="2401296"/>
          <a:ext cx="276049" cy="29004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400" b="1" dirty="0" err="1"/>
            <a:t>S</a:t>
          </a:r>
          <a:r>
            <a:rPr lang="en-US" sz="1400" b="1" baseline="-25000" dirty="0" err="1"/>
            <a:t>w</a:t>
          </a:r>
          <a:endParaRPr lang="en-US" sz="1400" b="1" baseline="-25000" dirty="0"/>
        </a:p>
      </cdr:txBody>
    </cdr:sp>
  </cdr:relSizeAnchor>
  <cdr:relSizeAnchor xmlns:cdr="http://schemas.openxmlformats.org/drawingml/2006/chartDrawing">
    <cdr:from>
      <cdr:x>0.04651</cdr:x>
      <cdr:y>0.84987</cdr:y>
    </cdr:from>
    <cdr:to>
      <cdr:x>0.13535</cdr:x>
      <cdr:y>0.95087</cdr:y>
    </cdr:to>
    <cdr:sp macro="" textlink="">
      <cdr:nvSpPr>
        <cdr:cNvPr id="4" name="TextBox 3"/>
        <cdr:cNvSpPr txBox="1"/>
      </cdr:nvSpPr>
      <cdr:spPr>
        <a:xfrm xmlns:a="http://schemas.openxmlformats.org/drawingml/2006/main">
          <a:off x="162842" y="2437019"/>
          <a:ext cx="311063" cy="28961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400" b="1" dirty="0"/>
            <a:t>S</a:t>
          </a:r>
          <a:r>
            <a:rPr lang="en-US" sz="1400" b="1" baseline="-25000" dirty="0"/>
            <a:t>o</a:t>
          </a:r>
        </a:p>
      </cdr:txBody>
    </cdr:sp>
  </cdr:relSizeAnchor>
  <cdr:relSizeAnchor xmlns:cdr="http://schemas.openxmlformats.org/drawingml/2006/chartDrawing">
    <cdr:from>
      <cdr:x>0.35273</cdr:x>
      <cdr:y>0.90677</cdr:y>
    </cdr:from>
    <cdr:to>
      <cdr:x>0.89492</cdr:x>
      <cdr:y>0.91006</cdr:y>
    </cdr:to>
    <cdr:cxnSp macro="">
      <cdr:nvCxnSpPr>
        <cdr:cNvPr id="6" name="Straight Arrow Connector 5"/>
        <cdr:cNvCxnSpPr/>
      </cdr:nvCxnSpPr>
      <cdr:spPr bwMode="auto">
        <a:xfrm xmlns:a="http://schemas.openxmlformats.org/drawingml/2006/main" flipH="1">
          <a:off x="1235029" y="2600186"/>
          <a:ext cx="1898419" cy="9434"/>
        </a:xfrm>
        <a:prstGeom xmlns:a="http://schemas.openxmlformats.org/drawingml/2006/main" prst="straightConnector1">
          <a:avLst/>
        </a:prstGeom>
        <a:ln xmlns:a="http://schemas.openxmlformats.org/drawingml/2006/main">
          <a:headEnd type="none" w="med" len="med"/>
          <a:tailEnd type="triangle"/>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0.19847</cdr:x>
      <cdr:y>0.86591</cdr:y>
    </cdr:from>
    <cdr:to>
      <cdr:x>0.28301</cdr:x>
      <cdr:y>0.95352</cdr:y>
    </cdr:to>
    <cdr:sp macro="" textlink="">
      <cdr:nvSpPr>
        <cdr:cNvPr id="8" name="TextBox 7"/>
        <cdr:cNvSpPr txBox="1"/>
      </cdr:nvSpPr>
      <cdr:spPr>
        <a:xfrm xmlns:a="http://schemas.openxmlformats.org/drawingml/2006/main">
          <a:off x="694925" y="2483005"/>
          <a:ext cx="296008" cy="251223"/>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400" b="1" dirty="0" err="1"/>
            <a:t>S</a:t>
          </a:r>
          <a:r>
            <a:rPr lang="en-US" sz="1400" b="1" baseline="-25000" dirty="0" err="1"/>
            <a:t>wc</a:t>
          </a:r>
          <a:endParaRPr lang="en-US" sz="1400" b="1" baseline="-25000" dirty="0"/>
        </a:p>
      </cdr:txBody>
    </cdr:sp>
  </cdr:relSizeAnchor>
  <cdr:relSizeAnchor xmlns:cdr="http://schemas.openxmlformats.org/drawingml/2006/chartDrawing">
    <cdr:from>
      <cdr:x>0.28623</cdr:x>
      <cdr:y>0.90705</cdr:y>
    </cdr:from>
    <cdr:to>
      <cdr:x>0.32624</cdr:x>
      <cdr:y>0.92399</cdr:y>
    </cdr:to>
    <cdr:cxnSp macro="">
      <cdr:nvCxnSpPr>
        <cdr:cNvPr id="10" name="Straight Arrow Connector 9"/>
        <cdr:cNvCxnSpPr/>
      </cdr:nvCxnSpPr>
      <cdr:spPr bwMode="auto">
        <a:xfrm xmlns:a="http://schemas.openxmlformats.org/drawingml/2006/main" flipV="1">
          <a:off x="1002207" y="2600975"/>
          <a:ext cx="140091" cy="48575"/>
        </a:xfrm>
        <a:prstGeom xmlns:a="http://schemas.openxmlformats.org/drawingml/2006/main" prst="straightConnector1">
          <a:avLst/>
        </a:prstGeom>
        <a:solidFill xmlns:a="http://schemas.openxmlformats.org/drawingml/2006/main">
          <a:srgbClr val="FFFFFF"/>
        </a:solidFill>
        <a:ln xmlns:a="http://schemas.openxmlformats.org/drawingml/2006/main" w="9525" cap="flat" cmpd="sng" algn="ctr">
          <a:solidFill>
            <a:srgbClr val="000000"/>
          </a:solidFill>
          <a:prstDash val="solid"/>
          <a:round/>
          <a:headEnd type="none" w="med" len="med"/>
          <a:tailEnd type="triangle"/>
        </a:ln>
        <a:effectLst xmlns:a="http://schemas.openxmlformats.org/drawingml/2006/main"/>
      </cdr:spPr>
    </cdr:cxnSp>
  </cdr:relSizeAnchor>
  <cdr:relSizeAnchor xmlns:cdr="http://schemas.openxmlformats.org/drawingml/2006/chartDrawing">
    <cdr:from>
      <cdr:x>0.31228</cdr:x>
      <cdr:y>0.34992</cdr:y>
    </cdr:from>
    <cdr:to>
      <cdr:x>0.47049</cdr:x>
      <cdr:y>0.54111</cdr:y>
    </cdr:to>
    <cdr:cxnSp macro="">
      <cdr:nvCxnSpPr>
        <cdr:cNvPr id="14" name="Straight Arrow Connector 13"/>
        <cdr:cNvCxnSpPr/>
      </cdr:nvCxnSpPr>
      <cdr:spPr bwMode="auto">
        <a:xfrm xmlns:a="http://schemas.openxmlformats.org/drawingml/2006/main">
          <a:off x="1093415" y="1003414"/>
          <a:ext cx="553955" cy="548241"/>
        </a:xfrm>
        <a:prstGeom xmlns:a="http://schemas.openxmlformats.org/drawingml/2006/main" prst="straightConnector1">
          <a:avLst/>
        </a:prstGeom>
        <a:solidFill xmlns:a="http://schemas.openxmlformats.org/drawingml/2006/main">
          <a:srgbClr val="FFFFFF"/>
        </a:solidFill>
        <a:ln xmlns:a="http://schemas.openxmlformats.org/drawingml/2006/main" w="9525" cap="flat" cmpd="sng" algn="ctr">
          <a:solidFill>
            <a:srgbClr val="000000"/>
          </a:solidFill>
          <a:prstDash val="solid"/>
          <a:round/>
          <a:headEnd type="none" w="med" len="med"/>
          <a:tailEnd type="triangle"/>
        </a:ln>
        <a:effectLst xmlns:a="http://schemas.openxmlformats.org/drawingml/2006/main"/>
      </cdr:spPr>
    </cdr:cxnSp>
  </cdr:relSizeAnchor>
  <cdr:relSizeAnchor xmlns:cdr="http://schemas.openxmlformats.org/drawingml/2006/chartDrawing">
    <cdr:from>
      <cdr:x>0.30907</cdr:x>
      <cdr:y>0.53496</cdr:y>
    </cdr:from>
    <cdr:to>
      <cdr:x>0.4673</cdr:x>
      <cdr:y>0.87798</cdr:y>
    </cdr:to>
    <cdr:cxnSp macro="">
      <cdr:nvCxnSpPr>
        <cdr:cNvPr id="17" name="Straight Arrow Connector 16"/>
        <cdr:cNvCxnSpPr/>
      </cdr:nvCxnSpPr>
      <cdr:spPr>
        <a:xfrm xmlns:a="http://schemas.openxmlformats.org/drawingml/2006/main" flipV="1">
          <a:off x="1082158" y="1534016"/>
          <a:ext cx="554042" cy="983603"/>
        </a:xfrm>
        <a:prstGeom xmlns:a="http://schemas.openxmlformats.org/drawingml/2006/main" prst="straightConnector1">
          <a:avLst/>
        </a:prstGeom>
        <a:ln xmlns:a="http://schemas.openxmlformats.org/drawingml/2006/main">
          <a:tailEnd type="triangle"/>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BBE527C-4631-4288-8F18-88E24F86C6DF}" type="datetimeFigureOut">
              <a:rPr lang="nl-NL" smtClean="0"/>
              <a:t>12-4-2017</a:t>
            </a:fld>
            <a:endParaRPr lang="nl-NL"/>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759775E-A668-433B-9FA9-3ECAE1DE3C78}" type="slidenum">
              <a:rPr lang="nl-NL" smtClean="0"/>
              <a:t>‹#›</a:t>
            </a:fld>
            <a:endParaRPr lang="nl-NL"/>
          </a:p>
        </p:txBody>
      </p:sp>
    </p:spTree>
    <p:extLst>
      <p:ext uri="{BB962C8B-B14F-4D97-AF65-F5344CB8AC3E}">
        <p14:creationId xmlns:p14="http://schemas.microsoft.com/office/powerpoint/2010/main" val="17873152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Good day to you all, </a:t>
            </a:r>
          </a:p>
          <a:p>
            <a:endParaRPr lang="en-GB" dirty="0" smtClean="0"/>
          </a:p>
          <a:p>
            <a:r>
              <a:rPr lang="en-GB" dirty="0" smtClean="0"/>
              <a:t>My name is Martijn Janssen and I am a PhD</a:t>
            </a:r>
            <a:r>
              <a:rPr lang="en-GB" baseline="0" dirty="0" smtClean="0"/>
              <a:t> student of Prof Zitha at the Technical University of Delft, The Netherlands.</a:t>
            </a:r>
          </a:p>
          <a:p>
            <a:endParaRPr lang="en-GB" baseline="0" dirty="0" smtClean="0"/>
          </a:p>
          <a:p>
            <a:r>
              <a:rPr lang="en-GB" baseline="0" dirty="0" smtClean="0"/>
              <a:t>Today I will present the work I did together with my MSc student last year: Fardin Azimi </a:t>
            </a:r>
            <a:r>
              <a:rPr lang="en-GB" baseline="0" dirty="0" smtClean="0">
                <a:sym typeface="Wingdings" panose="05000000000000000000" pitchFamily="2" charset="2"/>
              </a:rPr>
              <a:t> “</a:t>
            </a:r>
            <a:r>
              <a:rPr lang="en-GB" b="1" baseline="0" dirty="0" smtClean="0">
                <a:sym typeface="Wingdings" panose="05000000000000000000" pitchFamily="2" charset="2"/>
              </a:rPr>
              <a:t>Immiscible N2 injection for EOR: An Experimental Comparison Study</a:t>
            </a:r>
            <a:r>
              <a:rPr lang="en-GB" b="0" baseline="0" dirty="0" smtClean="0">
                <a:sym typeface="Wingdings" panose="05000000000000000000" pitchFamily="2" charset="2"/>
              </a:rPr>
              <a:t>”.</a:t>
            </a:r>
            <a:endParaRPr lang="nl-NL" dirty="0"/>
          </a:p>
        </p:txBody>
      </p:sp>
      <p:sp>
        <p:nvSpPr>
          <p:cNvPr id="4" name="Slide Number Placeholder 3"/>
          <p:cNvSpPr>
            <a:spLocks noGrp="1"/>
          </p:cNvSpPr>
          <p:nvPr>
            <p:ph type="sldNum" sz="quarter" idx="10"/>
          </p:nvPr>
        </p:nvSpPr>
        <p:spPr/>
        <p:txBody>
          <a:bodyPr/>
          <a:lstStyle/>
          <a:p>
            <a:fld id="{C759775E-A668-433B-9FA9-3ECAE1DE3C78}" type="slidenum">
              <a:rPr lang="nl-NL" smtClean="0"/>
              <a:t>1</a:t>
            </a:fld>
            <a:endParaRPr lang="nl-NL"/>
          </a:p>
        </p:txBody>
      </p:sp>
    </p:spTree>
    <p:extLst>
      <p:ext uri="{BB962C8B-B14F-4D97-AF65-F5344CB8AC3E}">
        <p14:creationId xmlns:p14="http://schemas.microsoft.com/office/powerpoint/2010/main" val="39839624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slide presents the Cumulative Recovery</a:t>
            </a:r>
            <a:r>
              <a:rPr lang="en-GB" baseline="0" dirty="0" smtClean="0"/>
              <a:t> factors for the first three experiments.</a:t>
            </a:r>
          </a:p>
          <a:p>
            <a:endParaRPr lang="en-GB" baseline="0" dirty="0" smtClean="0"/>
          </a:p>
          <a:p>
            <a:r>
              <a:rPr lang="en-GB" b="1" baseline="0" dirty="0" smtClean="0"/>
              <a:t>Blue= </a:t>
            </a:r>
            <a:r>
              <a:rPr lang="en-GB" b="0" baseline="0" dirty="0" smtClean="0"/>
              <a:t>primary gas flooding varying BP </a:t>
            </a:r>
            <a:r>
              <a:rPr lang="en-GB" b="0" baseline="0" dirty="0" smtClean="0">
                <a:sym typeface="Wingdings" panose="05000000000000000000" pitchFamily="2" charset="2"/>
              </a:rPr>
              <a:t> </a:t>
            </a:r>
            <a:r>
              <a:rPr lang="en-GB" b="0" baseline="0" dirty="0" err="1" smtClean="0">
                <a:sym typeface="Wingdings" panose="05000000000000000000" pitchFamily="2" charset="2"/>
              </a:rPr>
              <a:t>vanaf</a:t>
            </a:r>
            <a:r>
              <a:rPr lang="en-GB" b="0" baseline="0" dirty="0" smtClean="0">
                <a:sym typeface="Wingdings" panose="05000000000000000000" pitchFamily="2" charset="2"/>
              </a:rPr>
              <a:t> 14 PV </a:t>
            </a:r>
            <a:r>
              <a:rPr lang="en-GB" b="0" baseline="0" dirty="0" err="1" smtClean="0">
                <a:sym typeface="Wingdings" panose="05000000000000000000" pitchFamily="2" charset="2"/>
              </a:rPr>
              <a:t>inj</a:t>
            </a:r>
            <a:r>
              <a:rPr lang="en-GB" b="0" baseline="0" dirty="0" smtClean="0">
                <a:sym typeface="Wingdings" panose="05000000000000000000" pitchFamily="2" charset="2"/>
              </a:rPr>
              <a:t>  BP increased to 5, 10, 20, 40 and 60 bar.  that’s why you see some jumps in the recovery factor plot. </a:t>
            </a:r>
            <a:r>
              <a:rPr lang="en-GB" b="0" baseline="0" dirty="0" smtClean="0">
                <a:sym typeface="Wingdings" panose="05000000000000000000" pitchFamily="2" charset="2"/>
              </a:rPr>
              <a:t>We didn’t expected this since the maximum BP was 60 bars and is still well below its MMP (~350 bar according to the correlation of Sebastian and Lawrence (1992))  so the recovery mechanism is still the same, immiscible conditions. The reason may be that now conditions do approach MMP a bit more, the gas – oil IFT might be somewhat lowered, however small this is. </a:t>
            </a:r>
            <a:endParaRPr lang="en-GB" b="0" baseline="0" dirty="0" smtClean="0">
              <a:sym typeface="Wingdings" panose="05000000000000000000" pitchFamily="2" charset="2"/>
            </a:endParaRPr>
          </a:p>
          <a:p>
            <a:endParaRPr lang="en-GB" b="0" baseline="0" dirty="0" smtClean="0">
              <a:sym typeface="Wingdings" panose="05000000000000000000" pitchFamily="2" charset="2"/>
            </a:endParaRPr>
          </a:p>
          <a:p>
            <a:r>
              <a:rPr lang="en-GB" b="1" baseline="0" dirty="0" smtClean="0">
                <a:sym typeface="Wingdings" panose="05000000000000000000" pitchFamily="2" charset="2"/>
              </a:rPr>
              <a:t>Red=</a:t>
            </a:r>
            <a:r>
              <a:rPr lang="en-GB" b="0" baseline="0" dirty="0" smtClean="0">
                <a:sym typeface="Wingdings" panose="05000000000000000000" pitchFamily="2" charset="2"/>
              </a:rPr>
              <a:t> primary gas flooding 5 bar BP </a:t>
            </a:r>
          </a:p>
          <a:p>
            <a:endParaRPr lang="en-GB" b="0" baseline="0" dirty="0" smtClean="0">
              <a:sym typeface="Wingdings" panose="05000000000000000000" pitchFamily="2" charset="2"/>
            </a:endParaRPr>
          </a:p>
          <a:p>
            <a:r>
              <a:rPr lang="en-GB" b="1" baseline="0" dirty="0" smtClean="0">
                <a:sym typeface="Wingdings" panose="05000000000000000000" pitchFamily="2" charset="2"/>
              </a:rPr>
              <a:t>Green= </a:t>
            </a:r>
            <a:r>
              <a:rPr lang="en-GB" b="0" baseline="0" dirty="0" smtClean="0">
                <a:sym typeface="Wingdings" panose="05000000000000000000" pitchFamily="2" charset="2"/>
              </a:rPr>
              <a:t>primary gas flooding 10 bar BP</a:t>
            </a:r>
          </a:p>
          <a:p>
            <a:endParaRPr lang="en-GB" b="0" baseline="0" dirty="0" smtClean="0">
              <a:sym typeface="Wingdings" panose="05000000000000000000" pitchFamily="2" charset="2"/>
            </a:endParaRPr>
          </a:p>
          <a:p>
            <a:endParaRPr lang="nl-NL" b="1" dirty="0"/>
          </a:p>
        </p:txBody>
      </p:sp>
      <p:sp>
        <p:nvSpPr>
          <p:cNvPr id="4" name="Slide Number Placeholder 3"/>
          <p:cNvSpPr>
            <a:spLocks noGrp="1"/>
          </p:cNvSpPr>
          <p:nvPr>
            <p:ph type="sldNum" sz="quarter" idx="10"/>
          </p:nvPr>
        </p:nvSpPr>
        <p:spPr/>
        <p:txBody>
          <a:bodyPr/>
          <a:lstStyle/>
          <a:p>
            <a:fld id="{C759775E-A668-433B-9FA9-3ECAE1DE3C78}" type="slidenum">
              <a:rPr lang="nl-NL" smtClean="0"/>
              <a:t>10</a:t>
            </a:fld>
            <a:endParaRPr lang="nl-NL"/>
          </a:p>
        </p:txBody>
      </p:sp>
    </p:spTree>
    <p:extLst>
      <p:ext uri="{BB962C8B-B14F-4D97-AF65-F5344CB8AC3E}">
        <p14:creationId xmlns:p14="http://schemas.microsoft.com/office/powerpoint/2010/main" val="17498826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Since we are collecting the effluent every 10 min we can apply material balance calculations to obtain average saturations in the core </a:t>
            </a:r>
            <a:r>
              <a:rPr lang="en-US" sz="1200" b="0" i="0" u="none" strike="noStrike" kern="1200" baseline="0" dirty="0" smtClean="0">
                <a:solidFill>
                  <a:schemeClr val="tx1"/>
                </a:solidFill>
                <a:latin typeface="+mn-lt"/>
                <a:ea typeface="+mn-ea"/>
                <a:cs typeface="+mn-cs"/>
                <a:sym typeface="Wingdings" panose="05000000000000000000" pitchFamily="2" charset="2"/>
              </a:rPr>
              <a:t> these saturations are then used to construct the following ternary diagrams (we know what we inject, what we produce and thus what remains in the core). </a:t>
            </a:r>
          </a:p>
          <a:p>
            <a:endParaRPr lang="en-US" sz="1200" b="0" i="0" u="none" strike="noStrike" kern="1200" baseline="0" dirty="0" smtClean="0">
              <a:solidFill>
                <a:schemeClr val="tx1"/>
              </a:solidFill>
              <a:latin typeface="+mn-lt"/>
              <a:ea typeface="+mn-ea"/>
              <a:cs typeface="+mn-cs"/>
              <a:sym typeface="Wingdings" panose="05000000000000000000" pitchFamily="2" charset="2"/>
            </a:endParaRPr>
          </a:p>
          <a:p>
            <a:r>
              <a:rPr lang="en-US" sz="1200" b="1" i="0" u="none" strike="noStrike" kern="1200" baseline="0" dirty="0" smtClean="0">
                <a:solidFill>
                  <a:schemeClr val="tx1"/>
                </a:solidFill>
                <a:latin typeface="+mn-lt"/>
                <a:ea typeface="+mn-ea"/>
                <a:cs typeface="+mn-cs"/>
                <a:sym typeface="Wingdings" panose="05000000000000000000" pitchFamily="2" charset="2"/>
              </a:rPr>
              <a:t>Tests 1-3 </a:t>
            </a:r>
          </a:p>
          <a:p>
            <a:r>
              <a:rPr lang="en-US" sz="1200" b="0" i="0" u="none" strike="noStrike" kern="1200" baseline="0" dirty="0" smtClean="0">
                <a:solidFill>
                  <a:schemeClr val="tx1"/>
                </a:solidFill>
                <a:latin typeface="+mn-lt"/>
                <a:ea typeface="+mn-ea"/>
                <a:cs typeface="+mn-cs"/>
                <a:sym typeface="Wingdings" panose="05000000000000000000" pitchFamily="2" charset="2"/>
              </a:rPr>
              <a:t> </a:t>
            </a:r>
          </a:p>
          <a:p>
            <a:r>
              <a:rPr lang="en-US" sz="1200" b="0" i="0" u="none" strike="noStrike" kern="1200" baseline="0" dirty="0" smtClean="0">
                <a:solidFill>
                  <a:schemeClr val="tx1"/>
                </a:solidFill>
                <a:latin typeface="+mn-lt"/>
                <a:ea typeface="+mn-ea"/>
                <a:cs typeface="+mn-cs"/>
                <a:sym typeface="Wingdings" panose="05000000000000000000" pitchFamily="2" charset="2"/>
              </a:rPr>
              <a:t>Similar saturation paths  Swc is not effected by N2 </a:t>
            </a:r>
            <a:r>
              <a:rPr lang="en-US" sz="1200" b="0" i="0" u="none" strike="noStrike" kern="1200" baseline="0" dirty="0" err="1" smtClean="0">
                <a:solidFill>
                  <a:schemeClr val="tx1"/>
                </a:solidFill>
                <a:latin typeface="+mn-lt"/>
                <a:ea typeface="+mn-ea"/>
                <a:cs typeface="+mn-cs"/>
                <a:sym typeface="Wingdings" panose="05000000000000000000" pitchFamily="2" charset="2"/>
              </a:rPr>
              <a:t>inj</a:t>
            </a:r>
            <a:r>
              <a:rPr lang="en-US" sz="1200" b="0" i="0" u="none" strike="noStrike" kern="1200" baseline="0" dirty="0" smtClean="0">
                <a:solidFill>
                  <a:schemeClr val="tx1"/>
                </a:solidFill>
                <a:latin typeface="+mn-lt"/>
                <a:ea typeface="+mn-ea"/>
                <a:cs typeface="+mn-cs"/>
                <a:sym typeface="Wingdings" panose="05000000000000000000" pitchFamily="2" charset="2"/>
              </a:rPr>
              <a:t> almost a straight linear paths  looks like two-phase gas-oil flow  similar Sor. </a:t>
            </a:r>
          </a:p>
          <a:p>
            <a:endParaRPr lang="en-US" sz="1200" b="0" i="0" u="none" strike="noStrike" kern="1200" baseline="0" dirty="0" smtClean="0">
              <a:solidFill>
                <a:schemeClr val="tx1"/>
              </a:solidFill>
              <a:latin typeface="+mn-lt"/>
              <a:ea typeface="+mn-ea"/>
              <a:cs typeface="+mn-cs"/>
              <a:sym typeface="Wingdings" panose="05000000000000000000" pitchFamily="2" charset="2"/>
            </a:endParaRPr>
          </a:p>
          <a:p>
            <a:r>
              <a:rPr lang="en-US" sz="1200" b="1" i="0" u="none" strike="noStrike" kern="1200" baseline="0" dirty="0" smtClean="0">
                <a:solidFill>
                  <a:schemeClr val="tx1"/>
                </a:solidFill>
                <a:latin typeface="+mn-lt"/>
                <a:ea typeface="+mn-ea"/>
                <a:cs typeface="+mn-cs"/>
                <a:sym typeface="Wingdings" panose="05000000000000000000" pitchFamily="2" charset="2"/>
              </a:rPr>
              <a:t>Note: Swc can be lowered during N2 flooding as water can vaporize into the gas phase</a:t>
            </a:r>
          </a:p>
          <a:p>
            <a:endParaRPr lang="en-US" sz="1200" b="1" i="0" u="none" strike="noStrike" kern="1200" baseline="0" dirty="0" smtClean="0">
              <a:solidFill>
                <a:schemeClr val="tx1"/>
              </a:solidFill>
              <a:latin typeface="+mn-lt"/>
              <a:ea typeface="+mn-ea"/>
              <a:cs typeface="+mn-cs"/>
              <a:sym typeface="Wingdings" panose="05000000000000000000" pitchFamily="2" charset="2"/>
            </a:endParaRPr>
          </a:p>
          <a:p>
            <a:r>
              <a:rPr lang="en-US" sz="1200" b="0" i="0" u="none" strike="noStrike" kern="1200" baseline="0" dirty="0" smtClean="0">
                <a:solidFill>
                  <a:schemeClr val="tx1"/>
                </a:solidFill>
                <a:latin typeface="+mn-lt"/>
                <a:ea typeface="+mn-ea"/>
                <a:cs typeface="+mn-cs"/>
              </a:rPr>
              <a:t>Oil recovery by N2 has the distinctive feature of an immiscible displacement in that oil is produced during displacement of the gas front through the core </a:t>
            </a:r>
            <a:endParaRPr lang="en-US" sz="1200" b="1"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endParaRPr lang="nl-NL" dirty="0"/>
          </a:p>
        </p:txBody>
      </p:sp>
      <p:sp>
        <p:nvSpPr>
          <p:cNvPr id="4" name="Slide Number Placeholder 3"/>
          <p:cNvSpPr>
            <a:spLocks noGrp="1"/>
          </p:cNvSpPr>
          <p:nvPr>
            <p:ph type="sldNum" sz="quarter" idx="10"/>
          </p:nvPr>
        </p:nvSpPr>
        <p:spPr/>
        <p:txBody>
          <a:bodyPr/>
          <a:lstStyle/>
          <a:p>
            <a:fld id="{C759775E-A668-433B-9FA9-3ECAE1DE3C78}" type="slidenum">
              <a:rPr lang="nl-NL" smtClean="0"/>
              <a:t>11</a:t>
            </a:fld>
            <a:endParaRPr lang="nl-NL"/>
          </a:p>
        </p:txBody>
      </p:sp>
    </p:spTree>
    <p:extLst>
      <p:ext uri="{BB962C8B-B14F-4D97-AF65-F5344CB8AC3E}">
        <p14:creationId xmlns:p14="http://schemas.microsoft.com/office/powerpoint/2010/main" val="17498826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slide presents the total pressure drop and cumulative oil recovery/water cut for test 4 </a:t>
            </a:r>
            <a:r>
              <a:rPr lang="en-GB" dirty="0" smtClean="0">
                <a:sym typeface="Wingdings" panose="05000000000000000000" pitchFamily="2" charset="2"/>
              </a:rPr>
              <a:t> WF</a:t>
            </a:r>
            <a:r>
              <a:rPr lang="en-GB" baseline="0" dirty="0" smtClean="0">
                <a:sym typeface="Wingdings" panose="05000000000000000000" pitchFamily="2" charset="2"/>
              </a:rPr>
              <a:t> followed by GF at 5 bar BP. (5 bar is chosen since this BP showed the highest oil recovery in the first three experiments). </a:t>
            </a:r>
          </a:p>
          <a:p>
            <a:endParaRPr lang="en-GB" baseline="0" dirty="0" smtClean="0">
              <a:sym typeface="Wingdings" panose="05000000000000000000" pitchFamily="2" charset="2"/>
            </a:endParaRPr>
          </a:p>
          <a:p>
            <a:r>
              <a:rPr lang="en-GB" b="1" dirty="0" smtClean="0"/>
              <a:t>Total </a:t>
            </a:r>
            <a:r>
              <a:rPr lang="en-GB" b="1" dirty="0" err="1" smtClean="0"/>
              <a:t>Pdrop</a:t>
            </a:r>
            <a:r>
              <a:rPr lang="en-GB" b="1" dirty="0" smtClean="0"/>
              <a:t>:</a:t>
            </a:r>
          </a:p>
          <a:p>
            <a:r>
              <a:rPr lang="en-GB" dirty="0" smtClean="0"/>
              <a:t>A = oil injection </a:t>
            </a:r>
            <a:r>
              <a:rPr lang="en-GB" dirty="0" smtClean="0">
                <a:sym typeface="Wingdings" panose="05000000000000000000" pitchFamily="2" charset="2"/>
              </a:rPr>
              <a:t> Oil BT at</a:t>
            </a:r>
            <a:r>
              <a:rPr lang="en-GB" baseline="0" dirty="0" smtClean="0">
                <a:sym typeface="Wingdings" panose="05000000000000000000" pitchFamily="2" charset="2"/>
              </a:rPr>
              <a:t> ~ 0.7 PV, in the end flowrate variation to obtain </a:t>
            </a:r>
            <a:r>
              <a:rPr lang="en-GB" baseline="0" dirty="0" err="1" smtClean="0">
                <a:sym typeface="Wingdings" panose="05000000000000000000" pitchFamily="2" charset="2"/>
              </a:rPr>
              <a:t>Kroe</a:t>
            </a:r>
            <a:r>
              <a:rPr lang="en-GB" baseline="0" dirty="0" smtClean="0">
                <a:sym typeface="Wingdings" panose="05000000000000000000" pitchFamily="2" charset="2"/>
              </a:rPr>
              <a:t>=0.65. </a:t>
            </a:r>
          </a:p>
          <a:p>
            <a:r>
              <a:rPr lang="en-GB" baseline="0" dirty="0" smtClean="0">
                <a:sym typeface="Wingdings" panose="05000000000000000000" pitchFamily="2" charset="2"/>
              </a:rPr>
              <a:t>B = water flooding  Water BT after ~0.3 PV water injection. in the end flowrate variation to obtain </a:t>
            </a:r>
            <a:r>
              <a:rPr lang="en-GB" baseline="0" dirty="0" err="1" smtClean="0">
                <a:sym typeface="Wingdings" panose="05000000000000000000" pitchFamily="2" charset="2"/>
              </a:rPr>
              <a:t>Krwe</a:t>
            </a:r>
            <a:r>
              <a:rPr lang="en-GB" baseline="0" dirty="0" smtClean="0">
                <a:sym typeface="Wingdings" panose="05000000000000000000" pitchFamily="2" charset="2"/>
              </a:rPr>
              <a:t>=0.14. </a:t>
            </a:r>
            <a:r>
              <a:rPr lang="en-GB" b="1" baseline="0" dirty="0" smtClean="0">
                <a:sym typeface="Wingdings" panose="05000000000000000000" pitchFamily="2" charset="2"/>
              </a:rPr>
              <a:t>Lower </a:t>
            </a:r>
            <a:r>
              <a:rPr lang="en-GB" b="1" baseline="0" dirty="0" err="1" smtClean="0">
                <a:sym typeface="Wingdings" panose="05000000000000000000" pitchFamily="2" charset="2"/>
              </a:rPr>
              <a:t>Pdrop</a:t>
            </a:r>
            <a:r>
              <a:rPr lang="en-GB" b="1" baseline="0" dirty="0" smtClean="0">
                <a:sym typeface="Wingdings" panose="05000000000000000000" pitchFamily="2" charset="2"/>
              </a:rPr>
              <a:t> due to difference in viscosities.</a:t>
            </a:r>
            <a:endParaRPr lang="en-GB" baseline="0" dirty="0" smtClean="0">
              <a:sym typeface="Wingdings" panose="05000000000000000000" pitchFamily="2" charset="2"/>
            </a:endParaRPr>
          </a:p>
          <a:p>
            <a:r>
              <a:rPr lang="en-GB" baseline="0" dirty="0" smtClean="0">
                <a:sym typeface="Wingdings" panose="05000000000000000000" pitchFamily="2" charset="2"/>
              </a:rPr>
              <a:t>C = gas flooding. Gas BT after ~ 0.5 PV</a:t>
            </a:r>
          </a:p>
          <a:p>
            <a:endParaRPr lang="en-GB" baseline="0" dirty="0" smtClean="0">
              <a:sym typeface="Wingdings" panose="05000000000000000000" pitchFamily="2" charset="2"/>
            </a:endParaRPr>
          </a:p>
          <a:p>
            <a:r>
              <a:rPr lang="en-GB" b="1" baseline="0" dirty="0" smtClean="0">
                <a:sym typeface="Wingdings" panose="05000000000000000000" pitchFamily="2" charset="2"/>
              </a:rPr>
              <a:t>Cumulative RF and water-cut:</a:t>
            </a:r>
          </a:p>
          <a:p>
            <a:r>
              <a:rPr lang="en-GB" dirty="0" smtClean="0"/>
              <a:t>RF WF</a:t>
            </a:r>
            <a:r>
              <a:rPr lang="en-GB" baseline="0" dirty="0" smtClean="0"/>
              <a:t> = 35%</a:t>
            </a:r>
          </a:p>
          <a:p>
            <a:r>
              <a:rPr lang="en-GB" baseline="0" dirty="0" err="1" smtClean="0"/>
              <a:t>Sor_WF</a:t>
            </a:r>
            <a:r>
              <a:rPr lang="en-GB" baseline="0" dirty="0" smtClean="0"/>
              <a:t> = 0.49 </a:t>
            </a:r>
            <a:r>
              <a:rPr lang="en-GB" baseline="0" dirty="0" smtClean="0">
                <a:sym typeface="Wingdings" panose="05000000000000000000" pitchFamily="2" charset="2"/>
              </a:rPr>
              <a:t> pretty high </a:t>
            </a:r>
            <a:r>
              <a:rPr lang="en-GB" baseline="0" dirty="0" err="1" smtClean="0">
                <a:sym typeface="Wingdings" panose="05000000000000000000" pitchFamily="2" charset="2"/>
              </a:rPr>
              <a:t>probz</a:t>
            </a:r>
            <a:r>
              <a:rPr lang="en-GB" baseline="0" dirty="0" smtClean="0">
                <a:sym typeface="Wingdings" panose="05000000000000000000" pitchFamily="2" charset="2"/>
              </a:rPr>
              <a:t> due to Pc end effect</a:t>
            </a:r>
          </a:p>
          <a:p>
            <a:r>
              <a:rPr lang="en-GB" baseline="0" dirty="0" smtClean="0">
                <a:sym typeface="Wingdings" panose="05000000000000000000" pitchFamily="2" charset="2"/>
              </a:rPr>
              <a:t>After ~6 PV N2 flooding starts  leads to an ultimate RF of 53 %, Sor = 0.36. </a:t>
            </a:r>
          </a:p>
          <a:p>
            <a:endParaRPr lang="en-GB" baseline="0" dirty="0" smtClean="0">
              <a:sym typeface="Wingdings" panose="05000000000000000000" pitchFamily="2" charset="2"/>
            </a:endParaRPr>
          </a:p>
          <a:p>
            <a:r>
              <a:rPr lang="en-GB" baseline="0" dirty="0" smtClean="0">
                <a:sym typeface="Wingdings" panose="05000000000000000000" pitchFamily="2" charset="2"/>
              </a:rPr>
              <a:t> </a:t>
            </a:r>
            <a:r>
              <a:rPr lang="en-GB" b="1" baseline="0" dirty="0" err="1" smtClean="0">
                <a:sym typeface="Wingdings" panose="05000000000000000000" pitchFamily="2" charset="2"/>
              </a:rPr>
              <a:t>Watercut</a:t>
            </a:r>
            <a:r>
              <a:rPr lang="en-GB" b="1" baseline="0" dirty="0" smtClean="0">
                <a:sym typeface="Wingdings" panose="05000000000000000000" pitchFamily="2" charset="2"/>
              </a:rPr>
              <a:t> remains ~constant after water breakthrough.</a:t>
            </a:r>
            <a:endParaRPr lang="en-GB" baseline="0" dirty="0" smtClean="0">
              <a:sym typeface="Wingdings" panose="05000000000000000000" pitchFamily="2" charset="2"/>
            </a:endParaRPr>
          </a:p>
          <a:p>
            <a:endParaRPr lang="en-GB" baseline="0" dirty="0" smtClean="0">
              <a:sym typeface="Wingdings" panose="05000000000000000000" pitchFamily="2" charset="2"/>
            </a:endParaRPr>
          </a:p>
          <a:p>
            <a:endParaRPr lang="nl-NL" dirty="0"/>
          </a:p>
        </p:txBody>
      </p:sp>
      <p:sp>
        <p:nvSpPr>
          <p:cNvPr id="4" name="Slide Number Placeholder 3"/>
          <p:cNvSpPr>
            <a:spLocks noGrp="1"/>
          </p:cNvSpPr>
          <p:nvPr>
            <p:ph type="sldNum" sz="quarter" idx="10"/>
          </p:nvPr>
        </p:nvSpPr>
        <p:spPr/>
        <p:txBody>
          <a:bodyPr/>
          <a:lstStyle/>
          <a:p>
            <a:fld id="{C759775E-A668-433B-9FA9-3ECAE1DE3C78}" type="slidenum">
              <a:rPr lang="nl-NL" smtClean="0"/>
              <a:t>12</a:t>
            </a:fld>
            <a:endParaRPr lang="nl-NL"/>
          </a:p>
        </p:txBody>
      </p:sp>
    </p:spTree>
    <p:extLst>
      <p:ext uri="{BB962C8B-B14F-4D97-AF65-F5344CB8AC3E}">
        <p14:creationId xmlns:p14="http://schemas.microsoft.com/office/powerpoint/2010/main" val="17498826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slide presents the oil saturation profile</a:t>
            </a:r>
            <a:r>
              <a:rPr lang="en-GB" baseline="0" dirty="0" smtClean="0"/>
              <a:t> determined during waterflooding in test 4.</a:t>
            </a:r>
            <a:r>
              <a:rPr lang="nl-NL" baseline="0" dirty="0" smtClean="0"/>
              <a:t> </a:t>
            </a:r>
            <a:r>
              <a:rPr lang="nl-NL" b="1" baseline="0" dirty="0" smtClean="0"/>
              <a:t>The </a:t>
            </a:r>
            <a:r>
              <a:rPr lang="nl-NL" b="1" baseline="0" dirty="0" err="1" smtClean="0"/>
              <a:t>following</a:t>
            </a:r>
            <a:r>
              <a:rPr lang="nl-NL" b="1" baseline="0" dirty="0" smtClean="0"/>
              <a:t> </a:t>
            </a:r>
            <a:r>
              <a:rPr lang="nl-NL" b="1" baseline="0" dirty="0" err="1" smtClean="0"/>
              <a:t>equation</a:t>
            </a:r>
            <a:r>
              <a:rPr lang="nl-NL" b="1" baseline="0" dirty="0" smtClean="0"/>
              <a:t> is </a:t>
            </a:r>
            <a:r>
              <a:rPr lang="nl-NL" b="1" baseline="0" dirty="0" err="1" smtClean="0"/>
              <a:t>used</a:t>
            </a:r>
            <a:r>
              <a:rPr lang="nl-NL" b="1" baseline="0" dirty="0" smtClean="0"/>
              <a:t>.. </a:t>
            </a:r>
            <a:r>
              <a:rPr lang="nl-NL" b="1" baseline="0" dirty="0" err="1" smtClean="0"/>
              <a:t>Where</a:t>
            </a:r>
            <a:r>
              <a:rPr lang="nl-NL" b="1" baseline="0" dirty="0" smtClean="0"/>
              <a:t> </a:t>
            </a:r>
            <a:r>
              <a:rPr lang="nl-NL" b="1" baseline="0" dirty="0" err="1" smtClean="0"/>
              <a:t>Ctwo</a:t>
            </a:r>
            <a:r>
              <a:rPr lang="nl-NL" b="1" baseline="0" dirty="0" smtClean="0"/>
              <a:t> = CT image </a:t>
            </a:r>
            <a:r>
              <a:rPr lang="nl-NL" b="1" baseline="0" dirty="0" err="1" smtClean="0"/>
              <a:t>during</a:t>
            </a:r>
            <a:r>
              <a:rPr lang="nl-NL" b="1" baseline="0" dirty="0" smtClean="0"/>
              <a:t> WF</a:t>
            </a:r>
          </a:p>
          <a:p>
            <a:r>
              <a:rPr lang="en-GB" b="1" baseline="0" dirty="0" err="1" smtClean="0"/>
              <a:t>CTw</a:t>
            </a:r>
            <a:r>
              <a:rPr lang="en-GB" b="1" baseline="0" dirty="0" smtClean="0"/>
              <a:t>= CT image wet core </a:t>
            </a:r>
            <a:r>
              <a:rPr lang="en-GB" b="1" baseline="0" dirty="0" err="1" smtClean="0"/>
              <a:t>CTswc</a:t>
            </a:r>
            <a:r>
              <a:rPr lang="en-GB" b="1" baseline="0" dirty="0" smtClean="0"/>
              <a:t> = CT image at fully oil saturated core at Swc and Swc equals connate water saturation obtained from material balance. </a:t>
            </a:r>
          </a:p>
          <a:p>
            <a:endParaRPr lang="en-GB" b="1" baseline="0" dirty="0" smtClean="0"/>
          </a:p>
          <a:p>
            <a:r>
              <a:rPr lang="en-GB" b="0" baseline="0" dirty="0" smtClean="0"/>
              <a:t>The values are in good agreement with values obtained from material balance. We observe a sharp displacement front. </a:t>
            </a:r>
          </a:p>
          <a:p>
            <a:endParaRPr lang="en-GB" b="0" baseline="0" dirty="0" smtClean="0"/>
          </a:p>
          <a:p>
            <a:r>
              <a:rPr lang="en-GB" b="1" baseline="0" dirty="0" smtClean="0"/>
              <a:t>Note= CT images were not optimal as we placed the core vertically. We had a lot of cross-artefacts on our images since the medical CT is build for the human body (round objects), not for vertically placed sandstones……</a:t>
            </a:r>
          </a:p>
          <a:p>
            <a:endParaRPr lang="en-GB" b="1" baseline="0" dirty="0" smtClean="0"/>
          </a:p>
          <a:p>
            <a:r>
              <a:rPr lang="en-GB" b="0" baseline="0" dirty="0" smtClean="0"/>
              <a:t> </a:t>
            </a:r>
            <a:r>
              <a:rPr lang="en-GB" b="1" baseline="0" dirty="0" smtClean="0"/>
              <a:t> </a:t>
            </a:r>
          </a:p>
          <a:p>
            <a:endParaRPr lang="en-GB" b="1" baseline="0" dirty="0" smtClean="0"/>
          </a:p>
          <a:p>
            <a:endParaRPr lang="nl-NL" b="1" baseline="0" dirty="0" smtClean="0"/>
          </a:p>
        </p:txBody>
      </p:sp>
      <p:sp>
        <p:nvSpPr>
          <p:cNvPr id="4" name="Slide Number Placeholder 3"/>
          <p:cNvSpPr>
            <a:spLocks noGrp="1"/>
          </p:cNvSpPr>
          <p:nvPr>
            <p:ph type="sldNum" sz="quarter" idx="10"/>
          </p:nvPr>
        </p:nvSpPr>
        <p:spPr/>
        <p:txBody>
          <a:bodyPr/>
          <a:lstStyle/>
          <a:p>
            <a:fld id="{C759775E-A668-433B-9FA9-3ECAE1DE3C78}" type="slidenum">
              <a:rPr lang="nl-NL" smtClean="0"/>
              <a:t>13</a:t>
            </a:fld>
            <a:endParaRPr lang="nl-NL"/>
          </a:p>
        </p:txBody>
      </p:sp>
    </p:spTree>
    <p:extLst>
      <p:ext uri="{BB962C8B-B14F-4D97-AF65-F5344CB8AC3E}">
        <p14:creationId xmlns:p14="http://schemas.microsoft.com/office/powerpoint/2010/main" val="17498826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This slide presents the total pressure drop and cumulative oil recovery/water cut for test 5 </a:t>
            </a:r>
            <a:r>
              <a:rPr lang="en-GB" dirty="0" smtClean="0">
                <a:sym typeface="Wingdings" panose="05000000000000000000" pitchFamily="2" charset="2"/>
              </a:rPr>
              <a:t> WAG at 5 bar BP</a:t>
            </a:r>
            <a:r>
              <a:rPr lang="en-GB" baseline="0" dirty="0" smtClean="0">
                <a:sym typeface="Wingdings" panose="05000000000000000000" pitchFamily="2" charset="2"/>
              </a:rPr>
              <a:t>. (5 bar is chosen since this BP showed the highest oil recovery in the first three experiments). </a:t>
            </a:r>
          </a:p>
          <a:p>
            <a:endParaRPr lang="en-US" sz="1200" b="0" i="0" u="none" strike="noStrike" kern="1200" baseline="0" dirty="0" smtClean="0">
              <a:solidFill>
                <a:schemeClr val="tx1"/>
              </a:solidFill>
              <a:latin typeface="+mn-lt"/>
              <a:ea typeface="+mn-ea"/>
              <a:cs typeface="+mn-cs"/>
            </a:endParaRPr>
          </a:p>
          <a:p>
            <a:r>
              <a:rPr lang="en-GB" b="1" dirty="0" smtClean="0"/>
              <a:t>Total </a:t>
            </a:r>
            <a:r>
              <a:rPr lang="en-GB" b="1" dirty="0" err="1" smtClean="0"/>
              <a:t>Pdrop</a:t>
            </a:r>
            <a:r>
              <a:rPr lang="en-GB" b="1" dirty="0" smtClean="0"/>
              <a:t>:</a:t>
            </a:r>
          </a:p>
          <a:p>
            <a:r>
              <a:rPr lang="en-GB" dirty="0" smtClean="0"/>
              <a:t>A = oil injection </a:t>
            </a:r>
            <a:r>
              <a:rPr lang="en-GB" dirty="0" smtClean="0">
                <a:sym typeface="Wingdings" panose="05000000000000000000" pitchFamily="2" charset="2"/>
              </a:rPr>
              <a:t> Oil BT at</a:t>
            </a:r>
            <a:r>
              <a:rPr lang="en-GB" baseline="0" dirty="0" smtClean="0">
                <a:sym typeface="Wingdings" panose="05000000000000000000" pitchFamily="2" charset="2"/>
              </a:rPr>
              <a:t> ~ 0.7 PV, in the end flowrate variation to obtain </a:t>
            </a:r>
            <a:r>
              <a:rPr lang="en-GB" baseline="0" dirty="0" err="1" smtClean="0">
                <a:sym typeface="Wingdings" panose="05000000000000000000" pitchFamily="2" charset="2"/>
              </a:rPr>
              <a:t>Kroe</a:t>
            </a:r>
            <a:r>
              <a:rPr lang="en-GB" baseline="0" dirty="0" smtClean="0">
                <a:sym typeface="Wingdings" panose="05000000000000000000" pitchFamily="2" charset="2"/>
              </a:rPr>
              <a:t>=0.60. </a:t>
            </a:r>
          </a:p>
          <a:p>
            <a:r>
              <a:rPr lang="en-GB" baseline="0" dirty="0" smtClean="0">
                <a:sym typeface="Wingdings" panose="05000000000000000000" pitchFamily="2" charset="2"/>
              </a:rPr>
              <a:t>B = WAG using a water-gas ratio of 1:6 (dry WAG scheme). </a:t>
            </a:r>
            <a:r>
              <a:rPr lang="en-US" sz="1200" b="0" i="0" u="none" strike="noStrike" kern="1200" baseline="0" dirty="0" smtClean="0">
                <a:solidFill>
                  <a:schemeClr val="tx1"/>
                </a:solidFill>
                <a:latin typeface="+mn-lt"/>
                <a:ea typeface="+mn-ea"/>
                <a:cs typeface="+mn-cs"/>
              </a:rPr>
              <a:t>As the test proceeded, brine injection in each cycle caused higher pressure drops, which is in good agreement with other studies, Dong et al (2005) [27]. This can be most likely explained by the fact that flowing gas saturation decreases and trapped gas saturation increases with the number of cycles leading to declining gas relative permeability (see section 2.2).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Total cycles: 12</a:t>
            </a:r>
          </a:p>
          <a:p>
            <a:r>
              <a:rPr lang="en-US" sz="1200" b="0" i="0" u="none" strike="noStrike" kern="1200" baseline="0" dirty="0" smtClean="0">
                <a:solidFill>
                  <a:schemeClr val="tx1"/>
                </a:solidFill>
                <a:latin typeface="+mn-lt"/>
                <a:ea typeface="+mn-ea"/>
                <a:cs typeface="+mn-cs"/>
              </a:rPr>
              <a:t>Flowrate brine = 2 ml/min		</a:t>
            </a:r>
          </a:p>
          <a:p>
            <a:r>
              <a:rPr lang="en-US" sz="1200" b="0" i="0" u="none" strike="noStrike" kern="1200" baseline="0" dirty="0" smtClean="0">
                <a:solidFill>
                  <a:schemeClr val="tx1"/>
                </a:solidFill>
                <a:latin typeface="+mn-lt"/>
                <a:ea typeface="+mn-ea"/>
                <a:cs typeface="+mn-cs"/>
              </a:rPr>
              <a:t>Flowrate N2 = 0.5 ml/min		</a:t>
            </a:r>
            <a:r>
              <a:rPr lang="en-US" sz="1200" b="0" i="0" u="none" strike="noStrike" kern="1200" baseline="0" dirty="0" smtClean="0">
                <a:solidFill>
                  <a:schemeClr val="tx1"/>
                </a:solidFill>
                <a:latin typeface="+mn-lt"/>
                <a:ea typeface="+mn-ea"/>
                <a:cs typeface="+mn-cs"/>
                <a:sym typeface="Wingdings" panose="05000000000000000000" pitchFamily="2" charset="2"/>
              </a:rPr>
              <a:t> explains the higher </a:t>
            </a:r>
            <a:r>
              <a:rPr lang="en-US" sz="1200" b="0" i="0" u="none" strike="noStrike" kern="1200" baseline="0" dirty="0" err="1" smtClean="0">
                <a:solidFill>
                  <a:schemeClr val="tx1"/>
                </a:solidFill>
                <a:latin typeface="+mn-lt"/>
                <a:ea typeface="+mn-ea"/>
                <a:cs typeface="+mn-cs"/>
                <a:sym typeface="Wingdings" panose="05000000000000000000" pitchFamily="2" charset="2"/>
              </a:rPr>
              <a:t>Pdrop</a:t>
            </a:r>
            <a:r>
              <a:rPr lang="en-US" sz="1200" b="0" i="0" u="none" strike="noStrike" kern="1200" baseline="0" dirty="0" smtClean="0">
                <a:solidFill>
                  <a:schemeClr val="tx1"/>
                </a:solidFill>
                <a:latin typeface="+mn-lt"/>
                <a:ea typeface="+mn-ea"/>
                <a:cs typeface="+mn-cs"/>
                <a:sym typeface="Wingdings" panose="05000000000000000000" pitchFamily="2" charset="2"/>
              </a:rPr>
              <a:t> for water injection 			stage (together with the higher viscosity of 				water compared to N2)</a:t>
            </a:r>
            <a:endParaRPr lang="nl-NL" dirty="0" smtClean="0"/>
          </a:p>
          <a:p>
            <a:endParaRPr lang="en-GB" b="1" dirty="0" smtClean="0"/>
          </a:p>
          <a:p>
            <a:r>
              <a:rPr lang="en-GB" b="1" dirty="0" smtClean="0"/>
              <a:t>Recovery:</a:t>
            </a:r>
          </a:p>
          <a:p>
            <a:r>
              <a:rPr lang="en-GB" b="1" dirty="0" smtClean="0"/>
              <a:t>First three cycles contributed the most to the ultimate RF! Especially the end of the first</a:t>
            </a:r>
            <a:r>
              <a:rPr lang="en-GB" b="1" baseline="0" dirty="0" smtClean="0"/>
              <a:t> cycle (small amount of water </a:t>
            </a:r>
            <a:r>
              <a:rPr lang="en-GB" b="1" baseline="0" dirty="0" err="1" smtClean="0"/>
              <a:t>inj</a:t>
            </a:r>
            <a:r>
              <a:rPr lang="en-GB" b="1" baseline="0" dirty="0" smtClean="0"/>
              <a:t> </a:t>
            </a:r>
            <a:r>
              <a:rPr lang="en-GB" b="1" baseline="0" dirty="0" smtClean="0">
                <a:sym typeface="Wingdings" panose="05000000000000000000" pitchFamily="2" charset="2"/>
              </a:rPr>
              <a:t> steep increase in RF</a:t>
            </a:r>
            <a:r>
              <a:rPr lang="en-GB" b="1" baseline="0" dirty="0" smtClean="0"/>
              <a:t>) </a:t>
            </a:r>
            <a:r>
              <a:rPr lang="en-GB" b="1" baseline="0" dirty="0" smtClean="0">
                <a:sym typeface="Wingdings" panose="05000000000000000000" pitchFamily="2" charset="2"/>
              </a:rPr>
              <a:t></a:t>
            </a:r>
          </a:p>
          <a:p>
            <a:r>
              <a:rPr lang="en-GB" b="1" baseline="0" dirty="0" smtClean="0">
                <a:sym typeface="Wingdings" panose="05000000000000000000" pitchFamily="2" charset="2"/>
              </a:rPr>
              <a:t>1</a:t>
            </a:r>
            <a:r>
              <a:rPr lang="en-GB" b="1" baseline="30000" dirty="0" smtClean="0">
                <a:sym typeface="Wingdings" panose="05000000000000000000" pitchFamily="2" charset="2"/>
              </a:rPr>
              <a:t>st</a:t>
            </a:r>
            <a:r>
              <a:rPr lang="en-GB" b="1" baseline="0" dirty="0" smtClean="0">
                <a:sym typeface="Wingdings" panose="05000000000000000000" pitchFamily="2" charset="2"/>
              </a:rPr>
              <a:t> cycle  RF N2= ~28% RF water= ~33%</a:t>
            </a:r>
          </a:p>
          <a:p>
            <a:r>
              <a:rPr lang="en-GB" b="1" baseline="0" dirty="0" smtClean="0">
                <a:sym typeface="Wingdings" panose="05000000000000000000" pitchFamily="2" charset="2"/>
              </a:rPr>
              <a:t>2</a:t>
            </a:r>
            <a:r>
              <a:rPr lang="en-GB" b="1" baseline="30000" dirty="0" smtClean="0">
                <a:sym typeface="Wingdings" panose="05000000000000000000" pitchFamily="2" charset="2"/>
              </a:rPr>
              <a:t>nd</a:t>
            </a:r>
            <a:r>
              <a:rPr lang="en-GB" b="1" baseline="0" dirty="0" smtClean="0">
                <a:sym typeface="Wingdings" panose="05000000000000000000" pitchFamily="2" charset="2"/>
              </a:rPr>
              <a:t> cycle  additional RF of ~20 %</a:t>
            </a:r>
          </a:p>
          <a:p>
            <a:r>
              <a:rPr lang="en-GB" b="1" baseline="0" dirty="0" smtClean="0">
                <a:sym typeface="Wingdings" panose="05000000000000000000" pitchFamily="2" charset="2"/>
              </a:rPr>
              <a:t>3</a:t>
            </a:r>
            <a:r>
              <a:rPr lang="en-GB" b="1" baseline="30000" dirty="0" smtClean="0">
                <a:sym typeface="Wingdings" panose="05000000000000000000" pitchFamily="2" charset="2"/>
              </a:rPr>
              <a:t>rd</a:t>
            </a:r>
            <a:r>
              <a:rPr lang="en-GB" b="1" baseline="0" dirty="0" smtClean="0">
                <a:sym typeface="Wingdings" panose="05000000000000000000" pitchFamily="2" charset="2"/>
              </a:rPr>
              <a:t> cycle  additional RF of 4 %.</a:t>
            </a:r>
            <a:endParaRPr lang="en-GB" b="1" dirty="0" smtClean="0"/>
          </a:p>
          <a:p>
            <a:r>
              <a:rPr lang="en-GB" b="0" dirty="0" smtClean="0"/>
              <a:t>After 3 cycles </a:t>
            </a:r>
            <a:r>
              <a:rPr lang="en-GB" b="0" dirty="0" smtClean="0">
                <a:sym typeface="Wingdings" panose="05000000000000000000" pitchFamily="2" charset="2"/>
              </a:rPr>
              <a:t> 57%</a:t>
            </a:r>
          </a:p>
          <a:p>
            <a:endParaRPr lang="en-GB" b="0" dirty="0" smtClean="0">
              <a:sym typeface="Wingdings" panose="05000000000000000000" pitchFamily="2" charset="2"/>
            </a:endParaRPr>
          </a:p>
          <a:p>
            <a:r>
              <a:rPr lang="en-GB" b="0" dirty="0" smtClean="0">
                <a:sym typeface="Wingdings" panose="05000000000000000000" pitchFamily="2" charset="2"/>
              </a:rPr>
              <a:t>Final after 12 cycles</a:t>
            </a:r>
            <a:r>
              <a:rPr lang="en-GB" b="0" baseline="0" dirty="0" smtClean="0">
                <a:sym typeface="Wingdings" panose="05000000000000000000" pitchFamily="2" charset="2"/>
              </a:rPr>
              <a:t>  59 %, Sor = 0.3</a:t>
            </a:r>
          </a:p>
          <a:p>
            <a:endParaRPr lang="en-GB" b="0" dirty="0" smtClean="0"/>
          </a:p>
          <a:p>
            <a:endParaRPr lang="en-GB" b="1" dirty="0" smtClean="0"/>
          </a:p>
        </p:txBody>
      </p:sp>
      <p:sp>
        <p:nvSpPr>
          <p:cNvPr id="4" name="Slide Number Placeholder 3"/>
          <p:cNvSpPr>
            <a:spLocks noGrp="1"/>
          </p:cNvSpPr>
          <p:nvPr>
            <p:ph type="sldNum" sz="quarter" idx="10"/>
          </p:nvPr>
        </p:nvSpPr>
        <p:spPr/>
        <p:txBody>
          <a:bodyPr/>
          <a:lstStyle/>
          <a:p>
            <a:fld id="{C759775E-A668-433B-9FA9-3ECAE1DE3C78}" type="slidenum">
              <a:rPr lang="nl-NL" smtClean="0"/>
              <a:t>14</a:t>
            </a:fld>
            <a:endParaRPr lang="nl-NL"/>
          </a:p>
        </p:txBody>
      </p:sp>
    </p:spTree>
    <p:extLst>
      <p:ext uri="{BB962C8B-B14F-4D97-AF65-F5344CB8AC3E}">
        <p14:creationId xmlns:p14="http://schemas.microsoft.com/office/powerpoint/2010/main" val="17498826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WF + GF </a:t>
            </a:r>
            <a:r>
              <a:rPr lang="en-US" sz="1200" b="0" i="0" u="none" strike="noStrike" kern="1200" baseline="0" dirty="0" smtClean="0">
                <a:solidFill>
                  <a:schemeClr val="tx1"/>
                </a:solidFill>
                <a:latin typeface="+mn-lt"/>
                <a:ea typeface="+mn-ea"/>
                <a:cs typeface="+mn-cs"/>
                <a:sym typeface="Wingdings" panose="05000000000000000000" pitchFamily="2" charset="2"/>
              </a:rPr>
              <a:t> 			</a:t>
            </a:r>
          </a:p>
          <a:p>
            <a:endParaRPr lang="en-US" sz="1200" b="0" i="0" u="none" strike="noStrike" kern="1200" baseline="0" dirty="0" smtClean="0">
              <a:solidFill>
                <a:schemeClr val="tx1"/>
              </a:solidFill>
              <a:latin typeface="+mn-lt"/>
              <a:ea typeface="+mn-ea"/>
              <a:cs typeface="+mn-cs"/>
              <a:sym typeface="Wingdings" panose="05000000000000000000" pitchFamily="2" charset="2"/>
            </a:endParaRPr>
          </a:p>
          <a:p>
            <a:r>
              <a:rPr lang="en-US" sz="1200" b="0" i="0" u="none" strike="noStrike" kern="1200" baseline="0" dirty="0" smtClean="0">
                <a:solidFill>
                  <a:schemeClr val="tx1"/>
                </a:solidFill>
                <a:latin typeface="+mn-lt"/>
                <a:ea typeface="+mn-ea"/>
                <a:cs typeface="+mn-cs"/>
              </a:rPr>
              <a:t>Shock saturation was high because most of the recovery through water flooding (30.6 %) was achieved till water breakthrough. The increase in recovery factor after water breakthrough was limited (4.9 %). The reason for this can be the capillary end effects as zero capillary pressure at the outlet causes water saturation to be very close to 1−𝑆𝑜𝑟 resulting in trapping of the oil. The following N2 injection caused a high recovery of 17.1 % which clearly indicates that residual oil saturation for gas flooding under three-phase flow conditions is lower than that under two-phase flow.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WAG </a:t>
            </a:r>
            <a:r>
              <a:rPr lang="en-US" sz="1200" b="0" i="0" u="none" strike="noStrike" kern="1200" baseline="0" dirty="0" smtClean="0">
                <a:solidFill>
                  <a:schemeClr val="tx1"/>
                </a:solidFill>
                <a:latin typeface="+mn-lt"/>
                <a:ea typeface="+mn-ea"/>
                <a:cs typeface="+mn-cs"/>
                <a:sym typeface="Wingdings" panose="05000000000000000000" pitchFamily="2" charset="2"/>
              </a:rPr>
              <a:t></a:t>
            </a:r>
          </a:p>
          <a:p>
            <a:endParaRPr lang="en-US" sz="1200" b="0" i="0" u="none" strike="noStrike" kern="1200" baseline="0" dirty="0" smtClean="0">
              <a:solidFill>
                <a:schemeClr val="tx1"/>
              </a:solidFill>
              <a:latin typeface="+mn-lt"/>
              <a:ea typeface="+mn-ea"/>
              <a:cs typeface="+mn-cs"/>
              <a:sym typeface="Wingdings" panose="05000000000000000000" pitchFamily="2" charset="2"/>
            </a:endParaRPr>
          </a:p>
          <a:p>
            <a:r>
              <a:rPr lang="en-US" sz="1200" b="0" i="0" u="none" strike="noStrike" kern="1200" baseline="0" dirty="0" smtClean="0">
                <a:solidFill>
                  <a:schemeClr val="tx1"/>
                </a:solidFill>
                <a:latin typeface="+mn-lt"/>
                <a:ea typeface="+mn-ea"/>
                <a:cs typeface="+mn-cs"/>
              </a:rPr>
              <a:t>The interpretation mentioned above for Test 4 regarding that 𝑆𝑜𝑟 is lower under the three-phase conditions compared to that in two-phase flow is also valid for WAG and is supported by the results (see Table 7). Saturation path for WAG is illustrated in Figure 25 with water injections colored blue. Corresponding to Figure 18, it is seen that most of the decrease in oil saturation occurs in the first two cycles as the oil saturation states of the rest of the cycles largely overlap implying little contact between oil and gas-water phases. This is probably due to the large trapped gas and therefore significant decrease in gas relative permeability in the first two cycles. </a:t>
            </a:r>
          </a:p>
          <a:p>
            <a:endParaRPr lang="en-US" sz="1200" b="0" i="0" u="none" strike="noStrike" kern="1200" baseline="0" dirty="0" smtClean="0">
              <a:solidFill>
                <a:schemeClr val="tx1"/>
              </a:solidFill>
              <a:latin typeface="+mn-lt"/>
              <a:ea typeface="+mn-ea"/>
              <a:cs typeface="+mn-cs"/>
            </a:endParaRPr>
          </a:p>
          <a:p>
            <a:r>
              <a:rPr lang="nl-NL" sz="1200" kern="1200" dirty="0" err="1" smtClean="0">
                <a:solidFill>
                  <a:schemeClr val="tx1"/>
                </a:solidFill>
                <a:effectLst/>
                <a:latin typeface="+mn-lt"/>
                <a:ea typeface="+mn-ea"/>
                <a:cs typeface="+mn-cs"/>
              </a:rPr>
              <a:t>the</a:t>
            </a:r>
            <a:r>
              <a:rPr lang="nl-NL" sz="1200" kern="1200" dirty="0" smtClean="0">
                <a:solidFill>
                  <a:schemeClr val="tx1"/>
                </a:solidFill>
                <a:effectLst/>
                <a:latin typeface="+mn-lt"/>
                <a:ea typeface="+mn-ea"/>
                <a:cs typeface="+mn-cs"/>
              </a:rPr>
              <a:t> WAG scenario </a:t>
            </a:r>
            <a:r>
              <a:rPr lang="nl-NL" sz="1200" kern="1200" dirty="0" err="1" smtClean="0">
                <a:solidFill>
                  <a:schemeClr val="tx1"/>
                </a:solidFill>
                <a:effectLst/>
                <a:latin typeface="+mn-lt"/>
                <a:ea typeface="+mn-ea"/>
                <a:cs typeface="+mn-cs"/>
              </a:rPr>
              <a:t>that</a:t>
            </a:r>
            <a:r>
              <a:rPr lang="nl-NL" sz="1200" kern="1200" dirty="0" smtClean="0">
                <a:solidFill>
                  <a:schemeClr val="tx1"/>
                </a:solidFill>
                <a:effectLst/>
                <a:latin typeface="+mn-lt"/>
                <a:ea typeface="+mn-ea"/>
                <a:cs typeface="+mn-cs"/>
              </a:rPr>
              <a:t> water is </a:t>
            </a:r>
            <a:r>
              <a:rPr lang="nl-NL" sz="1200" kern="1200" dirty="0" err="1" smtClean="0">
                <a:solidFill>
                  <a:schemeClr val="tx1"/>
                </a:solidFill>
                <a:effectLst/>
                <a:latin typeface="+mn-lt"/>
                <a:ea typeface="+mn-ea"/>
                <a:cs typeface="+mn-cs"/>
              </a:rPr>
              <a:t>injected</a:t>
            </a:r>
            <a:r>
              <a:rPr lang="nl-NL" sz="1200" kern="1200" dirty="0" smtClean="0">
                <a:solidFill>
                  <a:schemeClr val="tx1"/>
                </a:solidFill>
                <a:effectLst/>
                <a:latin typeface="+mn-lt"/>
                <a:ea typeface="+mn-ea"/>
                <a:cs typeface="+mn-cs"/>
              </a:rPr>
              <a:t> as well. In </a:t>
            </a:r>
            <a:r>
              <a:rPr lang="nl-NL" sz="1200" kern="1200" dirty="0" err="1" smtClean="0">
                <a:solidFill>
                  <a:schemeClr val="tx1"/>
                </a:solidFill>
                <a:effectLst/>
                <a:latin typeface="+mn-lt"/>
                <a:ea typeface="+mn-ea"/>
                <a:cs typeface="+mn-cs"/>
              </a:rPr>
              <a:t>this</a:t>
            </a:r>
            <a:r>
              <a:rPr lang="nl-NL" sz="1200" kern="1200" dirty="0" smtClean="0">
                <a:solidFill>
                  <a:schemeClr val="tx1"/>
                </a:solidFill>
                <a:effectLst/>
                <a:latin typeface="+mn-lt"/>
                <a:ea typeface="+mn-ea"/>
                <a:cs typeface="+mn-cs"/>
              </a:rPr>
              <a:t> scenario, </a:t>
            </a:r>
            <a:r>
              <a:rPr lang="nl-NL" sz="1200" kern="1200" dirty="0" err="1" smtClean="0">
                <a:solidFill>
                  <a:schemeClr val="tx1"/>
                </a:solidFill>
                <a:effectLst/>
                <a:latin typeface="+mn-lt"/>
                <a:ea typeface="+mn-ea"/>
                <a:cs typeface="+mn-cs"/>
              </a:rPr>
              <a:t>trapped</a:t>
            </a:r>
            <a:r>
              <a:rPr lang="nl-NL" sz="1200" kern="1200" dirty="0" smtClean="0">
                <a:solidFill>
                  <a:schemeClr val="tx1"/>
                </a:solidFill>
                <a:effectLst/>
                <a:latin typeface="+mn-lt"/>
                <a:ea typeface="+mn-ea"/>
                <a:cs typeface="+mn-cs"/>
              </a:rPr>
              <a:t> gas </a:t>
            </a:r>
            <a:r>
              <a:rPr lang="nl-NL" sz="1200" kern="1200" dirty="0" err="1" smtClean="0">
                <a:solidFill>
                  <a:schemeClr val="tx1"/>
                </a:solidFill>
                <a:effectLst/>
                <a:latin typeface="+mn-lt"/>
                <a:ea typeface="+mn-ea"/>
                <a:cs typeface="+mn-cs"/>
              </a:rPr>
              <a:t>saturation</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increases</a:t>
            </a:r>
            <a:r>
              <a:rPr lang="nl-NL" sz="1200" kern="1200" dirty="0" smtClean="0">
                <a:solidFill>
                  <a:schemeClr val="tx1"/>
                </a:solidFill>
                <a:effectLst/>
                <a:latin typeface="+mn-lt"/>
                <a:ea typeface="+mn-ea"/>
                <a:cs typeface="+mn-cs"/>
              </a:rPr>
              <a:t> as more </a:t>
            </a:r>
            <a:r>
              <a:rPr lang="nl-NL" sz="1200" kern="1200" dirty="0" err="1" smtClean="0">
                <a:solidFill>
                  <a:schemeClr val="tx1"/>
                </a:solidFill>
                <a:effectLst/>
                <a:latin typeface="+mn-lt"/>
                <a:ea typeface="+mn-ea"/>
                <a:cs typeface="+mn-cs"/>
              </a:rPr>
              <a:t>cycles</a:t>
            </a:r>
            <a:r>
              <a:rPr lang="nl-NL" sz="1200" kern="1200" dirty="0" smtClean="0">
                <a:solidFill>
                  <a:schemeClr val="tx1"/>
                </a:solidFill>
                <a:effectLst/>
                <a:latin typeface="+mn-lt"/>
                <a:ea typeface="+mn-ea"/>
                <a:cs typeface="+mn-cs"/>
              </a:rPr>
              <a:t> of gas are </a:t>
            </a:r>
            <a:r>
              <a:rPr lang="nl-NL" sz="1200" kern="1200" dirty="0" err="1" smtClean="0">
                <a:solidFill>
                  <a:schemeClr val="tx1"/>
                </a:solidFill>
                <a:effectLst/>
                <a:latin typeface="+mn-lt"/>
                <a:ea typeface="+mn-ea"/>
                <a:cs typeface="+mn-cs"/>
              </a:rPr>
              <a:t>injected</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and</a:t>
            </a:r>
            <a:r>
              <a:rPr lang="nl-NL" sz="1200" kern="1200" dirty="0" smtClean="0">
                <a:solidFill>
                  <a:schemeClr val="tx1"/>
                </a:solidFill>
                <a:effectLst/>
                <a:latin typeface="+mn-lt"/>
                <a:ea typeface="+mn-ea"/>
                <a:cs typeface="+mn-cs"/>
              </a:rPr>
              <a:t> free gas </a:t>
            </a:r>
            <a:r>
              <a:rPr lang="nl-NL" sz="1200" kern="1200" dirty="0" err="1" smtClean="0">
                <a:solidFill>
                  <a:schemeClr val="tx1"/>
                </a:solidFill>
                <a:effectLst/>
                <a:latin typeface="+mn-lt"/>
                <a:ea typeface="+mn-ea"/>
                <a:cs typeface="+mn-cs"/>
              </a:rPr>
              <a:t>saturation</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decreases</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contrarily</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consider</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that</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Sgtotal</a:t>
            </a:r>
            <a:r>
              <a:rPr lang="nl-NL" sz="1200" kern="1200" dirty="0" smtClean="0">
                <a:solidFill>
                  <a:schemeClr val="tx1"/>
                </a:solidFill>
                <a:effectLst/>
                <a:latin typeface="+mn-lt"/>
                <a:ea typeface="+mn-ea"/>
                <a:cs typeface="+mn-cs"/>
              </a:rPr>
              <a:t>=</a:t>
            </a:r>
            <a:r>
              <a:rPr lang="nl-NL" sz="1200" kern="1200" dirty="0" err="1" smtClean="0">
                <a:solidFill>
                  <a:schemeClr val="tx1"/>
                </a:solidFill>
                <a:effectLst/>
                <a:latin typeface="+mn-lt"/>
                <a:ea typeface="+mn-ea"/>
                <a:cs typeface="+mn-cs"/>
              </a:rPr>
              <a:t>Sgfree</a:t>
            </a:r>
            <a:r>
              <a:rPr lang="nl-NL" sz="1200" kern="1200" dirty="0" smtClean="0">
                <a:solidFill>
                  <a:schemeClr val="tx1"/>
                </a:solidFill>
                <a:effectLst/>
                <a:latin typeface="+mn-lt"/>
                <a:ea typeface="+mn-ea"/>
                <a:cs typeface="+mn-cs"/>
              </a:rPr>
              <a:t> + </a:t>
            </a:r>
            <a:r>
              <a:rPr lang="nl-NL" sz="1200" kern="1200" dirty="0" err="1" smtClean="0">
                <a:solidFill>
                  <a:schemeClr val="tx1"/>
                </a:solidFill>
                <a:effectLst/>
                <a:latin typeface="+mn-lt"/>
                <a:ea typeface="+mn-ea"/>
                <a:cs typeface="+mn-cs"/>
              </a:rPr>
              <a:t>Sgtrapped</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This</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relative</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reduction</a:t>
            </a:r>
            <a:r>
              <a:rPr lang="nl-NL" sz="1200" kern="1200" dirty="0" smtClean="0">
                <a:solidFill>
                  <a:schemeClr val="tx1"/>
                </a:solidFill>
                <a:effectLst/>
                <a:latin typeface="+mn-lt"/>
                <a:ea typeface="+mn-ea"/>
                <a:cs typeface="+mn-cs"/>
              </a:rPr>
              <a:t> in </a:t>
            </a:r>
            <a:r>
              <a:rPr lang="nl-NL" sz="1200" b="1" kern="1200" dirty="0" smtClean="0">
                <a:solidFill>
                  <a:schemeClr val="tx1"/>
                </a:solidFill>
                <a:effectLst/>
                <a:latin typeface="+mn-lt"/>
                <a:ea typeface="+mn-ea"/>
                <a:cs typeface="+mn-cs"/>
              </a:rPr>
              <a:t>free</a:t>
            </a:r>
            <a:r>
              <a:rPr lang="nl-NL" sz="1200" kern="1200" dirty="0" smtClean="0">
                <a:solidFill>
                  <a:schemeClr val="tx1"/>
                </a:solidFill>
                <a:effectLst/>
                <a:latin typeface="+mn-lt"/>
                <a:ea typeface="+mn-ea"/>
                <a:cs typeface="+mn-cs"/>
              </a:rPr>
              <a:t> gas </a:t>
            </a:r>
            <a:r>
              <a:rPr lang="nl-NL" sz="1200" kern="1200" dirty="0" err="1" smtClean="0">
                <a:solidFill>
                  <a:schemeClr val="tx1"/>
                </a:solidFill>
                <a:effectLst/>
                <a:latin typeface="+mn-lt"/>
                <a:ea typeface="+mn-ea"/>
                <a:cs typeface="+mn-cs"/>
              </a:rPr>
              <a:t>saturation</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caused</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by</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the</a:t>
            </a:r>
            <a:r>
              <a:rPr lang="nl-NL" sz="1200" kern="1200" dirty="0" smtClean="0">
                <a:solidFill>
                  <a:schemeClr val="tx1"/>
                </a:solidFill>
                <a:effectLst/>
                <a:latin typeface="+mn-lt"/>
                <a:ea typeface="+mn-ea"/>
                <a:cs typeface="+mn-cs"/>
              </a:rPr>
              <a:t> effect of </a:t>
            </a:r>
            <a:r>
              <a:rPr lang="nl-NL" sz="1200" kern="1200" dirty="0" err="1" smtClean="0">
                <a:solidFill>
                  <a:schemeClr val="tx1"/>
                </a:solidFill>
                <a:effectLst/>
                <a:latin typeface="+mn-lt"/>
                <a:ea typeface="+mn-ea"/>
                <a:cs typeface="+mn-cs"/>
              </a:rPr>
              <a:t>injected</a:t>
            </a:r>
            <a:r>
              <a:rPr lang="nl-NL" sz="1200" kern="1200" dirty="0" smtClean="0">
                <a:solidFill>
                  <a:schemeClr val="tx1"/>
                </a:solidFill>
                <a:effectLst/>
                <a:latin typeface="+mn-lt"/>
                <a:ea typeface="+mn-ea"/>
                <a:cs typeface="+mn-cs"/>
              </a:rPr>
              <a:t> water) </a:t>
            </a:r>
            <a:r>
              <a:rPr lang="nl-NL" sz="1200" kern="1200" dirty="0" err="1" smtClean="0">
                <a:solidFill>
                  <a:schemeClr val="tx1"/>
                </a:solidFill>
                <a:effectLst/>
                <a:latin typeface="+mn-lt"/>
                <a:ea typeface="+mn-ea"/>
                <a:cs typeface="+mn-cs"/>
              </a:rPr>
              <a:t>causes</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reduced</a:t>
            </a:r>
            <a:r>
              <a:rPr lang="nl-NL" sz="1200" kern="1200" dirty="0" smtClean="0">
                <a:solidFill>
                  <a:schemeClr val="tx1"/>
                </a:solidFill>
                <a:effectLst/>
                <a:latin typeface="+mn-lt"/>
                <a:ea typeface="+mn-ea"/>
                <a:cs typeface="+mn-cs"/>
              </a:rPr>
              <a:t> gas </a:t>
            </a:r>
            <a:r>
              <a:rPr lang="nl-NL" sz="1200" kern="1200" dirty="0" err="1" smtClean="0">
                <a:solidFill>
                  <a:schemeClr val="tx1"/>
                </a:solidFill>
                <a:effectLst/>
                <a:latin typeface="+mn-lt"/>
                <a:ea typeface="+mn-ea"/>
                <a:cs typeface="+mn-cs"/>
              </a:rPr>
              <a:t>relative</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permeability</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consider</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that</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trapped</a:t>
            </a:r>
            <a:r>
              <a:rPr lang="nl-NL" sz="1200" kern="1200" dirty="0" smtClean="0">
                <a:solidFill>
                  <a:schemeClr val="tx1"/>
                </a:solidFill>
                <a:effectLst/>
                <a:latin typeface="+mn-lt"/>
                <a:ea typeface="+mn-ea"/>
                <a:cs typeface="+mn-cs"/>
              </a:rPr>
              <a:t> gas is </a:t>
            </a:r>
            <a:r>
              <a:rPr lang="nl-NL" sz="1200" kern="1200" dirty="0" err="1" smtClean="0">
                <a:solidFill>
                  <a:schemeClr val="tx1"/>
                </a:solidFill>
                <a:effectLst/>
                <a:latin typeface="+mn-lt"/>
                <a:ea typeface="+mn-ea"/>
                <a:cs typeface="+mn-cs"/>
              </a:rPr>
              <a:t>assumed</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to</a:t>
            </a:r>
            <a:r>
              <a:rPr lang="nl-NL" sz="1200" kern="1200" dirty="0" smtClean="0">
                <a:solidFill>
                  <a:schemeClr val="tx1"/>
                </a:solidFill>
                <a:effectLst/>
                <a:latin typeface="+mn-lt"/>
                <a:ea typeface="+mn-ea"/>
                <a:cs typeface="+mn-cs"/>
              </a:rPr>
              <a:t> have no </a:t>
            </a:r>
            <a:r>
              <a:rPr lang="nl-NL" sz="1200" kern="1200" dirty="0" err="1" smtClean="0">
                <a:solidFill>
                  <a:schemeClr val="tx1"/>
                </a:solidFill>
                <a:effectLst/>
                <a:latin typeface="+mn-lt"/>
                <a:ea typeface="+mn-ea"/>
                <a:cs typeface="+mn-cs"/>
              </a:rPr>
              <a:t>permeability</a:t>
            </a:r>
            <a:r>
              <a:rPr lang="nl-NL" sz="1200" kern="1200" dirty="0" smtClean="0">
                <a:solidFill>
                  <a:schemeClr val="tx1"/>
                </a:solidFill>
                <a:effectLst/>
                <a:latin typeface="+mn-lt"/>
                <a:ea typeface="+mn-ea"/>
                <a:cs typeface="+mn-cs"/>
              </a:rPr>
              <a:t>). As </a:t>
            </a:r>
            <a:r>
              <a:rPr lang="nl-NL" sz="1200" kern="1200" dirty="0" err="1" smtClean="0">
                <a:solidFill>
                  <a:schemeClr val="tx1"/>
                </a:solidFill>
                <a:effectLst/>
                <a:latin typeface="+mn-lt"/>
                <a:ea typeface="+mn-ea"/>
                <a:cs typeface="+mn-cs"/>
              </a:rPr>
              <a:t>the</a:t>
            </a:r>
            <a:r>
              <a:rPr lang="nl-NL" sz="1200" kern="1200" dirty="0" smtClean="0">
                <a:solidFill>
                  <a:schemeClr val="tx1"/>
                </a:solidFill>
                <a:effectLst/>
                <a:latin typeface="+mn-lt"/>
                <a:ea typeface="+mn-ea"/>
                <a:cs typeface="+mn-cs"/>
              </a:rPr>
              <a:t> system is </a:t>
            </a:r>
            <a:r>
              <a:rPr lang="nl-NL" sz="1200" kern="1200" dirty="0" err="1" smtClean="0">
                <a:solidFill>
                  <a:schemeClr val="tx1"/>
                </a:solidFill>
                <a:effectLst/>
                <a:latin typeface="+mn-lt"/>
                <a:ea typeface="+mn-ea"/>
                <a:cs typeface="+mn-cs"/>
              </a:rPr>
              <a:t>three-phase</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and</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the</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saturation</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and</a:t>
            </a:r>
            <a:r>
              <a:rPr lang="nl-NL" sz="1200" kern="1200" dirty="0" smtClean="0">
                <a:solidFill>
                  <a:schemeClr val="tx1"/>
                </a:solidFill>
                <a:effectLst/>
                <a:latin typeface="+mn-lt"/>
                <a:ea typeface="+mn-ea"/>
                <a:cs typeface="+mn-cs"/>
              </a:rPr>
              <a:t> of course </a:t>
            </a:r>
            <a:r>
              <a:rPr lang="nl-NL" sz="1200" kern="1200" dirty="0" err="1" smtClean="0">
                <a:solidFill>
                  <a:schemeClr val="tx1"/>
                </a:solidFill>
                <a:effectLst/>
                <a:latin typeface="+mn-lt"/>
                <a:ea typeface="+mn-ea"/>
                <a:cs typeface="+mn-cs"/>
              </a:rPr>
              <a:t>relative</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permeability</a:t>
            </a:r>
            <a:r>
              <a:rPr lang="nl-NL" sz="1200" kern="1200" dirty="0" smtClean="0">
                <a:solidFill>
                  <a:schemeClr val="tx1"/>
                </a:solidFill>
                <a:effectLst/>
                <a:latin typeface="+mn-lt"/>
                <a:ea typeface="+mn-ea"/>
                <a:cs typeface="+mn-cs"/>
              </a:rPr>
              <a:t>) of </a:t>
            </a:r>
            <a:r>
              <a:rPr lang="nl-NL" sz="1200" kern="1200" dirty="0" err="1" smtClean="0">
                <a:solidFill>
                  <a:schemeClr val="tx1"/>
                </a:solidFill>
                <a:effectLst/>
                <a:latin typeface="+mn-lt"/>
                <a:ea typeface="+mn-ea"/>
                <a:cs typeface="+mn-cs"/>
              </a:rPr>
              <a:t>both</a:t>
            </a:r>
            <a:r>
              <a:rPr lang="nl-NL" sz="1200" kern="1200" dirty="0" smtClean="0">
                <a:solidFill>
                  <a:schemeClr val="tx1"/>
                </a:solidFill>
                <a:effectLst/>
                <a:latin typeface="+mn-lt"/>
                <a:ea typeface="+mn-ea"/>
                <a:cs typeface="+mn-cs"/>
              </a:rPr>
              <a:t> water (</a:t>
            </a:r>
            <a:r>
              <a:rPr lang="nl-NL" sz="1200" kern="1200" dirty="0" err="1" smtClean="0">
                <a:solidFill>
                  <a:schemeClr val="tx1"/>
                </a:solidFill>
                <a:effectLst/>
                <a:latin typeface="+mn-lt"/>
                <a:ea typeface="+mn-ea"/>
                <a:cs typeface="+mn-cs"/>
              </a:rPr>
              <a:t>injected</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and</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connate</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altogether</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and</a:t>
            </a:r>
            <a:r>
              <a:rPr lang="nl-NL" sz="1200" kern="1200" dirty="0" smtClean="0">
                <a:solidFill>
                  <a:schemeClr val="tx1"/>
                </a:solidFill>
                <a:effectLst/>
                <a:latin typeface="+mn-lt"/>
                <a:ea typeface="+mn-ea"/>
                <a:cs typeface="+mn-cs"/>
              </a:rPr>
              <a:t> free gas </a:t>
            </a:r>
            <a:r>
              <a:rPr lang="nl-NL" sz="1200" kern="1200" dirty="0" err="1" smtClean="0">
                <a:solidFill>
                  <a:schemeClr val="tx1"/>
                </a:solidFill>
                <a:effectLst/>
                <a:latin typeface="+mn-lt"/>
                <a:ea typeface="+mn-ea"/>
                <a:cs typeface="+mn-cs"/>
              </a:rPr>
              <a:t>decreases</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the</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increase</a:t>
            </a:r>
            <a:r>
              <a:rPr lang="nl-NL" sz="1200" kern="1200" dirty="0" smtClean="0">
                <a:solidFill>
                  <a:schemeClr val="tx1"/>
                </a:solidFill>
                <a:effectLst/>
                <a:latin typeface="+mn-lt"/>
                <a:ea typeface="+mn-ea"/>
                <a:cs typeface="+mn-cs"/>
              </a:rPr>
              <a:t> in </a:t>
            </a:r>
            <a:r>
              <a:rPr lang="nl-NL" sz="1200" kern="1200" dirty="0" err="1" smtClean="0">
                <a:solidFill>
                  <a:schemeClr val="tx1"/>
                </a:solidFill>
                <a:effectLst/>
                <a:latin typeface="+mn-lt"/>
                <a:ea typeface="+mn-ea"/>
                <a:cs typeface="+mn-cs"/>
              </a:rPr>
              <a:t>trapped</a:t>
            </a:r>
            <a:r>
              <a:rPr lang="nl-NL" sz="1200" kern="1200" dirty="0" smtClean="0">
                <a:solidFill>
                  <a:schemeClr val="tx1"/>
                </a:solidFill>
                <a:effectLst/>
                <a:latin typeface="+mn-lt"/>
                <a:ea typeface="+mn-ea"/>
                <a:cs typeface="+mn-cs"/>
              </a:rPr>
              <a:t> gas </a:t>
            </a:r>
            <a:r>
              <a:rPr lang="nl-NL" sz="1200" kern="1200" dirty="0" err="1" smtClean="0">
                <a:solidFill>
                  <a:schemeClr val="tx1"/>
                </a:solidFill>
                <a:effectLst/>
                <a:latin typeface="+mn-lt"/>
                <a:ea typeface="+mn-ea"/>
                <a:cs typeface="+mn-cs"/>
              </a:rPr>
              <a:t>saturation</a:t>
            </a:r>
            <a:r>
              <a:rPr lang="nl-NL" sz="1200" kern="1200" dirty="0" smtClean="0">
                <a:solidFill>
                  <a:schemeClr val="tx1"/>
                </a:solidFill>
                <a:effectLst/>
                <a:latin typeface="+mn-lt"/>
                <a:ea typeface="+mn-ea"/>
                <a:cs typeface="+mn-cs"/>
              </a:rPr>
              <a:t> leads </a:t>
            </a:r>
            <a:r>
              <a:rPr lang="nl-NL" sz="1200" kern="1200" dirty="0" err="1" smtClean="0">
                <a:solidFill>
                  <a:schemeClr val="tx1"/>
                </a:solidFill>
                <a:effectLst/>
                <a:latin typeface="+mn-lt"/>
                <a:ea typeface="+mn-ea"/>
                <a:cs typeface="+mn-cs"/>
              </a:rPr>
              <a:t>to</a:t>
            </a:r>
            <a:r>
              <a:rPr lang="nl-NL" sz="1200" kern="1200" dirty="0" smtClean="0">
                <a:solidFill>
                  <a:schemeClr val="tx1"/>
                </a:solidFill>
                <a:effectLst/>
                <a:latin typeface="+mn-lt"/>
                <a:ea typeface="+mn-ea"/>
                <a:cs typeface="+mn-cs"/>
              </a:rPr>
              <a:t> a </a:t>
            </a:r>
            <a:r>
              <a:rPr lang="nl-NL" sz="1200" kern="1200" dirty="0" err="1" smtClean="0">
                <a:solidFill>
                  <a:schemeClr val="tx1"/>
                </a:solidFill>
                <a:effectLst/>
                <a:latin typeface="+mn-lt"/>
                <a:ea typeface="+mn-ea"/>
                <a:cs typeface="+mn-cs"/>
              </a:rPr>
              <a:t>reduction</a:t>
            </a:r>
            <a:r>
              <a:rPr lang="nl-NL" sz="1200" kern="1200" dirty="0" smtClean="0">
                <a:solidFill>
                  <a:schemeClr val="tx1"/>
                </a:solidFill>
                <a:effectLst/>
                <a:latin typeface="+mn-lt"/>
                <a:ea typeface="+mn-ea"/>
                <a:cs typeface="+mn-cs"/>
              </a:rPr>
              <a:t> in </a:t>
            </a:r>
            <a:r>
              <a:rPr lang="nl-NL" sz="1200" kern="1200" dirty="0" err="1" smtClean="0">
                <a:solidFill>
                  <a:schemeClr val="tx1"/>
                </a:solidFill>
                <a:effectLst/>
                <a:latin typeface="+mn-lt"/>
                <a:ea typeface="+mn-ea"/>
                <a:cs typeface="+mn-cs"/>
              </a:rPr>
              <a:t>oil</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saturation</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to</a:t>
            </a:r>
            <a:r>
              <a:rPr lang="nl-NL" sz="1200" kern="1200" dirty="0" smtClean="0">
                <a:solidFill>
                  <a:schemeClr val="tx1"/>
                </a:solidFill>
                <a:effectLst/>
                <a:latin typeface="+mn-lt"/>
                <a:ea typeface="+mn-ea"/>
                <a:cs typeface="+mn-cs"/>
              </a:rPr>
              <a:t> make </a:t>
            </a:r>
            <a:r>
              <a:rPr lang="nl-NL" sz="1200" kern="1200" dirty="0" err="1" smtClean="0">
                <a:solidFill>
                  <a:schemeClr val="tx1"/>
                </a:solidFill>
                <a:effectLst/>
                <a:latin typeface="+mn-lt"/>
                <a:ea typeface="+mn-ea"/>
                <a:cs typeface="+mn-cs"/>
              </a:rPr>
              <a:t>the</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balance</a:t>
            </a:r>
            <a:r>
              <a:rPr lang="nl-NL" sz="1200" kern="1200" dirty="0" smtClean="0">
                <a:solidFill>
                  <a:schemeClr val="tx1"/>
                </a:solidFill>
                <a:effectLst/>
                <a:latin typeface="+mn-lt"/>
                <a:ea typeface="+mn-ea"/>
                <a:cs typeface="+mn-cs"/>
              </a:rPr>
              <a:t> in </a:t>
            </a:r>
            <a:r>
              <a:rPr lang="nl-NL" sz="1200" kern="1200" dirty="0" err="1" smtClean="0">
                <a:solidFill>
                  <a:schemeClr val="tx1"/>
                </a:solidFill>
                <a:effectLst/>
                <a:latin typeface="+mn-lt"/>
                <a:ea typeface="+mn-ea"/>
                <a:cs typeface="+mn-cs"/>
              </a:rPr>
              <a:t>the</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three-phase</a:t>
            </a:r>
            <a:r>
              <a:rPr lang="nl-NL" sz="1200" kern="1200" dirty="0" smtClean="0">
                <a:solidFill>
                  <a:schemeClr val="tx1"/>
                </a:solidFill>
                <a:effectLst/>
                <a:latin typeface="+mn-lt"/>
                <a:ea typeface="+mn-ea"/>
                <a:cs typeface="+mn-cs"/>
              </a:rPr>
              <a:t> system (</a:t>
            </a:r>
            <a:r>
              <a:rPr lang="nl-NL" sz="1200" kern="1200" dirty="0" err="1" smtClean="0">
                <a:solidFill>
                  <a:schemeClr val="tx1"/>
                </a:solidFill>
                <a:effectLst/>
                <a:latin typeface="+mn-lt"/>
                <a:ea typeface="+mn-ea"/>
                <a:cs typeface="+mn-cs"/>
              </a:rPr>
              <a:t>consider</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that</a:t>
            </a:r>
            <a:r>
              <a:rPr lang="nl-NL" sz="1200" kern="1200" dirty="0" smtClean="0">
                <a:solidFill>
                  <a:schemeClr val="tx1"/>
                </a:solidFill>
                <a:effectLst/>
                <a:latin typeface="+mn-lt"/>
                <a:ea typeface="+mn-ea"/>
                <a:cs typeface="+mn-cs"/>
              </a:rPr>
              <a:t> no </a:t>
            </a:r>
            <a:r>
              <a:rPr lang="nl-NL" sz="1200" kern="1200" dirty="0" err="1" smtClean="0">
                <a:solidFill>
                  <a:schemeClr val="tx1"/>
                </a:solidFill>
                <a:effectLst/>
                <a:latin typeface="+mn-lt"/>
                <a:ea typeface="+mn-ea"/>
                <a:cs typeface="+mn-cs"/>
              </a:rPr>
              <a:t>oil</a:t>
            </a:r>
            <a:r>
              <a:rPr lang="nl-NL" sz="1200" kern="1200" dirty="0" smtClean="0">
                <a:solidFill>
                  <a:schemeClr val="tx1"/>
                </a:solidFill>
                <a:effectLst/>
                <a:latin typeface="+mn-lt"/>
                <a:ea typeface="+mn-ea"/>
                <a:cs typeface="+mn-cs"/>
              </a:rPr>
              <a:t> is </a:t>
            </a:r>
            <a:r>
              <a:rPr lang="nl-NL" sz="1200" kern="1200" dirty="0" err="1" smtClean="0">
                <a:solidFill>
                  <a:schemeClr val="tx1"/>
                </a:solidFill>
                <a:effectLst/>
                <a:latin typeface="+mn-lt"/>
                <a:ea typeface="+mn-ea"/>
                <a:cs typeface="+mn-cs"/>
              </a:rPr>
              <a:t>added</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to</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the</a:t>
            </a:r>
            <a:r>
              <a:rPr lang="nl-NL" sz="1200" kern="1200" dirty="0" smtClean="0">
                <a:solidFill>
                  <a:schemeClr val="tx1"/>
                </a:solidFill>
                <a:effectLst/>
                <a:latin typeface="+mn-lt"/>
                <a:ea typeface="+mn-ea"/>
                <a:cs typeface="+mn-cs"/>
              </a:rPr>
              <a:t> system). </a:t>
            </a:r>
            <a:endParaRPr lang="nl-NL" dirty="0" smtClean="0"/>
          </a:p>
          <a:p>
            <a:endParaRPr lang="nl-NL" dirty="0"/>
          </a:p>
        </p:txBody>
      </p:sp>
      <p:sp>
        <p:nvSpPr>
          <p:cNvPr id="4" name="Slide Number Placeholder 3"/>
          <p:cNvSpPr>
            <a:spLocks noGrp="1"/>
          </p:cNvSpPr>
          <p:nvPr>
            <p:ph type="sldNum" sz="quarter" idx="10"/>
          </p:nvPr>
        </p:nvSpPr>
        <p:spPr/>
        <p:txBody>
          <a:bodyPr/>
          <a:lstStyle/>
          <a:p>
            <a:fld id="{C759775E-A668-433B-9FA9-3ECAE1DE3C78}" type="slidenum">
              <a:rPr lang="nl-NL" smtClean="0"/>
              <a:t>15</a:t>
            </a:fld>
            <a:endParaRPr lang="nl-NL"/>
          </a:p>
        </p:txBody>
      </p:sp>
    </p:spTree>
    <p:extLst>
      <p:ext uri="{BB962C8B-B14F-4D97-AF65-F5344CB8AC3E}">
        <p14:creationId xmlns:p14="http://schemas.microsoft.com/office/powerpoint/2010/main" val="17498826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fld id="{C759775E-A668-433B-9FA9-3ECAE1DE3C78}" type="slidenum">
              <a:rPr lang="nl-NL" smtClean="0"/>
              <a:t>19</a:t>
            </a:fld>
            <a:endParaRPr lang="nl-NL"/>
          </a:p>
        </p:txBody>
      </p:sp>
    </p:spTree>
    <p:extLst>
      <p:ext uri="{BB962C8B-B14F-4D97-AF65-F5344CB8AC3E}">
        <p14:creationId xmlns:p14="http://schemas.microsoft.com/office/powerpoint/2010/main" val="29654541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err="1" smtClean="0"/>
              <a:t>Pdrop</a:t>
            </a:r>
            <a:r>
              <a:rPr lang="en-GB" baseline="0" dirty="0" smtClean="0"/>
              <a:t> is probably increasing at the end due to an increasing Sg </a:t>
            </a:r>
            <a:r>
              <a:rPr lang="en-GB" baseline="0" dirty="0" smtClean="0">
                <a:sym typeface="Wingdings" panose="05000000000000000000" pitchFamily="2" charset="2"/>
              </a:rPr>
              <a:t> why? I don’t know.. Ask Pacelli.</a:t>
            </a:r>
            <a:endParaRPr lang="nl-NL" dirty="0" smtClean="0"/>
          </a:p>
          <a:p>
            <a:endParaRPr lang="nl-NL" dirty="0"/>
          </a:p>
        </p:txBody>
      </p:sp>
      <p:sp>
        <p:nvSpPr>
          <p:cNvPr id="4" name="Slide Number Placeholder 3"/>
          <p:cNvSpPr>
            <a:spLocks noGrp="1"/>
          </p:cNvSpPr>
          <p:nvPr>
            <p:ph type="sldNum" sz="quarter" idx="10"/>
          </p:nvPr>
        </p:nvSpPr>
        <p:spPr/>
        <p:txBody>
          <a:bodyPr/>
          <a:lstStyle/>
          <a:p>
            <a:fld id="{C759775E-A668-433B-9FA9-3ECAE1DE3C78}" type="slidenum">
              <a:rPr lang="nl-NL" smtClean="0"/>
              <a:t>21</a:t>
            </a:fld>
            <a:endParaRPr lang="nl-NL"/>
          </a:p>
        </p:txBody>
      </p:sp>
    </p:spTree>
    <p:extLst>
      <p:ext uri="{BB962C8B-B14F-4D97-AF65-F5344CB8AC3E}">
        <p14:creationId xmlns:p14="http://schemas.microsoft.com/office/powerpoint/2010/main" val="3151468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err="1" smtClean="0"/>
              <a:t>Pdrop</a:t>
            </a:r>
            <a:r>
              <a:rPr lang="en-GB" baseline="0" dirty="0" smtClean="0"/>
              <a:t> is probably increasing at the end due to an increasing Sg </a:t>
            </a:r>
            <a:r>
              <a:rPr lang="en-GB" baseline="0" dirty="0" smtClean="0">
                <a:sym typeface="Wingdings" panose="05000000000000000000" pitchFamily="2" charset="2"/>
              </a:rPr>
              <a:t> why? I don’t know.. Ask Pacelli.</a:t>
            </a:r>
            <a:endParaRPr lang="nl-NL" dirty="0" smtClean="0"/>
          </a:p>
          <a:p>
            <a:endParaRPr lang="nl-NL" dirty="0"/>
          </a:p>
        </p:txBody>
      </p:sp>
      <p:sp>
        <p:nvSpPr>
          <p:cNvPr id="4" name="Slide Number Placeholder 3"/>
          <p:cNvSpPr>
            <a:spLocks noGrp="1"/>
          </p:cNvSpPr>
          <p:nvPr>
            <p:ph type="sldNum" sz="quarter" idx="10"/>
          </p:nvPr>
        </p:nvSpPr>
        <p:spPr/>
        <p:txBody>
          <a:bodyPr/>
          <a:lstStyle/>
          <a:p>
            <a:fld id="{C759775E-A668-433B-9FA9-3ECAE1DE3C78}" type="slidenum">
              <a:rPr lang="nl-NL" smtClean="0"/>
              <a:t>22</a:t>
            </a:fld>
            <a:endParaRPr lang="nl-NL"/>
          </a:p>
        </p:txBody>
      </p:sp>
    </p:spTree>
    <p:extLst>
      <p:ext uri="{BB962C8B-B14F-4D97-AF65-F5344CB8AC3E}">
        <p14:creationId xmlns:p14="http://schemas.microsoft.com/office/powerpoint/2010/main" val="3151468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err="1" smtClean="0"/>
              <a:t>Pdrop</a:t>
            </a:r>
            <a:r>
              <a:rPr lang="en-GB" baseline="0" dirty="0" smtClean="0"/>
              <a:t> is probably increasing at the end due to an increasing Sg </a:t>
            </a:r>
            <a:r>
              <a:rPr lang="en-GB" baseline="0" dirty="0" smtClean="0">
                <a:sym typeface="Wingdings" panose="05000000000000000000" pitchFamily="2" charset="2"/>
              </a:rPr>
              <a:t> why? I don’t know.. Ask Pacelli.</a:t>
            </a:r>
            <a:endParaRPr lang="nl-NL" dirty="0" smtClean="0"/>
          </a:p>
          <a:p>
            <a:endParaRPr lang="nl-NL" dirty="0"/>
          </a:p>
        </p:txBody>
      </p:sp>
      <p:sp>
        <p:nvSpPr>
          <p:cNvPr id="4" name="Slide Number Placeholder 3"/>
          <p:cNvSpPr>
            <a:spLocks noGrp="1"/>
          </p:cNvSpPr>
          <p:nvPr>
            <p:ph type="sldNum" sz="quarter" idx="10"/>
          </p:nvPr>
        </p:nvSpPr>
        <p:spPr/>
        <p:txBody>
          <a:bodyPr/>
          <a:lstStyle/>
          <a:p>
            <a:fld id="{C759775E-A668-433B-9FA9-3ECAE1DE3C78}" type="slidenum">
              <a:rPr lang="nl-NL" smtClean="0"/>
              <a:t>23</a:t>
            </a:fld>
            <a:endParaRPr lang="nl-NL"/>
          </a:p>
        </p:txBody>
      </p:sp>
    </p:spTree>
    <p:extLst>
      <p:ext uri="{BB962C8B-B14F-4D97-AF65-F5344CB8AC3E}">
        <p14:creationId xmlns:p14="http://schemas.microsoft.com/office/powerpoint/2010/main" val="3151468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First the content of this presentation</a:t>
            </a:r>
          </a:p>
        </p:txBody>
      </p:sp>
      <p:sp>
        <p:nvSpPr>
          <p:cNvPr id="4" name="Slide Number Placeholder 3"/>
          <p:cNvSpPr>
            <a:spLocks noGrp="1"/>
          </p:cNvSpPr>
          <p:nvPr>
            <p:ph type="sldNum" sz="quarter" idx="10"/>
          </p:nvPr>
        </p:nvSpPr>
        <p:spPr/>
        <p:txBody>
          <a:bodyPr/>
          <a:lstStyle/>
          <a:p>
            <a:fld id="{C759775E-A668-433B-9FA9-3ECAE1DE3C78}" type="slidenum">
              <a:rPr lang="nl-NL" smtClean="0"/>
              <a:t>2</a:t>
            </a:fld>
            <a:endParaRPr lang="nl-NL"/>
          </a:p>
        </p:txBody>
      </p:sp>
    </p:spTree>
    <p:extLst>
      <p:ext uri="{BB962C8B-B14F-4D97-AF65-F5344CB8AC3E}">
        <p14:creationId xmlns:p14="http://schemas.microsoft.com/office/powerpoint/2010/main" val="20872795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Adding</a:t>
            </a:r>
            <a:r>
              <a:rPr lang="en-GB" baseline="0" dirty="0" smtClean="0"/>
              <a:t> dopant to enhance the density contrast between the oil and water phase. The values were chosen because they showed enough contrast (we </a:t>
            </a:r>
            <a:r>
              <a:rPr lang="en-GB" baseline="0" smtClean="0"/>
              <a:t>thought beforehand).</a:t>
            </a:r>
            <a:endParaRPr lang="nl-NL" dirty="0"/>
          </a:p>
        </p:txBody>
      </p:sp>
      <p:sp>
        <p:nvSpPr>
          <p:cNvPr id="4" name="Slide Number Placeholder 3"/>
          <p:cNvSpPr>
            <a:spLocks noGrp="1"/>
          </p:cNvSpPr>
          <p:nvPr>
            <p:ph type="sldNum" sz="quarter" idx="10"/>
          </p:nvPr>
        </p:nvSpPr>
        <p:spPr/>
        <p:txBody>
          <a:bodyPr/>
          <a:lstStyle/>
          <a:p>
            <a:fld id="{C759775E-A668-433B-9FA9-3ECAE1DE3C78}" type="slidenum">
              <a:rPr lang="nl-NL" smtClean="0"/>
              <a:t>24</a:t>
            </a:fld>
            <a:endParaRPr lang="nl-NL"/>
          </a:p>
        </p:txBody>
      </p:sp>
    </p:spTree>
    <p:extLst>
      <p:ext uri="{BB962C8B-B14F-4D97-AF65-F5344CB8AC3E}">
        <p14:creationId xmlns:p14="http://schemas.microsoft.com/office/powerpoint/2010/main" val="3151468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err="1" smtClean="0"/>
              <a:t>Pdrop</a:t>
            </a:r>
            <a:r>
              <a:rPr lang="en-GB" baseline="0" dirty="0" smtClean="0"/>
              <a:t> is probably increasing at the end due to an increasing Sg </a:t>
            </a:r>
            <a:r>
              <a:rPr lang="en-GB" baseline="0" dirty="0" smtClean="0">
                <a:sym typeface="Wingdings" panose="05000000000000000000" pitchFamily="2" charset="2"/>
              </a:rPr>
              <a:t> why? I don’t know.. Ask Pacelli.</a:t>
            </a:r>
            <a:endParaRPr lang="nl-NL" dirty="0" smtClean="0"/>
          </a:p>
          <a:p>
            <a:endParaRPr lang="nl-NL" dirty="0"/>
          </a:p>
        </p:txBody>
      </p:sp>
      <p:sp>
        <p:nvSpPr>
          <p:cNvPr id="4" name="Slide Number Placeholder 3"/>
          <p:cNvSpPr>
            <a:spLocks noGrp="1"/>
          </p:cNvSpPr>
          <p:nvPr>
            <p:ph type="sldNum" sz="quarter" idx="10"/>
          </p:nvPr>
        </p:nvSpPr>
        <p:spPr/>
        <p:txBody>
          <a:bodyPr/>
          <a:lstStyle/>
          <a:p>
            <a:fld id="{C759775E-A668-433B-9FA9-3ECAE1DE3C78}" type="slidenum">
              <a:rPr lang="nl-NL" smtClean="0"/>
              <a:t>25</a:t>
            </a:fld>
            <a:endParaRPr lang="nl-NL"/>
          </a:p>
        </p:txBody>
      </p:sp>
    </p:spTree>
    <p:extLst>
      <p:ext uri="{BB962C8B-B14F-4D97-AF65-F5344CB8AC3E}">
        <p14:creationId xmlns:p14="http://schemas.microsoft.com/office/powerpoint/2010/main" val="3151468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err="1" smtClean="0"/>
              <a:t>Pdrop</a:t>
            </a:r>
            <a:r>
              <a:rPr lang="en-GB" baseline="0" dirty="0" smtClean="0"/>
              <a:t> is probably increasing at the end due to an increasing Sg </a:t>
            </a:r>
            <a:r>
              <a:rPr lang="en-GB" baseline="0" dirty="0" smtClean="0">
                <a:sym typeface="Wingdings" panose="05000000000000000000" pitchFamily="2" charset="2"/>
              </a:rPr>
              <a:t> why? I don’t know.. Ask Pacelli.</a:t>
            </a:r>
            <a:endParaRPr lang="nl-NL" dirty="0" smtClean="0"/>
          </a:p>
          <a:p>
            <a:endParaRPr lang="nl-NL" dirty="0"/>
          </a:p>
        </p:txBody>
      </p:sp>
      <p:sp>
        <p:nvSpPr>
          <p:cNvPr id="4" name="Slide Number Placeholder 3"/>
          <p:cNvSpPr>
            <a:spLocks noGrp="1"/>
          </p:cNvSpPr>
          <p:nvPr>
            <p:ph type="sldNum" sz="quarter" idx="10"/>
          </p:nvPr>
        </p:nvSpPr>
        <p:spPr/>
        <p:txBody>
          <a:bodyPr/>
          <a:lstStyle/>
          <a:p>
            <a:fld id="{C759775E-A668-433B-9FA9-3ECAE1DE3C78}" type="slidenum">
              <a:rPr lang="nl-NL" smtClean="0"/>
              <a:t>26</a:t>
            </a:fld>
            <a:endParaRPr lang="nl-NL"/>
          </a:p>
        </p:txBody>
      </p:sp>
    </p:spTree>
    <p:extLst>
      <p:ext uri="{BB962C8B-B14F-4D97-AF65-F5344CB8AC3E}">
        <p14:creationId xmlns:p14="http://schemas.microsoft.com/office/powerpoint/2010/main" val="3151468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1" dirty="0" smtClean="0"/>
              <a:t>Research</a:t>
            </a:r>
            <a:r>
              <a:rPr lang="en-GB" b="1" baseline="0" dirty="0" smtClean="0"/>
              <a:t> objective </a:t>
            </a:r>
            <a:r>
              <a:rPr lang="en-GB" b="1" baseline="0" dirty="0" smtClean="0">
                <a:sym typeface="Wingdings" panose="05000000000000000000" pitchFamily="2" charset="2"/>
              </a:rPr>
              <a:t> </a:t>
            </a:r>
            <a:r>
              <a:rPr lang="en-GB" b="0" baseline="0" dirty="0" smtClean="0">
                <a:sym typeface="Wingdings" panose="05000000000000000000" pitchFamily="2" charset="2"/>
              </a:rPr>
              <a:t>“</a:t>
            </a:r>
            <a:r>
              <a:rPr lang="en-GB" sz="1200" dirty="0" smtClean="0">
                <a:solidFill>
                  <a:schemeClr val="accent5">
                    <a:lumMod val="50000"/>
                  </a:schemeClr>
                </a:solidFill>
              </a:rPr>
              <a:t>Assess several immiscible nitrogen injection schemes in order to shed light on their underlying displacement mechanisms.”</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dirty="0" smtClean="0">
              <a:solidFill>
                <a:schemeClr val="accent5">
                  <a:lumMod val="50000"/>
                </a:schemeClr>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solidFill>
                  <a:schemeClr val="accent5">
                    <a:lumMod val="50000"/>
                  </a:schemeClr>
                </a:solidFill>
              </a:rPr>
              <a:t>N2</a:t>
            </a:r>
            <a:r>
              <a:rPr lang="en-GB" sz="1200" baseline="0" dirty="0" smtClean="0">
                <a:solidFill>
                  <a:schemeClr val="accent5">
                    <a:lumMod val="50000"/>
                  </a:schemeClr>
                </a:solidFill>
              </a:rPr>
              <a:t> injection schemes: </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GB" sz="1200" b="1" baseline="0" dirty="0" smtClean="0">
                <a:solidFill>
                  <a:schemeClr val="accent5">
                    <a:lumMod val="50000"/>
                  </a:schemeClr>
                </a:solidFill>
              </a:rPr>
              <a:t>Primary N2 flooding </a:t>
            </a:r>
            <a:r>
              <a:rPr lang="en-GB" sz="1200" baseline="0" dirty="0" smtClean="0">
                <a:solidFill>
                  <a:schemeClr val="accent5">
                    <a:lumMod val="50000"/>
                  </a:schemeClr>
                </a:solidFill>
              </a:rPr>
              <a:t>(N2 injection at initial oil saturation) at different back-pressures</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GB" sz="1200" b="1" baseline="0" dirty="0" smtClean="0">
                <a:solidFill>
                  <a:schemeClr val="accent5">
                    <a:lumMod val="50000"/>
                  </a:schemeClr>
                </a:solidFill>
              </a:rPr>
              <a:t>Secondary N2 flooding </a:t>
            </a:r>
            <a:r>
              <a:rPr lang="en-GB" sz="1200" baseline="0" dirty="0" smtClean="0">
                <a:solidFill>
                  <a:schemeClr val="accent5">
                    <a:lumMod val="50000"/>
                  </a:schemeClr>
                </a:solidFill>
              </a:rPr>
              <a:t>(WF followed by N2 flooding) </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GB" sz="1200" b="1" baseline="0" dirty="0" smtClean="0">
                <a:solidFill>
                  <a:schemeClr val="accent5">
                    <a:lumMod val="50000"/>
                  </a:schemeClr>
                </a:solidFill>
              </a:rPr>
              <a:t>Water-Alternating-Gas </a:t>
            </a:r>
            <a:r>
              <a:rPr lang="en-GB" sz="1200" b="0" baseline="0" dirty="0" smtClean="0">
                <a:solidFill>
                  <a:schemeClr val="accent5">
                    <a:lumMod val="50000"/>
                  </a:schemeClr>
                </a:solidFill>
              </a:rPr>
              <a:t>(WAG)</a:t>
            </a:r>
            <a:endParaRPr lang="nl-NL" sz="1200" b="1" dirty="0" smtClean="0">
              <a:solidFill>
                <a:schemeClr val="accent5">
                  <a:lumMod val="50000"/>
                </a:schemeClr>
              </a:solidFill>
            </a:endParaRPr>
          </a:p>
          <a:p>
            <a:endParaRPr lang="en-GB" b="1" dirty="0" smtClean="0"/>
          </a:p>
          <a:p>
            <a:r>
              <a:rPr lang="en-GB" b="1" dirty="0" smtClean="0"/>
              <a:t>Hypothesis</a:t>
            </a:r>
            <a:r>
              <a:rPr lang="en-GB" b="1" baseline="0" dirty="0" smtClean="0"/>
              <a:t> </a:t>
            </a:r>
            <a:r>
              <a:rPr lang="en-GB" b="1" baseline="0" dirty="0" smtClean="0">
                <a:sym typeface="Wingdings" panose="05000000000000000000" pitchFamily="2" charset="2"/>
              </a:rPr>
              <a:t> </a:t>
            </a:r>
            <a:endParaRPr lang="en-GB" b="1" dirty="0" smtClean="0"/>
          </a:p>
          <a:p>
            <a:r>
              <a:rPr lang="en-GB" baseline="0" dirty="0" smtClean="0">
                <a:sym typeface="Wingdings" panose="05000000000000000000" pitchFamily="2" charset="2"/>
              </a:rPr>
              <a:t>- </a:t>
            </a:r>
            <a:r>
              <a:rPr lang="en-GB" baseline="0" dirty="0" err="1" smtClean="0">
                <a:sym typeface="Wingdings" panose="05000000000000000000" pitchFamily="2" charset="2"/>
              </a:rPr>
              <a:t>i</a:t>
            </a:r>
            <a:r>
              <a:rPr lang="en-US" sz="1200" b="0" i="0" u="none" strike="noStrike" kern="1200" baseline="0" dirty="0" smtClean="0">
                <a:solidFill>
                  <a:schemeClr val="tx1"/>
                </a:solidFill>
                <a:latin typeface="+mn-lt"/>
                <a:ea typeface="+mn-ea"/>
                <a:cs typeface="+mn-cs"/>
              </a:rPr>
              <a:t>f the pressure is low (lower than 30 bar), solubility of N2 is negligible. </a:t>
            </a:r>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 N2 has relatively high </a:t>
            </a:r>
            <a:r>
              <a:rPr lang="en-GB" sz="1200" b="0" i="0" u="none" strike="noStrike" kern="1200" baseline="0" dirty="0" smtClean="0">
                <a:solidFill>
                  <a:schemeClr val="tx1"/>
                </a:solidFill>
                <a:latin typeface="+mn-lt"/>
                <a:ea typeface="+mn-ea"/>
                <a:cs typeface="+mn-cs"/>
              </a:rPr>
              <a:t>MMP (&gt;300 bar in our case based on correlation from Sebastian and Lawrence) </a:t>
            </a:r>
            <a:r>
              <a:rPr lang="en-GB" sz="1200" b="0" i="0" u="none" strike="noStrike" kern="1200" baseline="0" dirty="0" smtClean="0">
                <a:solidFill>
                  <a:schemeClr val="tx1"/>
                </a:solidFill>
                <a:latin typeface="+mn-lt"/>
                <a:ea typeface="+mn-ea"/>
                <a:cs typeface="+mn-cs"/>
              </a:rPr>
              <a:t>and it does not dissolve in oil very easily</a:t>
            </a:r>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b="1" dirty="0" smtClean="0">
                <a:sym typeface="Wingdings" panose="05000000000000000000" pitchFamily="2" charset="2"/>
              </a:rPr>
              <a:t>	</a:t>
            </a:r>
            <a:r>
              <a:rPr lang="en-GB" b="1" dirty="0" smtClean="0"/>
              <a:t>Oil swelling </a:t>
            </a:r>
            <a:r>
              <a:rPr lang="en-GB" b="1" baseline="0" dirty="0" smtClean="0"/>
              <a:t>and oil viscosity reduction negligible</a:t>
            </a:r>
            <a:endParaRPr lang="en-GB" b="1" baseline="0" dirty="0" smtClean="0">
              <a:sym typeface="Wingdings" panose="05000000000000000000" pitchFamily="2" charset="2"/>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b="1" dirty="0" smtClean="0">
                <a:sym typeface="Wingdings" panose="05000000000000000000" pitchFamily="2" charset="2"/>
              </a:rPr>
              <a:t>	</a:t>
            </a:r>
            <a:r>
              <a:rPr lang="en-GB" b="1" dirty="0" smtClean="0"/>
              <a:t>Need to look for additional displacement mechanism</a:t>
            </a:r>
            <a:endParaRPr lang="en-GB" b="1" baseline="0" dirty="0" smtClean="0">
              <a:sym typeface="Wingdings" panose="05000000000000000000" pitchFamily="2" charset="2"/>
            </a:endParaRP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Hypothesis 1 for immiscible N2 flooding: </a:t>
            </a:r>
            <a:r>
              <a:rPr lang="en-US" sz="1200" b="1" i="0" u="none" strike="noStrike" kern="1200" baseline="0" dirty="0" smtClean="0">
                <a:solidFill>
                  <a:schemeClr val="tx1"/>
                </a:solidFill>
                <a:latin typeface="+mn-lt"/>
                <a:ea typeface="+mn-ea"/>
                <a:cs typeface="+mn-cs"/>
              </a:rPr>
              <a:t>Film flow</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Film flow </a:t>
            </a:r>
            <a:r>
              <a:rPr lang="en-US" sz="1200" b="0" i="0" u="none" strike="noStrike" kern="1200" baseline="0" dirty="0" smtClean="0">
                <a:solidFill>
                  <a:schemeClr val="tx1"/>
                </a:solidFill>
                <a:latin typeface="+mn-lt"/>
                <a:ea typeface="+mn-ea"/>
                <a:cs typeface="+mn-cs"/>
                <a:sym typeface="Wingdings" panose="05000000000000000000" pitchFamily="2" charset="2"/>
              </a:rPr>
              <a:t> </a:t>
            </a:r>
            <a:r>
              <a:rPr lang="en-US" sz="1200" b="0" i="0" u="none" strike="noStrike" kern="1200" baseline="0" dirty="0" err="1" smtClean="0">
                <a:solidFill>
                  <a:schemeClr val="tx1"/>
                </a:solidFill>
                <a:latin typeface="+mn-lt"/>
                <a:ea typeface="+mn-ea"/>
                <a:cs typeface="+mn-cs"/>
                <a:sym typeface="Wingdings" panose="05000000000000000000" pitchFamily="2" charset="2"/>
              </a:rPr>
              <a:t>gebeurt</a:t>
            </a:r>
            <a:r>
              <a:rPr lang="en-US" sz="1200" b="0" i="0" u="none" strike="noStrike" kern="1200" baseline="0" dirty="0" smtClean="0">
                <a:solidFill>
                  <a:schemeClr val="tx1"/>
                </a:solidFill>
                <a:latin typeface="+mn-lt"/>
                <a:ea typeface="+mn-ea"/>
                <a:cs typeface="+mn-cs"/>
                <a:sym typeface="Wingdings" panose="05000000000000000000" pitchFamily="2" charset="2"/>
              </a:rPr>
              <a:t> </a:t>
            </a:r>
            <a:r>
              <a:rPr lang="en-US" sz="1200" b="0" i="0" u="none" strike="noStrike" kern="1200" baseline="0" dirty="0" err="1" smtClean="0">
                <a:solidFill>
                  <a:schemeClr val="tx1"/>
                </a:solidFill>
                <a:latin typeface="+mn-lt"/>
                <a:ea typeface="+mn-ea"/>
                <a:cs typeface="+mn-cs"/>
                <a:sym typeface="Wingdings" panose="05000000000000000000" pitchFamily="2" charset="2"/>
              </a:rPr>
              <a:t>alleen</a:t>
            </a:r>
            <a:r>
              <a:rPr lang="en-US" sz="1200" b="0" i="0" u="none" strike="noStrike" kern="1200" baseline="0" dirty="0" smtClean="0">
                <a:solidFill>
                  <a:schemeClr val="tx1"/>
                </a:solidFill>
                <a:latin typeface="+mn-lt"/>
                <a:ea typeface="+mn-ea"/>
                <a:cs typeface="+mn-cs"/>
                <a:sym typeface="Wingdings" panose="05000000000000000000" pitchFamily="2" charset="2"/>
              </a:rPr>
              <a:t> </a:t>
            </a:r>
            <a:r>
              <a:rPr lang="en-US" sz="1200" b="0" i="0" u="none" strike="noStrike" kern="1200" baseline="0" dirty="0" err="1" smtClean="0">
                <a:solidFill>
                  <a:schemeClr val="tx1"/>
                </a:solidFill>
                <a:latin typeface="+mn-lt"/>
                <a:ea typeface="+mn-ea"/>
                <a:cs typeface="+mn-cs"/>
                <a:sym typeface="Wingdings" panose="05000000000000000000" pitchFamily="2" charset="2"/>
              </a:rPr>
              <a:t>als</a:t>
            </a:r>
            <a:r>
              <a:rPr lang="en-US" sz="1200" b="0" i="0" u="none" strike="noStrike" kern="1200" baseline="0" dirty="0" smtClean="0">
                <a:solidFill>
                  <a:schemeClr val="tx1"/>
                </a:solidFill>
                <a:latin typeface="+mn-lt"/>
                <a:ea typeface="+mn-ea"/>
                <a:cs typeface="+mn-cs"/>
                <a:sym typeface="Wingdings" panose="05000000000000000000" pitchFamily="2" charset="2"/>
              </a:rPr>
              <a:t> water – gas IFT </a:t>
            </a:r>
            <a:r>
              <a:rPr lang="en-US" sz="1200" b="0" i="0" u="none" strike="noStrike" kern="1200" baseline="0" dirty="0" err="1" smtClean="0">
                <a:solidFill>
                  <a:schemeClr val="tx1"/>
                </a:solidFill>
                <a:latin typeface="+mn-lt"/>
                <a:ea typeface="+mn-ea"/>
                <a:cs typeface="+mn-cs"/>
                <a:sym typeface="Wingdings" panose="05000000000000000000" pitchFamily="2" charset="2"/>
              </a:rPr>
              <a:t>relatief</a:t>
            </a:r>
            <a:r>
              <a:rPr lang="en-US" sz="1200" b="0" i="0" u="none" strike="noStrike" kern="1200" baseline="0" dirty="0" smtClean="0">
                <a:solidFill>
                  <a:schemeClr val="tx1"/>
                </a:solidFill>
                <a:latin typeface="+mn-lt"/>
                <a:ea typeface="+mn-ea"/>
                <a:cs typeface="+mn-cs"/>
                <a:sym typeface="Wingdings" panose="05000000000000000000" pitchFamily="2" charset="2"/>
              </a:rPr>
              <a:t> high is tov oil – gas, oil – water IFT. Oil </a:t>
            </a:r>
            <a:r>
              <a:rPr lang="en-US" sz="1200" b="0" i="0" u="none" strike="noStrike" kern="1200" baseline="0" dirty="0" err="1" smtClean="0">
                <a:solidFill>
                  <a:schemeClr val="tx1"/>
                </a:solidFill>
                <a:latin typeface="+mn-lt"/>
                <a:ea typeface="+mn-ea"/>
                <a:cs typeface="+mn-cs"/>
                <a:sym typeface="Wingdings" panose="05000000000000000000" pitchFamily="2" charset="2"/>
              </a:rPr>
              <a:t>spreidt</a:t>
            </a:r>
            <a:r>
              <a:rPr lang="en-US" sz="1200" b="0" i="0" u="none" strike="noStrike" kern="1200" baseline="0" dirty="0" smtClean="0">
                <a:solidFill>
                  <a:schemeClr val="tx1"/>
                </a:solidFill>
                <a:latin typeface="+mn-lt"/>
                <a:ea typeface="+mn-ea"/>
                <a:cs typeface="+mn-cs"/>
                <a:sym typeface="Wingdings" panose="05000000000000000000" pitchFamily="2" charset="2"/>
              </a:rPr>
              <a:t> </a:t>
            </a:r>
            <a:r>
              <a:rPr lang="en-US" sz="1200" b="0" i="0" u="none" strike="noStrike" kern="1200" baseline="0" dirty="0" err="1" smtClean="0">
                <a:solidFill>
                  <a:schemeClr val="tx1"/>
                </a:solidFill>
                <a:latin typeface="+mn-lt"/>
                <a:ea typeface="+mn-ea"/>
                <a:cs typeface="+mn-cs"/>
                <a:sym typeface="Wingdings" panose="05000000000000000000" pitchFamily="2" charset="2"/>
              </a:rPr>
              <a:t>zich</a:t>
            </a:r>
            <a:r>
              <a:rPr lang="en-US" sz="1200" b="0" i="0" u="none" strike="noStrike" kern="1200" baseline="0" dirty="0" smtClean="0">
                <a:solidFill>
                  <a:schemeClr val="tx1"/>
                </a:solidFill>
                <a:latin typeface="+mn-lt"/>
                <a:ea typeface="+mn-ea"/>
                <a:cs typeface="+mn-cs"/>
                <a:sym typeface="Wingdings" panose="05000000000000000000" pitchFamily="2" charset="2"/>
              </a:rPr>
              <a:t> </a:t>
            </a:r>
            <a:r>
              <a:rPr lang="en-US" sz="1200" b="0" i="0" u="none" strike="noStrike" kern="1200" baseline="0" dirty="0" err="1" smtClean="0">
                <a:solidFill>
                  <a:schemeClr val="tx1"/>
                </a:solidFill>
                <a:latin typeface="+mn-lt"/>
                <a:ea typeface="+mn-ea"/>
                <a:cs typeface="+mn-cs"/>
                <a:sym typeface="Wingdings" panose="05000000000000000000" pitchFamily="2" charset="2"/>
              </a:rPr>
              <a:t>uit</a:t>
            </a:r>
            <a:r>
              <a:rPr lang="en-US" sz="1200" b="0" i="0" u="none" strike="noStrike" kern="1200" baseline="0" dirty="0" smtClean="0">
                <a:solidFill>
                  <a:schemeClr val="tx1"/>
                </a:solidFill>
                <a:latin typeface="+mn-lt"/>
                <a:ea typeface="+mn-ea"/>
                <a:cs typeface="+mn-cs"/>
                <a:sym typeface="Wingdings" panose="05000000000000000000" pitchFamily="2" charset="2"/>
              </a:rPr>
              <a:t> over </a:t>
            </a:r>
            <a:r>
              <a:rPr lang="en-US" sz="1200" b="0" i="0" u="none" strike="noStrike" kern="1200" baseline="0" dirty="0" err="1" smtClean="0">
                <a:solidFill>
                  <a:schemeClr val="tx1"/>
                </a:solidFill>
                <a:latin typeface="+mn-lt"/>
                <a:ea typeface="+mn-ea"/>
                <a:cs typeface="+mn-cs"/>
                <a:sym typeface="Wingdings" panose="05000000000000000000" pitchFamily="2" charset="2"/>
              </a:rPr>
              <a:t>dit</a:t>
            </a:r>
            <a:r>
              <a:rPr lang="en-US" sz="1200" b="0" i="0" u="none" strike="noStrike" kern="1200" baseline="0" dirty="0" smtClean="0">
                <a:solidFill>
                  <a:schemeClr val="tx1"/>
                </a:solidFill>
                <a:latin typeface="+mn-lt"/>
                <a:ea typeface="+mn-ea"/>
                <a:cs typeface="+mn-cs"/>
                <a:sym typeface="Wingdings" panose="05000000000000000000" pitchFamily="2" charset="2"/>
              </a:rPr>
              <a:t> interface (gas-water interface) </a:t>
            </a:r>
            <a:r>
              <a:rPr lang="en-US" sz="1200" b="0" i="0" u="none" strike="noStrike" kern="1200" baseline="0" dirty="0" err="1" smtClean="0">
                <a:solidFill>
                  <a:schemeClr val="tx1"/>
                </a:solidFill>
                <a:latin typeface="+mn-lt"/>
                <a:ea typeface="+mn-ea"/>
                <a:cs typeface="+mn-cs"/>
                <a:sym typeface="Wingdings" panose="05000000000000000000" pitchFamily="2" charset="2"/>
              </a:rPr>
              <a:t>en</a:t>
            </a:r>
            <a:r>
              <a:rPr lang="en-US" sz="1200" b="0" i="0" u="none" strike="noStrike" kern="1200" baseline="0" dirty="0" smtClean="0">
                <a:solidFill>
                  <a:schemeClr val="tx1"/>
                </a:solidFill>
                <a:latin typeface="+mn-lt"/>
                <a:ea typeface="+mn-ea"/>
                <a:cs typeface="+mn-cs"/>
                <a:sym typeface="Wingdings" panose="05000000000000000000" pitchFamily="2" charset="2"/>
              </a:rPr>
              <a:t> </a:t>
            </a:r>
            <a:r>
              <a:rPr lang="en-US" sz="1200" b="0" i="0" u="none" strike="noStrike" kern="1200" baseline="0" dirty="0" err="1" smtClean="0">
                <a:solidFill>
                  <a:schemeClr val="tx1"/>
                </a:solidFill>
                <a:latin typeface="+mn-lt"/>
                <a:ea typeface="+mn-ea"/>
                <a:cs typeface="+mn-cs"/>
                <a:sym typeface="Wingdings" panose="05000000000000000000" pitchFamily="2" charset="2"/>
              </a:rPr>
              <a:t>kan</a:t>
            </a:r>
            <a:r>
              <a:rPr lang="en-US" sz="1200" b="0" i="0" u="none" strike="noStrike" kern="1200" baseline="0" dirty="0" smtClean="0">
                <a:solidFill>
                  <a:schemeClr val="tx1"/>
                </a:solidFill>
                <a:latin typeface="+mn-lt"/>
                <a:ea typeface="+mn-ea"/>
                <a:cs typeface="+mn-cs"/>
                <a:sym typeface="Wingdings" panose="05000000000000000000" pitchFamily="2" charset="2"/>
              </a:rPr>
              <a:t> zo </a:t>
            </a:r>
            <a:r>
              <a:rPr lang="en-US" sz="1200" b="0" i="0" u="none" strike="noStrike" kern="1200" baseline="0" dirty="0" err="1" smtClean="0">
                <a:solidFill>
                  <a:schemeClr val="tx1"/>
                </a:solidFill>
                <a:latin typeface="+mn-lt"/>
                <a:ea typeface="+mn-ea"/>
                <a:cs typeface="+mn-cs"/>
                <a:sym typeface="Wingdings" panose="05000000000000000000" pitchFamily="2" charset="2"/>
              </a:rPr>
              <a:t>geproduceerd</a:t>
            </a:r>
            <a:r>
              <a:rPr lang="en-US" sz="1200" b="0" i="0" u="none" strike="noStrike" kern="1200" baseline="0" dirty="0" smtClean="0">
                <a:solidFill>
                  <a:schemeClr val="tx1"/>
                </a:solidFill>
                <a:latin typeface="+mn-lt"/>
                <a:ea typeface="+mn-ea"/>
                <a:cs typeface="+mn-cs"/>
                <a:sym typeface="Wingdings" panose="05000000000000000000" pitchFamily="2" charset="2"/>
              </a:rPr>
              <a:t> </a:t>
            </a:r>
            <a:r>
              <a:rPr lang="en-US" sz="1200" b="0" i="0" u="none" strike="noStrike" kern="1200" baseline="0" dirty="0" err="1" smtClean="0">
                <a:solidFill>
                  <a:schemeClr val="tx1"/>
                </a:solidFill>
                <a:latin typeface="+mn-lt"/>
                <a:ea typeface="+mn-ea"/>
                <a:cs typeface="+mn-cs"/>
                <a:sym typeface="Wingdings" panose="05000000000000000000" pitchFamily="2" charset="2"/>
              </a:rPr>
              <a:t>worden</a:t>
            </a:r>
            <a:r>
              <a:rPr lang="en-US" sz="1200" b="0" i="0" u="none" strike="noStrike" kern="1200" baseline="0" dirty="0" smtClean="0">
                <a:solidFill>
                  <a:schemeClr val="tx1"/>
                </a:solidFill>
                <a:latin typeface="+mn-lt"/>
                <a:ea typeface="+mn-ea"/>
                <a:cs typeface="+mn-cs"/>
                <a:sym typeface="Wingdings" panose="05000000000000000000" pitchFamily="2" charset="2"/>
              </a:rPr>
              <a:t>.  </a:t>
            </a:r>
            <a:r>
              <a:rPr lang="en-US" sz="1200" b="0" i="0" u="none" strike="noStrike" kern="1200" baseline="0" dirty="0" err="1" smtClean="0">
                <a:solidFill>
                  <a:schemeClr val="tx1"/>
                </a:solidFill>
                <a:latin typeface="+mn-lt"/>
                <a:ea typeface="+mn-ea"/>
                <a:cs typeface="+mn-cs"/>
                <a:sym typeface="Wingdings" panose="05000000000000000000" pitchFamily="2" charset="2"/>
              </a:rPr>
              <a:t>een</a:t>
            </a:r>
            <a:r>
              <a:rPr lang="en-US" sz="1200" b="0" i="0" u="none" strike="noStrike" kern="1200" baseline="0" dirty="0" smtClean="0">
                <a:solidFill>
                  <a:schemeClr val="tx1"/>
                </a:solidFill>
                <a:latin typeface="+mn-lt"/>
                <a:ea typeface="+mn-ea"/>
                <a:cs typeface="+mn-cs"/>
                <a:sym typeface="Wingdings" panose="05000000000000000000" pitchFamily="2" charset="2"/>
              </a:rPr>
              <a:t> </a:t>
            </a:r>
            <a:r>
              <a:rPr lang="en-US" sz="1200" b="0" i="0" u="none" strike="noStrike" kern="1200" baseline="0" dirty="0" err="1" smtClean="0">
                <a:solidFill>
                  <a:schemeClr val="tx1"/>
                </a:solidFill>
                <a:latin typeface="+mn-lt"/>
                <a:ea typeface="+mn-ea"/>
                <a:cs typeface="+mn-cs"/>
                <a:sym typeface="Wingdings" panose="05000000000000000000" pitchFamily="2" charset="2"/>
              </a:rPr>
              <a:t>potentieel</a:t>
            </a:r>
            <a:r>
              <a:rPr lang="en-US" sz="1200" b="0" i="0" u="none" strike="noStrike" kern="1200" baseline="0" dirty="0" smtClean="0">
                <a:solidFill>
                  <a:schemeClr val="tx1"/>
                </a:solidFill>
                <a:latin typeface="+mn-lt"/>
                <a:ea typeface="+mn-ea"/>
                <a:cs typeface="+mn-cs"/>
                <a:sym typeface="Wingdings" panose="05000000000000000000" pitchFamily="2" charset="2"/>
              </a:rPr>
              <a:t> displacement </a:t>
            </a:r>
            <a:r>
              <a:rPr lang="en-US" sz="1200" b="0" i="0" u="none" strike="noStrike" kern="1200" baseline="0" dirty="0" err="1" smtClean="0">
                <a:solidFill>
                  <a:schemeClr val="tx1"/>
                </a:solidFill>
                <a:latin typeface="+mn-lt"/>
                <a:ea typeface="+mn-ea"/>
                <a:cs typeface="+mn-cs"/>
                <a:sym typeface="Wingdings" panose="05000000000000000000" pitchFamily="2" charset="2"/>
              </a:rPr>
              <a:t>mechanisme</a:t>
            </a:r>
            <a:r>
              <a:rPr lang="en-US" sz="1200" b="0" i="0" u="none" strike="noStrike" kern="1200" baseline="0" dirty="0" smtClean="0">
                <a:solidFill>
                  <a:schemeClr val="tx1"/>
                </a:solidFill>
                <a:latin typeface="+mn-lt"/>
                <a:ea typeface="+mn-ea"/>
                <a:cs typeface="+mn-cs"/>
                <a:sym typeface="Wingdings" panose="05000000000000000000" pitchFamily="2" charset="2"/>
              </a:rPr>
              <a:t> van immiscible N2 injection.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Hypothesis 2 for WAG: </a:t>
            </a:r>
            <a:r>
              <a:rPr lang="en-US" sz="1200" b="1" i="0" u="none" strike="noStrike" kern="1200" baseline="0" dirty="0" smtClean="0">
                <a:solidFill>
                  <a:schemeClr val="tx1"/>
                </a:solidFill>
                <a:latin typeface="+mn-lt"/>
                <a:ea typeface="+mn-ea"/>
                <a:cs typeface="+mn-cs"/>
              </a:rPr>
              <a:t>3-phase relative permeability effect</a:t>
            </a:r>
          </a:p>
          <a:p>
            <a:endParaRPr lang="en-US"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sym typeface="Wingdings" panose="05000000000000000000" pitchFamily="2" charset="2"/>
              </a:rPr>
              <a:t>Potential displacement mechanism. Trapped gas saturation </a:t>
            </a:r>
            <a:r>
              <a:rPr lang="en-US" sz="1200" b="0" i="0" u="none" strike="noStrike" kern="1200" baseline="0" dirty="0" err="1" smtClean="0">
                <a:solidFill>
                  <a:schemeClr val="tx1"/>
                </a:solidFill>
                <a:latin typeface="+mn-lt"/>
                <a:ea typeface="+mn-ea"/>
                <a:cs typeface="+mn-cs"/>
                <a:sym typeface="Wingdings" panose="05000000000000000000" pitchFamily="2" charset="2"/>
              </a:rPr>
              <a:t>neemt</a:t>
            </a:r>
            <a:r>
              <a:rPr lang="en-US" sz="1200" b="0" i="0" u="none" strike="noStrike" kern="1200" baseline="0" dirty="0" smtClean="0">
                <a:solidFill>
                  <a:schemeClr val="tx1"/>
                </a:solidFill>
                <a:latin typeface="+mn-lt"/>
                <a:ea typeface="+mn-ea"/>
                <a:cs typeface="+mn-cs"/>
                <a:sym typeface="Wingdings" panose="05000000000000000000" pitchFamily="2" charset="2"/>
              </a:rPr>
              <a:t> toe, </a:t>
            </a:r>
            <a:r>
              <a:rPr lang="en-US" sz="1200" b="0" i="0" u="none" strike="noStrike" kern="1200" baseline="0" dirty="0" err="1" smtClean="0">
                <a:solidFill>
                  <a:schemeClr val="tx1"/>
                </a:solidFill>
                <a:latin typeface="+mn-lt"/>
                <a:ea typeface="+mn-ea"/>
                <a:cs typeface="+mn-cs"/>
                <a:sym typeface="Wingdings" panose="05000000000000000000" pitchFamily="2" charset="2"/>
              </a:rPr>
              <a:t>totale</a:t>
            </a:r>
            <a:r>
              <a:rPr lang="en-US" sz="1200" b="0" i="0" u="none" strike="noStrike" kern="1200" baseline="0" dirty="0" smtClean="0">
                <a:solidFill>
                  <a:schemeClr val="tx1"/>
                </a:solidFill>
                <a:latin typeface="+mn-lt"/>
                <a:ea typeface="+mn-ea"/>
                <a:cs typeface="+mn-cs"/>
                <a:sym typeface="Wingdings" panose="05000000000000000000" pitchFamily="2" charset="2"/>
              </a:rPr>
              <a:t> gas saturation </a:t>
            </a:r>
            <a:r>
              <a:rPr lang="en-US" sz="1200" b="0" i="0" u="none" strike="noStrike" kern="1200" baseline="0" dirty="0" err="1" smtClean="0">
                <a:solidFill>
                  <a:schemeClr val="tx1"/>
                </a:solidFill>
                <a:latin typeface="+mn-lt"/>
                <a:ea typeface="+mn-ea"/>
                <a:cs typeface="+mn-cs"/>
                <a:sym typeface="Wingdings" panose="05000000000000000000" pitchFamily="2" charset="2"/>
              </a:rPr>
              <a:t>neemt</a:t>
            </a:r>
            <a:r>
              <a:rPr lang="en-US" sz="1200" b="0" i="0" u="none" strike="noStrike" kern="1200" baseline="0" dirty="0" smtClean="0">
                <a:solidFill>
                  <a:schemeClr val="tx1"/>
                </a:solidFill>
                <a:latin typeface="+mn-lt"/>
                <a:ea typeface="+mn-ea"/>
                <a:cs typeface="+mn-cs"/>
                <a:sym typeface="Wingdings" panose="05000000000000000000" pitchFamily="2" charset="2"/>
              </a:rPr>
              <a:t> toe, </a:t>
            </a:r>
            <a:r>
              <a:rPr lang="en-US" sz="1200" b="0" i="0" u="none" strike="noStrike" kern="1200" baseline="0" dirty="0" err="1" smtClean="0">
                <a:solidFill>
                  <a:schemeClr val="tx1"/>
                </a:solidFill>
                <a:latin typeface="+mn-lt"/>
                <a:ea typeface="+mn-ea"/>
                <a:cs typeface="+mn-cs"/>
                <a:sym typeface="Wingdings" panose="05000000000000000000" pitchFamily="2" charset="2"/>
              </a:rPr>
              <a:t>Krg</a:t>
            </a:r>
            <a:r>
              <a:rPr lang="en-US" sz="1200" b="0" i="0" u="none" strike="noStrike" kern="1200" baseline="0" dirty="0" smtClean="0">
                <a:solidFill>
                  <a:schemeClr val="tx1"/>
                </a:solidFill>
                <a:latin typeface="+mn-lt"/>
                <a:ea typeface="+mn-ea"/>
                <a:cs typeface="+mn-cs"/>
                <a:sym typeface="Wingdings" panose="05000000000000000000" pitchFamily="2" charset="2"/>
              </a:rPr>
              <a:t> </a:t>
            </a:r>
            <a:r>
              <a:rPr lang="en-US" sz="1200" b="0" i="0" u="none" strike="noStrike" kern="1200" baseline="0" dirty="0" err="1" smtClean="0">
                <a:solidFill>
                  <a:schemeClr val="tx1"/>
                </a:solidFill>
                <a:latin typeface="+mn-lt"/>
                <a:ea typeface="+mn-ea"/>
                <a:cs typeface="+mn-cs"/>
                <a:sym typeface="Wingdings" panose="05000000000000000000" pitchFamily="2" charset="2"/>
              </a:rPr>
              <a:t>neemt</a:t>
            </a:r>
            <a:r>
              <a:rPr lang="en-US" sz="1200" b="0" i="0" u="none" strike="noStrike" kern="1200" baseline="0" dirty="0" smtClean="0">
                <a:solidFill>
                  <a:schemeClr val="tx1"/>
                </a:solidFill>
                <a:latin typeface="+mn-lt"/>
                <a:ea typeface="+mn-ea"/>
                <a:cs typeface="+mn-cs"/>
                <a:sym typeface="Wingdings" panose="05000000000000000000" pitchFamily="2" charset="2"/>
              </a:rPr>
              <a:t> </a:t>
            </a:r>
            <a:r>
              <a:rPr lang="en-US" sz="1200" b="0" i="0" u="none" strike="noStrike" kern="1200" baseline="0" dirty="0" err="1" smtClean="0">
                <a:solidFill>
                  <a:schemeClr val="tx1"/>
                </a:solidFill>
                <a:latin typeface="+mn-lt"/>
                <a:ea typeface="+mn-ea"/>
                <a:cs typeface="+mn-cs"/>
                <a:sym typeface="Wingdings" panose="05000000000000000000" pitchFamily="2" charset="2"/>
              </a:rPr>
              <a:t>af</a:t>
            </a:r>
            <a:r>
              <a:rPr lang="en-US" sz="1200" b="0" i="0" u="none" strike="noStrike" kern="1200" baseline="0" dirty="0" smtClean="0">
                <a:solidFill>
                  <a:schemeClr val="tx1"/>
                </a:solidFill>
                <a:latin typeface="+mn-lt"/>
                <a:ea typeface="+mn-ea"/>
                <a:cs typeface="+mn-cs"/>
                <a:sym typeface="Wingdings" panose="05000000000000000000" pitchFamily="2" charset="2"/>
              </a:rPr>
              <a:t>, </a:t>
            </a:r>
            <a:r>
              <a:rPr lang="en-US" sz="1200" b="0" i="0" u="none" strike="noStrike" kern="1200" baseline="0" dirty="0" err="1" smtClean="0">
                <a:solidFill>
                  <a:schemeClr val="tx1"/>
                </a:solidFill>
                <a:latin typeface="+mn-lt"/>
                <a:ea typeface="+mn-ea"/>
                <a:cs typeface="+mn-cs"/>
                <a:sym typeface="Wingdings" panose="05000000000000000000" pitchFamily="2" charset="2"/>
              </a:rPr>
              <a:t>Krw</a:t>
            </a:r>
            <a:r>
              <a:rPr lang="en-US" sz="1200" b="0" i="0" u="none" strike="noStrike" kern="1200" baseline="0" dirty="0" smtClean="0">
                <a:solidFill>
                  <a:schemeClr val="tx1"/>
                </a:solidFill>
                <a:latin typeface="+mn-lt"/>
                <a:ea typeface="+mn-ea"/>
                <a:cs typeface="+mn-cs"/>
                <a:sym typeface="Wingdings" panose="05000000000000000000" pitchFamily="2" charset="2"/>
              </a:rPr>
              <a:t> </a:t>
            </a:r>
            <a:r>
              <a:rPr lang="en-US" sz="1200" b="0" i="0" u="none" strike="noStrike" kern="1200" baseline="0" dirty="0" err="1" smtClean="0">
                <a:solidFill>
                  <a:schemeClr val="tx1"/>
                </a:solidFill>
                <a:latin typeface="+mn-lt"/>
                <a:ea typeface="+mn-ea"/>
                <a:cs typeface="+mn-cs"/>
                <a:sym typeface="Wingdings" panose="05000000000000000000" pitchFamily="2" charset="2"/>
              </a:rPr>
              <a:t>neemt</a:t>
            </a:r>
            <a:r>
              <a:rPr lang="en-US" sz="1200" b="0" i="0" u="none" strike="noStrike" kern="1200" baseline="0" dirty="0" smtClean="0">
                <a:solidFill>
                  <a:schemeClr val="tx1"/>
                </a:solidFill>
                <a:latin typeface="+mn-lt"/>
                <a:ea typeface="+mn-ea"/>
                <a:cs typeface="+mn-cs"/>
                <a:sym typeface="Wingdings" panose="05000000000000000000" pitchFamily="2" charset="2"/>
              </a:rPr>
              <a:t> </a:t>
            </a:r>
            <a:r>
              <a:rPr lang="en-US" sz="1200" b="0" i="0" u="none" strike="noStrike" kern="1200" baseline="0" dirty="0" err="1" smtClean="0">
                <a:solidFill>
                  <a:schemeClr val="tx1"/>
                </a:solidFill>
                <a:latin typeface="+mn-lt"/>
                <a:ea typeface="+mn-ea"/>
                <a:cs typeface="+mn-cs"/>
                <a:sym typeface="Wingdings" panose="05000000000000000000" pitchFamily="2" charset="2"/>
              </a:rPr>
              <a:t>ook</a:t>
            </a:r>
            <a:r>
              <a:rPr lang="en-US" sz="1200" b="0" i="0" u="none" strike="noStrike" kern="1200" baseline="0" dirty="0" smtClean="0">
                <a:solidFill>
                  <a:schemeClr val="tx1"/>
                </a:solidFill>
                <a:latin typeface="+mn-lt"/>
                <a:ea typeface="+mn-ea"/>
                <a:cs typeface="+mn-cs"/>
                <a:sym typeface="Wingdings" panose="05000000000000000000" pitchFamily="2" charset="2"/>
              </a:rPr>
              <a:t> </a:t>
            </a:r>
            <a:r>
              <a:rPr lang="en-US" sz="1200" b="0" i="0" u="none" strike="noStrike" kern="1200" baseline="0" dirty="0" err="1" smtClean="0">
                <a:solidFill>
                  <a:schemeClr val="tx1"/>
                </a:solidFill>
                <a:latin typeface="+mn-lt"/>
                <a:ea typeface="+mn-ea"/>
                <a:cs typeface="+mn-cs"/>
                <a:sym typeface="Wingdings" panose="05000000000000000000" pitchFamily="2" charset="2"/>
              </a:rPr>
              <a:t>af</a:t>
            </a:r>
            <a:r>
              <a:rPr lang="en-US" sz="1200" b="0" i="0" u="none" strike="noStrike" kern="1200" baseline="0" dirty="0" smtClean="0">
                <a:solidFill>
                  <a:schemeClr val="tx1"/>
                </a:solidFill>
                <a:latin typeface="+mn-lt"/>
                <a:ea typeface="+mn-ea"/>
                <a:cs typeface="+mn-cs"/>
                <a:sym typeface="Wingdings" panose="05000000000000000000" pitchFamily="2" charset="2"/>
              </a:rPr>
              <a:t> </a:t>
            </a:r>
            <a:r>
              <a:rPr lang="en-US" sz="1200" b="0" i="0" u="none" strike="noStrike" kern="1200" baseline="0" dirty="0" err="1" smtClean="0">
                <a:solidFill>
                  <a:schemeClr val="tx1"/>
                </a:solidFill>
                <a:latin typeface="+mn-lt"/>
                <a:ea typeface="+mn-ea"/>
                <a:cs typeface="+mn-cs"/>
                <a:sym typeface="Wingdings" panose="05000000000000000000" pitchFamily="2" charset="2"/>
              </a:rPr>
              <a:t>omdat</a:t>
            </a:r>
            <a:r>
              <a:rPr lang="en-US" sz="1200" b="0" i="0" u="none" strike="noStrike" kern="1200" baseline="0" dirty="0" smtClean="0">
                <a:solidFill>
                  <a:schemeClr val="tx1"/>
                </a:solidFill>
                <a:latin typeface="+mn-lt"/>
                <a:ea typeface="+mn-ea"/>
                <a:cs typeface="+mn-cs"/>
                <a:sym typeface="Wingdings" panose="05000000000000000000" pitchFamily="2" charset="2"/>
              </a:rPr>
              <a:t> gas saturation </a:t>
            </a:r>
            <a:r>
              <a:rPr lang="en-US" sz="1200" b="0" i="0" u="none" strike="noStrike" kern="1200" baseline="0" dirty="0" err="1" smtClean="0">
                <a:solidFill>
                  <a:schemeClr val="tx1"/>
                </a:solidFill>
                <a:latin typeface="+mn-lt"/>
                <a:ea typeface="+mn-ea"/>
                <a:cs typeface="+mn-cs"/>
                <a:sym typeface="Wingdings" panose="05000000000000000000" pitchFamily="2" charset="2"/>
              </a:rPr>
              <a:t>toeneemt</a:t>
            </a:r>
            <a:r>
              <a:rPr lang="en-US" sz="1200" b="0" i="0" u="none" strike="noStrike" kern="1200" baseline="0" dirty="0" smtClean="0">
                <a:solidFill>
                  <a:schemeClr val="tx1"/>
                </a:solidFill>
                <a:latin typeface="+mn-lt"/>
                <a:ea typeface="+mn-ea"/>
                <a:cs typeface="+mn-cs"/>
                <a:sym typeface="Wingdings" panose="05000000000000000000" pitchFamily="2" charset="2"/>
              </a:rPr>
              <a:t>  improves mobility ratio and thus reduces Sor.</a:t>
            </a:r>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r>
              <a:rPr lang="en-GB" sz="1200" kern="1200" dirty="0" smtClean="0">
                <a:solidFill>
                  <a:schemeClr val="tx1"/>
                </a:solidFill>
                <a:effectLst/>
                <a:latin typeface="+mn-lt"/>
                <a:ea typeface="+mn-ea"/>
                <a:cs typeface="+mn-cs"/>
              </a:rPr>
              <a:t>(CO2 flood vs. CO2+N2 flood </a:t>
            </a:r>
            <a:r>
              <a:rPr lang="en-GB" sz="1200" kern="1200" dirty="0" smtClean="0">
                <a:solidFill>
                  <a:schemeClr val="tx1"/>
                </a:solidFill>
                <a:effectLst/>
                <a:latin typeface="+mn-lt"/>
                <a:ea typeface="+mn-ea"/>
                <a:cs typeface="+mn-cs"/>
                <a:sym typeface="Wingdings"/>
              </a:rPr>
              <a:t></a:t>
            </a:r>
            <a:r>
              <a:rPr lang="en-GB" sz="1200" kern="1200" dirty="0" smtClean="0">
                <a:solidFill>
                  <a:schemeClr val="tx1"/>
                </a:solidFill>
                <a:effectLst/>
                <a:latin typeface="+mn-lt"/>
                <a:ea typeface="+mn-ea"/>
                <a:cs typeface="+mn-cs"/>
              </a:rPr>
              <a:t> when N2 was added it showed higher recoveries then only pure CO2 </a:t>
            </a:r>
            <a:r>
              <a:rPr lang="en-GB" sz="1200" kern="1200" dirty="0" smtClean="0">
                <a:solidFill>
                  <a:schemeClr val="tx1"/>
                </a:solidFill>
                <a:effectLst/>
                <a:latin typeface="+mn-lt"/>
                <a:ea typeface="+mn-ea"/>
                <a:cs typeface="+mn-cs"/>
                <a:sym typeface="Wingdings"/>
              </a:rPr>
              <a:t></a:t>
            </a:r>
            <a:r>
              <a:rPr lang="en-GB" sz="1200" kern="1200" dirty="0" smtClean="0">
                <a:solidFill>
                  <a:schemeClr val="tx1"/>
                </a:solidFill>
                <a:effectLst/>
                <a:latin typeface="+mn-lt"/>
                <a:ea typeface="+mn-ea"/>
                <a:cs typeface="+mn-cs"/>
              </a:rPr>
              <a:t> other displacement mechanisms than oil swelling and viscosity reduction should be responsible for the improved oil recovery </a:t>
            </a:r>
            <a:r>
              <a:rPr lang="en-GB" sz="1200" kern="1200" dirty="0" smtClean="0">
                <a:solidFill>
                  <a:schemeClr val="tx1"/>
                </a:solidFill>
                <a:effectLst/>
                <a:latin typeface="+mn-lt"/>
                <a:ea typeface="+mn-ea"/>
                <a:cs typeface="+mn-cs"/>
                <a:sym typeface="Wingdings"/>
              </a:rPr>
              <a:t></a:t>
            </a:r>
            <a:r>
              <a:rPr lang="en-GB" sz="1200" kern="1200" dirty="0" smtClean="0">
                <a:solidFill>
                  <a:schemeClr val="tx1"/>
                </a:solidFill>
                <a:effectLst/>
                <a:latin typeface="+mn-lt"/>
                <a:ea typeface="+mn-ea"/>
                <a:cs typeface="+mn-cs"/>
              </a:rPr>
              <a:t> </a:t>
            </a:r>
            <a:r>
              <a:rPr lang="en-GB" sz="1200" b="1" kern="1200" dirty="0" smtClean="0">
                <a:solidFill>
                  <a:schemeClr val="tx1"/>
                </a:solidFill>
                <a:effectLst/>
                <a:latin typeface="+mn-lt"/>
                <a:ea typeface="+mn-ea"/>
                <a:cs typeface="+mn-cs"/>
              </a:rPr>
              <a:t>build-up of a free gas saturation, this may reduce the relative permeability to water, this improves the mobility ratio. </a:t>
            </a:r>
            <a:endParaRPr lang="nl-NL"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WAG </a:t>
            </a:r>
            <a:r>
              <a:rPr lang="en-GB" sz="1200" kern="1200" dirty="0" smtClean="0">
                <a:solidFill>
                  <a:schemeClr val="tx1"/>
                </a:solidFill>
                <a:effectLst/>
                <a:latin typeface="+mn-lt"/>
                <a:ea typeface="+mn-ea"/>
                <a:cs typeface="+mn-cs"/>
                <a:sym typeface="Wingdings"/>
              </a:rPr>
              <a:t></a:t>
            </a:r>
            <a:r>
              <a:rPr lang="en-GB" sz="1200" kern="1200" dirty="0" smtClean="0">
                <a:solidFill>
                  <a:schemeClr val="tx1"/>
                </a:solidFill>
                <a:effectLst/>
                <a:latin typeface="+mn-lt"/>
                <a:ea typeface="+mn-ea"/>
                <a:cs typeface="+mn-cs"/>
              </a:rPr>
              <a:t> flowing gas saturation decreases and trapped gas saturation increases </a:t>
            </a:r>
            <a:r>
              <a:rPr lang="en-GB" sz="1200" kern="1200" dirty="0" smtClean="0">
                <a:solidFill>
                  <a:schemeClr val="tx1"/>
                </a:solidFill>
                <a:effectLst/>
                <a:latin typeface="+mn-lt"/>
                <a:ea typeface="+mn-ea"/>
                <a:cs typeface="+mn-cs"/>
                <a:sym typeface="Wingdings"/>
              </a:rPr>
              <a:t></a:t>
            </a:r>
            <a:r>
              <a:rPr lang="en-GB" sz="1200" kern="1200" dirty="0" smtClean="0">
                <a:solidFill>
                  <a:schemeClr val="tx1"/>
                </a:solidFill>
                <a:effectLst/>
                <a:latin typeface="+mn-lt"/>
                <a:ea typeface="+mn-ea"/>
                <a:cs typeface="+mn-cs"/>
              </a:rPr>
              <a:t> gas </a:t>
            </a:r>
            <a:r>
              <a:rPr lang="en-GB" sz="1200" kern="1200" dirty="0" err="1" smtClean="0">
                <a:solidFill>
                  <a:schemeClr val="tx1"/>
                </a:solidFill>
                <a:effectLst/>
                <a:latin typeface="+mn-lt"/>
                <a:ea typeface="+mn-ea"/>
                <a:cs typeface="+mn-cs"/>
              </a:rPr>
              <a:t>rel</a:t>
            </a:r>
            <a:r>
              <a:rPr lang="en-GB" sz="1200" kern="1200" dirty="0" smtClean="0">
                <a:solidFill>
                  <a:schemeClr val="tx1"/>
                </a:solidFill>
                <a:effectLst/>
                <a:latin typeface="+mn-lt"/>
                <a:ea typeface="+mn-ea"/>
                <a:cs typeface="+mn-cs"/>
              </a:rPr>
              <a:t> perm decreases </a:t>
            </a:r>
            <a:r>
              <a:rPr lang="en-GB" sz="1200" kern="1200" dirty="0" smtClean="0">
                <a:solidFill>
                  <a:schemeClr val="tx1"/>
                </a:solidFill>
                <a:effectLst/>
                <a:latin typeface="+mn-lt"/>
                <a:ea typeface="+mn-ea"/>
                <a:cs typeface="+mn-cs"/>
                <a:sym typeface="Wingdings"/>
              </a:rPr>
              <a:t></a:t>
            </a:r>
            <a:r>
              <a:rPr lang="en-GB" sz="1200" kern="1200" dirty="0" smtClean="0">
                <a:solidFill>
                  <a:schemeClr val="tx1"/>
                </a:solidFill>
                <a:effectLst/>
                <a:latin typeface="+mn-lt"/>
                <a:ea typeface="+mn-ea"/>
                <a:cs typeface="+mn-cs"/>
              </a:rPr>
              <a:t> more favourable gas – oil mobility ratio : more stable oil displacement by gas. The more cycles </a:t>
            </a:r>
            <a:r>
              <a:rPr lang="en-GB" sz="1200" kern="1200" dirty="0" smtClean="0">
                <a:solidFill>
                  <a:schemeClr val="tx1"/>
                </a:solidFill>
                <a:effectLst/>
                <a:latin typeface="+mn-lt"/>
                <a:ea typeface="+mn-ea"/>
                <a:cs typeface="+mn-cs"/>
                <a:sym typeface="Wingdings"/>
              </a:rPr>
              <a:t></a:t>
            </a:r>
            <a:r>
              <a:rPr lang="en-GB" sz="1200" kern="1200" dirty="0" smtClean="0">
                <a:solidFill>
                  <a:schemeClr val="tx1"/>
                </a:solidFill>
                <a:effectLst/>
                <a:latin typeface="+mn-lt"/>
                <a:ea typeface="+mn-ea"/>
                <a:cs typeface="+mn-cs"/>
              </a:rPr>
              <a:t> the higher the trapped gas saturation which most likely results in lower oil saturation.)</a:t>
            </a:r>
            <a:endParaRPr lang="nl-NL"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endParaRPr lang="nl-NL"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endParaRPr lang="nl-NL" dirty="0"/>
          </a:p>
        </p:txBody>
      </p:sp>
      <p:sp>
        <p:nvSpPr>
          <p:cNvPr id="4" name="Slide Number Placeholder 3"/>
          <p:cNvSpPr>
            <a:spLocks noGrp="1"/>
          </p:cNvSpPr>
          <p:nvPr>
            <p:ph type="sldNum" sz="quarter" idx="10"/>
          </p:nvPr>
        </p:nvSpPr>
        <p:spPr/>
        <p:txBody>
          <a:bodyPr/>
          <a:lstStyle/>
          <a:p>
            <a:fld id="{C759775E-A668-433B-9FA9-3ECAE1DE3C78}" type="slidenum">
              <a:rPr lang="nl-NL" smtClean="0"/>
              <a:t>3</a:t>
            </a:fld>
            <a:endParaRPr lang="nl-NL"/>
          </a:p>
        </p:txBody>
      </p:sp>
    </p:spTree>
    <p:extLst>
      <p:ext uri="{BB962C8B-B14F-4D97-AF65-F5344CB8AC3E}">
        <p14:creationId xmlns:p14="http://schemas.microsoft.com/office/powerpoint/2010/main" val="17498826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In this slide I want to focus a bit more on the “film flow” phenomena.</a:t>
            </a:r>
          </a:p>
          <a:p>
            <a:endParaRPr lang="en-US" sz="1200" b="1"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Situation sketch: This is a water-wet system where we inject gas at a fully oil saturated core at Swc, the core is placed vertically </a:t>
            </a:r>
            <a:r>
              <a:rPr lang="en-US" sz="1200" b="1" i="0" u="none" strike="noStrike" kern="1200" baseline="0" dirty="0" smtClean="0">
                <a:solidFill>
                  <a:schemeClr val="tx1"/>
                </a:solidFill>
                <a:latin typeface="+mn-lt"/>
                <a:ea typeface="+mn-ea"/>
                <a:cs typeface="+mn-cs"/>
                <a:sym typeface="Wingdings" panose="05000000000000000000" pitchFamily="2" charset="2"/>
              </a:rPr>
              <a:t> gravity stable conditions. </a:t>
            </a:r>
            <a:r>
              <a:rPr lang="en-US" sz="1200" b="0" i="0" u="none" strike="noStrike" kern="1200" baseline="0" dirty="0" smtClean="0">
                <a:solidFill>
                  <a:schemeClr val="tx1"/>
                </a:solidFill>
                <a:latin typeface="+mn-lt"/>
                <a:ea typeface="+mn-ea"/>
                <a:cs typeface="+mn-cs"/>
              </a:rPr>
              <a:t>By </a:t>
            </a:r>
            <a:r>
              <a:rPr lang="en-US" sz="1200" b="0" i="0" u="none" strike="noStrike" kern="1200" baseline="0" dirty="0" err="1" smtClean="0">
                <a:solidFill>
                  <a:schemeClr val="tx1"/>
                </a:solidFill>
                <a:latin typeface="+mn-lt"/>
                <a:ea typeface="+mn-ea"/>
                <a:cs typeface="+mn-cs"/>
              </a:rPr>
              <a:t>Khorshidan</a:t>
            </a:r>
            <a:r>
              <a:rPr lang="en-US" sz="1200" b="0" i="0" u="none" strike="noStrike" kern="1200" baseline="0" dirty="0" smtClean="0">
                <a:solidFill>
                  <a:schemeClr val="tx1"/>
                </a:solidFill>
                <a:latin typeface="+mn-lt"/>
                <a:ea typeface="+mn-ea"/>
                <a:cs typeface="+mn-cs"/>
              </a:rPr>
              <a:t>, James and Butt (2016).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Fig 1</a:t>
            </a:r>
            <a:r>
              <a:rPr lang="en-US" sz="1200" b="0" i="0" u="none" strike="noStrike" kern="1200" baseline="0" dirty="0" smtClean="0">
                <a:solidFill>
                  <a:schemeClr val="tx1"/>
                </a:solidFill>
                <a:latin typeface="+mn-lt"/>
                <a:ea typeface="+mn-ea"/>
                <a:cs typeface="+mn-cs"/>
                <a:sym typeface="Wingdings" panose="05000000000000000000" pitchFamily="2" charset="2"/>
              </a:rPr>
              <a:t> </a:t>
            </a:r>
          </a:p>
          <a:p>
            <a:endParaRPr lang="en-US" sz="1200" b="0" i="0" u="none" strike="noStrike" kern="1200" baseline="0" dirty="0" smtClean="0">
              <a:solidFill>
                <a:schemeClr val="tx1"/>
              </a:solidFill>
              <a:latin typeface="+mn-lt"/>
              <a:ea typeface="+mn-ea"/>
              <a:cs typeface="+mn-cs"/>
              <a:sym typeface="Wingdings" panose="05000000000000000000" pitchFamily="2" charset="2"/>
            </a:endParaRPr>
          </a:p>
          <a:p>
            <a:r>
              <a:rPr lang="en-US" sz="1200" b="0" i="0" u="none" strike="noStrike" kern="1200" baseline="0" dirty="0" smtClean="0">
                <a:solidFill>
                  <a:schemeClr val="tx1"/>
                </a:solidFill>
                <a:latin typeface="+mn-lt"/>
                <a:ea typeface="+mn-ea"/>
                <a:cs typeface="+mn-cs"/>
                <a:sym typeface="Wingdings" panose="05000000000000000000" pitchFamily="2" charset="2"/>
              </a:rPr>
              <a:t>We have a pore together with two pore throat (a larger and a smaller one). Blue = water. Red = oil. Green = gas. Gas is injected from the top.</a:t>
            </a:r>
          </a:p>
          <a:p>
            <a:endParaRPr lang="en-US" sz="1200" b="0" i="0" u="none" strike="noStrike" kern="1200" baseline="0" dirty="0" smtClean="0">
              <a:solidFill>
                <a:schemeClr val="tx1"/>
              </a:solidFill>
              <a:latin typeface="+mn-lt"/>
              <a:ea typeface="+mn-ea"/>
              <a:cs typeface="+mn-cs"/>
              <a:sym typeface="Wingdings" panose="05000000000000000000" pitchFamily="2" charset="2"/>
            </a:endParaRPr>
          </a:p>
          <a:p>
            <a:r>
              <a:rPr lang="en-US" sz="1200" b="0" i="0" u="none" strike="noStrike" kern="1200" baseline="0" dirty="0" smtClean="0">
                <a:solidFill>
                  <a:schemeClr val="tx1"/>
                </a:solidFill>
                <a:latin typeface="+mn-lt"/>
                <a:ea typeface="+mn-ea"/>
                <a:cs typeface="+mn-cs"/>
                <a:sym typeface="Wingdings" panose="05000000000000000000" pitchFamily="2" charset="2"/>
              </a:rPr>
              <a:t>Fig 2</a:t>
            </a:r>
          </a:p>
          <a:p>
            <a:endParaRPr lang="en-US" sz="1200" b="0" i="0" u="none" strike="noStrike" kern="1200" baseline="0" dirty="0" smtClean="0">
              <a:solidFill>
                <a:schemeClr val="tx1"/>
              </a:solidFill>
              <a:latin typeface="+mn-lt"/>
              <a:ea typeface="+mn-ea"/>
              <a:cs typeface="+mn-cs"/>
              <a:sym typeface="Wingdings" panose="05000000000000000000" pitchFamily="2" charset="2"/>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sym typeface="Wingdings" panose="05000000000000000000" pitchFamily="2" charset="2"/>
              </a:rPr>
              <a:t>Gas has entered the pore body and once the vertical distance between the gas front and the pore throat is sufficient (H), then the capillary pressure is high enough for gas to enter the pore through the center of its throat  </a:t>
            </a:r>
            <a:r>
              <a:rPr lang="en-US" sz="1200" b="0" i="0" u="none" strike="noStrike" kern="1200" baseline="0" dirty="0" err="1" smtClean="0">
                <a:solidFill>
                  <a:schemeClr val="tx1"/>
                </a:solidFill>
                <a:latin typeface="+mn-lt"/>
                <a:ea typeface="+mn-ea"/>
                <a:cs typeface="+mn-cs"/>
                <a:sym typeface="Wingdings" panose="05000000000000000000" pitchFamily="2" charset="2"/>
              </a:rPr>
              <a:t>Pcgo</a:t>
            </a:r>
            <a:r>
              <a:rPr lang="en-US" sz="1200" b="0" i="0" u="none" strike="noStrike" kern="1200" baseline="0" dirty="0" smtClean="0">
                <a:solidFill>
                  <a:schemeClr val="tx1"/>
                </a:solidFill>
                <a:latin typeface="+mn-lt"/>
                <a:ea typeface="+mn-ea"/>
                <a:cs typeface="+mn-cs"/>
                <a:sym typeface="Wingdings" panose="05000000000000000000" pitchFamily="2" charset="2"/>
              </a:rPr>
              <a:t> = </a:t>
            </a:r>
            <a:r>
              <a:rPr lang="en-US" sz="1200" b="0" i="0" u="none" strike="noStrike" kern="1200" baseline="0" dirty="0" err="1" smtClean="0">
                <a:solidFill>
                  <a:schemeClr val="tx1"/>
                </a:solidFill>
                <a:latin typeface="+mn-lt"/>
                <a:ea typeface="+mn-ea"/>
                <a:cs typeface="+mn-cs"/>
                <a:sym typeface="Wingdings" panose="05000000000000000000" pitchFamily="2" charset="2"/>
              </a:rPr>
              <a:t>Pcgo_front</a:t>
            </a:r>
            <a:r>
              <a:rPr lang="en-US" sz="1200" b="0" i="0" u="none" strike="noStrike" kern="1200" baseline="0" dirty="0" smtClean="0">
                <a:solidFill>
                  <a:schemeClr val="tx1"/>
                </a:solidFill>
                <a:latin typeface="+mn-lt"/>
                <a:ea typeface="+mn-ea"/>
                <a:cs typeface="+mn-cs"/>
                <a:sym typeface="Wingdings" panose="05000000000000000000" pitchFamily="2" charset="2"/>
              </a:rPr>
              <a:t> + </a:t>
            </a:r>
            <a:r>
              <a:rPr lang="el-GR" sz="1200" b="0" i="0" u="none" strike="noStrike" kern="1200" baseline="0" dirty="0" smtClean="0">
                <a:solidFill>
                  <a:schemeClr val="tx1"/>
                </a:solidFill>
                <a:latin typeface="+mn-lt"/>
                <a:ea typeface="+mn-ea"/>
                <a:cs typeface="+mn-cs"/>
              </a:rPr>
              <a:t>Δ</a:t>
            </a:r>
            <a:r>
              <a:rPr lang="nl-NL" sz="1200" b="0" i="0" u="none" strike="noStrike" kern="1200" baseline="0" dirty="0" smtClean="0">
                <a:solidFill>
                  <a:schemeClr val="tx1"/>
                </a:solidFill>
                <a:latin typeface="+mn-lt"/>
                <a:ea typeface="+mn-ea"/>
                <a:cs typeface="+mn-cs"/>
              </a:rPr>
              <a:t>𝜌𝑔𝐻</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sym typeface="Wingdings" panose="05000000000000000000" pitchFamily="2" charset="2"/>
              </a:rPr>
              <a:t>Fig 3</a:t>
            </a:r>
          </a:p>
          <a:p>
            <a:endParaRPr lang="en-US" sz="1200" b="0" i="0" u="none" strike="noStrike" kern="1200" baseline="0" dirty="0" smtClean="0">
              <a:solidFill>
                <a:schemeClr val="tx1"/>
              </a:solidFill>
              <a:latin typeface="+mn-lt"/>
              <a:ea typeface="+mn-ea"/>
              <a:cs typeface="+mn-cs"/>
              <a:sym typeface="Wingdings" panose="05000000000000000000" pitchFamily="2" charset="2"/>
            </a:endParaRPr>
          </a:p>
          <a:p>
            <a:r>
              <a:rPr lang="en-US" sz="1200" b="1" i="0" u="none" strike="noStrike" kern="1200" baseline="0" dirty="0" smtClean="0">
                <a:solidFill>
                  <a:schemeClr val="tx1"/>
                </a:solidFill>
                <a:latin typeface="+mn-lt"/>
                <a:ea typeface="+mn-ea"/>
                <a:cs typeface="+mn-cs"/>
                <a:sym typeface="Wingdings" panose="05000000000000000000" pitchFamily="2" charset="2"/>
              </a:rPr>
              <a:t>Now oil can be drained out from the throat corners as oil can spread on the water – gas interface (if spreading coefficient is high enough)!!</a:t>
            </a:r>
          </a:p>
          <a:p>
            <a:endParaRPr lang="en-US" sz="1200" b="1" i="0" u="none" strike="noStrike" kern="1200" baseline="0" dirty="0" smtClean="0">
              <a:solidFill>
                <a:schemeClr val="tx1"/>
              </a:solidFill>
              <a:latin typeface="+mn-lt"/>
              <a:ea typeface="+mn-ea"/>
              <a:cs typeface="+mn-cs"/>
              <a:sym typeface="Wingdings" panose="05000000000000000000" pitchFamily="2" charset="2"/>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sym typeface="Wingdings" panose="05000000000000000000" pitchFamily="2" charset="2"/>
              </a:rPr>
              <a:t>Note: </a:t>
            </a:r>
            <a:r>
              <a:rPr lang="en-US" sz="1200" b="1" i="1" u="none" strike="noStrike" kern="1200" baseline="0" dirty="0" smtClean="0">
                <a:solidFill>
                  <a:schemeClr val="tx1"/>
                </a:solidFill>
                <a:latin typeface="+mn-lt"/>
                <a:ea typeface="+mn-ea"/>
                <a:cs typeface="+mn-cs"/>
                <a:sym typeface="Wingdings" panose="05000000000000000000" pitchFamily="2" charset="2"/>
              </a:rPr>
              <a:t>Capillary continuity is required for oil films to exist.</a:t>
            </a:r>
            <a:r>
              <a:rPr lang="en-US" sz="1200" b="0" i="0" u="none" strike="noStrike" kern="1200" baseline="0" dirty="0" smtClean="0">
                <a:solidFill>
                  <a:schemeClr val="tx1"/>
                </a:solidFill>
                <a:latin typeface="+mn-lt"/>
                <a:ea typeface="+mn-ea"/>
                <a:cs typeface="+mn-cs"/>
                <a:sym typeface="Wingdings" panose="05000000000000000000" pitchFamily="2" charset="2"/>
              </a:rPr>
              <a:t> Liquid films can rupture when Pc exceeds </a:t>
            </a:r>
            <a:r>
              <a:rPr lang="en-US" sz="1200" b="0" i="0" u="none" strike="noStrike" kern="1200" baseline="0" dirty="0" err="1" smtClean="0">
                <a:solidFill>
                  <a:schemeClr val="tx1"/>
                </a:solidFill>
                <a:latin typeface="+mn-lt"/>
                <a:ea typeface="+mn-ea"/>
                <a:cs typeface="+mn-cs"/>
                <a:sym typeface="Wingdings" panose="05000000000000000000" pitchFamily="2" charset="2"/>
              </a:rPr>
              <a:t>ciritcal</a:t>
            </a:r>
            <a:r>
              <a:rPr lang="en-US" sz="1200" b="0" i="0" u="none" strike="noStrike" kern="1200" baseline="0" dirty="0" smtClean="0">
                <a:solidFill>
                  <a:schemeClr val="tx1"/>
                </a:solidFill>
                <a:latin typeface="+mn-lt"/>
                <a:ea typeface="+mn-ea"/>
                <a:cs typeface="+mn-cs"/>
                <a:sym typeface="Wingdings" panose="05000000000000000000" pitchFamily="2" charset="2"/>
              </a:rPr>
              <a:t> Pc !!</a:t>
            </a:r>
            <a:endParaRPr lang="en-US"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smtClean="0">
              <a:solidFill>
                <a:schemeClr val="tx1"/>
              </a:solidFill>
              <a:latin typeface="+mn-lt"/>
              <a:ea typeface="+mn-ea"/>
              <a:cs typeface="+mn-cs"/>
              <a:sym typeface="Wingdings" panose="05000000000000000000" pitchFamily="2" charset="2"/>
            </a:endParaRPr>
          </a:p>
          <a:p>
            <a:r>
              <a:rPr lang="en-US" sz="1200" b="0" i="0" u="none" strike="noStrike" kern="1200" baseline="0" dirty="0" smtClean="0">
                <a:solidFill>
                  <a:schemeClr val="tx1"/>
                </a:solidFill>
                <a:latin typeface="+mn-lt"/>
                <a:ea typeface="+mn-ea"/>
                <a:cs typeface="+mn-cs"/>
                <a:sym typeface="Wingdings" panose="05000000000000000000" pitchFamily="2" charset="2"/>
              </a:rPr>
              <a:t>Note: </a:t>
            </a:r>
            <a:r>
              <a:rPr lang="en-US" sz="1200" b="1" i="1" u="none" strike="noStrike" kern="1200" baseline="0" dirty="0" smtClean="0">
                <a:solidFill>
                  <a:schemeClr val="tx1"/>
                </a:solidFill>
                <a:latin typeface="+mn-lt"/>
                <a:ea typeface="+mn-ea"/>
                <a:cs typeface="+mn-cs"/>
                <a:sym typeface="Wingdings" panose="05000000000000000000" pitchFamily="2" charset="2"/>
              </a:rPr>
              <a:t>If the pore throat is too small then the oil film elevation can be terminated since the oil – gas interface might be to highly curved  residual oil exist in smaller pores.</a:t>
            </a:r>
            <a:endParaRPr lang="en-US" sz="1200" b="0" i="0" u="none" strike="noStrike" kern="1200" baseline="0" dirty="0" smtClean="0">
              <a:solidFill>
                <a:schemeClr val="tx1"/>
              </a:solidFill>
              <a:latin typeface="+mn-lt"/>
              <a:ea typeface="+mn-ea"/>
              <a:cs typeface="+mn-cs"/>
              <a:sym typeface="Wingdings" panose="05000000000000000000" pitchFamily="2" charset="2"/>
            </a:endParaRPr>
          </a:p>
          <a:p>
            <a:endParaRPr lang="en-US" sz="1200" b="0" i="0" u="none" strike="noStrike" kern="1200" baseline="0" dirty="0" smtClean="0">
              <a:solidFill>
                <a:schemeClr val="tx1"/>
              </a:solidFill>
              <a:latin typeface="+mn-lt"/>
              <a:ea typeface="+mn-ea"/>
              <a:cs typeface="+mn-cs"/>
            </a:endParaRPr>
          </a:p>
          <a:p>
            <a:endParaRPr lang="nl-NL" dirty="0"/>
          </a:p>
        </p:txBody>
      </p:sp>
      <p:sp>
        <p:nvSpPr>
          <p:cNvPr id="4" name="Slide Number Placeholder 3"/>
          <p:cNvSpPr>
            <a:spLocks noGrp="1"/>
          </p:cNvSpPr>
          <p:nvPr>
            <p:ph type="sldNum" sz="quarter" idx="10"/>
          </p:nvPr>
        </p:nvSpPr>
        <p:spPr/>
        <p:txBody>
          <a:bodyPr/>
          <a:lstStyle/>
          <a:p>
            <a:fld id="{C759775E-A668-433B-9FA9-3ECAE1DE3C78}" type="slidenum">
              <a:rPr lang="nl-NL" smtClean="0"/>
              <a:t>4</a:t>
            </a:fld>
            <a:endParaRPr lang="nl-NL"/>
          </a:p>
        </p:txBody>
      </p:sp>
    </p:spTree>
    <p:extLst>
      <p:ext uri="{BB962C8B-B14F-4D97-AF65-F5344CB8AC3E}">
        <p14:creationId xmlns:p14="http://schemas.microsoft.com/office/powerpoint/2010/main" val="17498826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I’ve explained the research objective</a:t>
            </a:r>
            <a:r>
              <a:rPr lang="en-GB" baseline="0" dirty="0" smtClean="0"/>
              <a:t> </a:t>
            </a:r>
            <a:r>
              <a:rPr lang="en-GB" baseline="0" dirty="0" smtClean="0">
                <a:sym typeface="Wingdings" panose="05000000000000000000" pitchFamily="2" charset="2"/>
              </a:rPr>
              <a:t></a:t>
            </a:r>
            <a:endParaRPr lang="en-GB" dirty="0" smtClean="0"/>
          </a:p>
          <a:p>
            <a:r>
              <a:rPr lang="en-GB" dirty="0" smtClean="0"/>
              <a:t>Now lets continue with the experimental work.</a:t>
            </a:r>
            <a:endParaRPr lang="nl-NL" dirty="0"/>
          </a:p>
        </p:txBody>
      </p:sp>
      <p:sp>
        <p:nvSpPr>
          <p:cNvPr id="4" name="Slide Number Placeholder 3"/>
          <p:cNvSpPr>
            <a:spLocks noGrp="1"/>
          </p:cNvSpPr>
          <p:nvPr>
            <p:ph type="sldNum" sz="quarter" idx="10"/>
          </p:nvPr>
        </p:nvSpPr>
        <p:spPr/>
        <p:txBody>
          <a:bodyPr/>
          <a:lstStyle/>
          <a:p>
            <a:fld id="{C759775E-A668-433B-9FA9-3ECAE1DE3C78}" type="slidenum">
              <a:rPr lang="nl-NL" smtClean="0"/>
              <a:t>5</a:t>
            </a:fld>
            <a:endParaRPr lang="nl-NL"/>
          </a:p>
        </p:txBody>
      </p:sp>
    </p:spTree>
    <p:extLst>
      <p:ext uri="{BB962C8B-B14F-4D97-AF65-F5344CB8AC3E}">
        <p14:creationId xmlns:p14="http://schemas.microsoft.com/office/powerpoint/2010/main" val="17498826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slide presents the</a:t>
            </a:r>
            <a:r>
              <a:rPr lang="en-GB" baseline="0" dirty="0" smtClean="0"/>
              <a:t> </a:t>
            </a:r>
            <a:r>
              <a:rPr lang="en-GB" b="1" baseline="0" dirty="0" smtClean="0"/>
              <a:t>materials and methods</a:t>
            </a:r>
            <a:r>
              <a:rPr lang="en-GB" b="0" baseline="0" dirty="0" smtClean="0"/>
              <a:t> section.</a:t>
            </a:r>
          </a:p>
          <a:p>
            <a:endParaRPr lang="en-GB" b="0" baseline="0" dirty="0" smtClean="0"/>
          </a:p>
          <a:p>
            <a:r>
              <a:rPr lang="en-GB" b="1" baseline="0" dirty="0" smtClean="0"/>
              <a:t>Chemicals:</a:t>
            </a:r>
          </a:p>
          <a:p>
            <a:r>
              <a:rPr lang="en-GB" b="0" baseline="0" dirty="0" smtClean="0"/>
              <a:t>As initial brine we used 3 </a:t>
            </a:r>
            <a:r>
              <a:rPr lang="en-GB" b="0" baseline="0" dirty="0" err="1" smtClean="0"/>
              <a:t>wt</a:t>
            </a:r>
            <a:r>
              <a:rPr lang="en-GB" b="0" baseline="0" dirty="0" smtClean="0"/>
              <a:t>% sodium chloride dissolved in degassed demi water</a:t>
            </a:r>
          </a:p>
          <a:p>
            <a:r>
              <a:rPr lang="en-GB" b="0" baseline="0" dirty="0" smtClean="0"/>
              <a:t>As model oil we used normal hexadecane </a:t>
            </a:r>
          </a:p>
          <a:p>
            <a:r>
              <a:rPr lang="en-GB" b="0" baseline="0" dirty="0" smtClean="0"/>
              <a:t>The gas we used for gas flooding is nitrogen gas with a purity of more than 99%.</a:t>
            </a:r>
          </a:p>
          <a:p>
            <a:endParaRPr lang="en-GB" b="0" baseline="0" dirty="0" smtClean="0"/>
          </a:p>
          <a:p>
            <a:pPr marL="171450" indent="-171450">
              <a:buFont typeface="Wingdings"/>
              <a:buChar char="è"/>
            </a:pPr>
            <a:r>
              <a:rPr lang="en-GB" b="0" dirty="0" smtClean="0">
                <a:sym typeface="Wingdings" panose="05000000000000000000" pitchFamily="2" charset="2"/>
              </a:rPr>
              <a:t>In some of</a:t>
            </a:r>
            <a:r>
              <a:rPr lang="en-GB" b="0" baseline="0" dirty="0" smtClean="0">
                <a:sym typeface="Wingdings" panose="05000000000000000000" pitchFamily="2" charset="2"/>
              </a:rPr>
              <a:t> the experiments we have doped the oil and water phase to enhance its density differences for visualization purposes on CT-scan images. (the density difference between the oil and water phase should sufficient enough to distinguish the two phases). </a:t>
            </a:r>
          </a:p>
          <a:p>
            <a:pPr marL="0" indent="0">
              <a:buFont typeface="Wingdings"/>
              <a:buNone/>
            </a:pPr>
            <a:endParaRPr lang="en-GB" b="0" baseline="0" dirty="0" smtClean="0">
              <a:sym typeface="Wingdings" panose="05000000000000000000" pitchFamily="2" charset="2"/>
            </a:endParaRPr>
          </a:p>
          <a:p>
            <a:pPr marL="0" indent="0">
              <a:buFont typeface="Wingdings"/>
              <a:buNone/>
            </a:pPr>
            <a:r>
              <a:rPr lang="en-GB" b="1" baseline="0" dirty="0" smtClean="0">
                <a:sym typeface="Wingdings" panose="05000000000000000000" pitchFamily="2" charset="2"/>
              </a:rPr>
              <a:t>Core sample</a:t>
            </a:r>
          </a:p>
          <a:p>
            <a:pPr marL="0" indent="0">
              <a:buFont typeface="Wingdings"/>
              <a:buNone/>
            </a:pPr>
            <a:r>
              <a:rPr lang="en-GB" b="0" baseline="0" dirty="0" smtClean="0">
                <a:sym typeface="Wingdings" panose="05000000000000000000" pitchFamily="2" charset="2"/>
              </a:rPr>
              <a:t>In all core-flood tests Bentheimer sandstone samples have been used (40 and 17 cm length  17 cm length because 40 cm didn’t fit vertically in CT). Its properties per experiment are shown in the following table.</a:t>
            </a:r>
          </a:p>
          <a:p>
            <a:pPr marL="171450" indent="-171450">
              <a:buFontTx/>
              <a:buChar char="-"/>
            </a:pPr>
            <a:r>
              <a:rPr lang="en-GB" b="1" baseline="0" dirty="0" smtClean="0">
                <a:sym typeface="Wingdings" panose="05000000000000000000" pitchFamily="2" charset="2"/>
              </a:rPr>
              <a:t>In total we performed 5 tests</a:t>
            </a:r>
          </a:p>
          <a:p>
            <a:pPr marL="171450" indent="-171450">
              <a:buFontTx/>
              <a:buChar char="-"/>
            </a:pPr>
            <a:r>
              <a:rPr lang="en-GB" b="1" baseline="0" dirty="0" smtClean="0">
                <a:sym typeface="Wingdings" panose="05000000000000000000" pitchFamily="2" charset="2"/>
              </a:rPr>
              <a:t>Porosity is around 23/24 %</a:t>
            </a:r>
          </a:p>
          <a:p>
            <a:pPr marL="171450" indent="-171450">
              <a:buFontTx/>
              <a:buChar char="-"/>
            </a:pPr>
            <a:r>
              <a:rPr lang="en-GB" b="1" baseline="0" dirty="0" smtClean="0">
                <a:sym typeface="Wingdings" panose="05000000000000000000" pitchFamily="2" charset="2"/>
              </a:rPr>
              <a:t>Perm varies between 2 and 3 </a:t>
            </a:r>
            <a:r>
              <a:rPr lang="en-GB" b="1" baseline="0" dirty="0" err="1" smtClean="0">
                <a:sym typeface="Wingdings" panose="05000000000000000000" pitchFamily="2" charset="2"/>
              </a:rPr>
              <a:t>darcy</a:t>
            </a:r>
            <a:endParaRPr lang="en-GB" b="1" baseline="0" dirty="0" smtClean="0">
              <a:sym typeface="Wingdings" panose="05000000000000000000" pitchFamily="2" charset="2"/>
            </a:endParaRPr>
          </a:p>
          <a:p>
            <a:pPr marL="0" indent="0">
              <a:buFontTx/>
              <a:buNone/>
            </a:pPr>
            <a:r>
              <a:rPr lang="en-GB" b="0" baseline="0" dirty="0" smtClean="0">
                <a:sym typeface="Wingdings" panose="05000000000000000000" pitchFamily="2" charset="2"/>
              </a:rPr>
              <a:t> </a:t>
            </a:r>
            <a:endParaRPr lang="nl-NL" b="0" dirty="0"/>
          </a:p>
        </p:txBody>
      </p:sp>
      <p:sp>
        <p:nvSpPr>
          <p:cNvPr id="4" name="Slide Number Placeholder 3"/>
          <p:cNvSpPr>
            <a:spLocks noGrp="1"/>
          </p:cNvSpPr>
          <p:nvPr>
            <p:ph type="sldNum" sz="quarter" idx="10"/>
          </p:nvPr>
        </p:nvSpPr>
        <p:spPr/>
        <p:txBody>
          <a:bodyPr/>
          <a:lstStyle/>
          <a:p>
            <a:fld id="{C759775E-A668-433B-9FA9-3ECAE1DE3C78}" type="slidenum">
              <a:rPr lang="nl-NL" smtClean="0"/>
              <a:t>6</a:t>
            </a:fld>
            <a:endParaRPr lang="nl-NL"/>
          </a:p>
        </p:txBody>
      </p:sp>
    </p:spTree>
    <p:extLst>
      <p:ext uri="{BB962C8B-B14F-4D97-AF65-F5344CB8AC3E}">
        <p14:creationId xmlns:p14="http://schemas.microsoft.com/office/powerpoint/2010/main" val="17498826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a:t>
            </a:r>
            <a:r>
              <a:rPr lang="en-GB" baseline="0" dirty="0" smtClean="0"/>
              <a:t> slide shows an overview of the 5 different core-flood tests that have been conducted in this work:</a:t>
            </a:r>
          </a:p>
          <a:p>
            <a:endParaRPr lang="en-GB" baseline="0" dirty="0"/>
          </a:p>
          <a:p>
            <a:r>
              <a:rPr lang="en-GB" b="1" baseline="0" dirty="0" smtClean="0"/>
              <a:t>1,2 and 3 </a:t>
            </a:r>
            <a:r>
              <a:rPr lang="en-GB" b="1" baseline="0" dirty="0" smtClean="0">
                <a:sym typeface="Wingdings" panose="05000000000000000000" pitchFamily="2" charset="2"/>
              </a:rPr>
              <a:t> Primary gas flooding at fully oil saturated core at Swc. 1=back-pressure is varied during gas flooding once steady state P conditions were observed</a:t>
            </a:r>
          </a:p>
          <a:p>
            <a:r>
              <a:rPr lang="en-GB" b="1" baseline="0" dirty="0" smtClean="0">
                <a:sym typeface="Wingdings" panose="05000000000000000000" pitchFamily="2" charset="2"/>
              </a:rPr>
              <a:t>2= BP=5</a:t>
            </a:r>
          </a:p>
          <a:p>
            <a:r>
              <a:rPr lang="en-GB" b="1" baseline="0" dirty="0" smtClean="0">
                <a:sym typeface="Wingdings" panose="05000000000000000000" pitchFamily="2" charset="2"/>
              </a:rPr>
              <a:t>3= BP=10</a:t>
            </a:r>
          </a:p>
          <a:p>
            <a:endParaRPr lang="en-GB" b="1" baseline="0" dirty="0" smtClean="0">
              <a:sym typeface="Wingdings" panose="05000000000000000000" pitchFamily="2" charset="2"/>
            </a:endParaRPr>
          </a:p>
          <a:p>
            <a:r>
              <a:rPr lang="en-GB" b="1" baseline="0" dirty="0" smtClean="0">
                <a:sym typeface="Wingdings" panose="05000000000000000000" pitchFamily="2" charset="2"/>
              </a:rPr>
              <a:t>4= WF followed by gas flooding at BP of 5 bar</a:t>
            </a:r>
          </a:p>
          <a:p>
            <a:r>
              <a:rPr lang="en-GB" b="1" baseline="0" dirty="0" smtClean="0">
                <a:sym typeface="Wingdings" panose="05000000000000000000" pitchFamily="2" charset="2"/>
              </a:rPr>
              <a:t>5= Water-Alternating-Gas flooding using WAG ratio of 1:6 (very dry) with BP of 5 bar.</a:t>
            </a:r>
          </a:p>
          <a:p>
            <a:endParaRPr lang="en-GB" b="1" baseline="0" dirty="0" smtClean="0">
              <a:sym typeface="Wingdings" panose="05000000000000000000" pitchFamily="2" charset="2"/>
            </a:endParaRPr>
          </a:p>
          <a:p>
            <a:r>
              <a:rPr lang="en-GB" b="1" baseline="0" dirty="0" smtClean="0">
                <a:sym typeface="Wingdings" panose="05000000000000000000" pitchFamily="2" charset="2"/>
              </a:rPr>
              <a:t>CT scans were taken during last 2 experiments.</a:t>
            </a:r>
          </a:p>
          <a:p>
            <a:endParaRPr lang="en-GB" b="1" baseline="0" dirty="0" smtClean="0">
              <a:sym typeface="Wingdings" panose="05000000000000000000" pitchFamily="2" charset="2"/>
            </a:endParaRPr>
          </a:p>
          <a:p>
            <a:r>
              <a:rPr lang="en-GB" b="1" baseline="0" dirty="0" smtClean="0">
                <a:sym typeface="Wingdings" panose="05000000000000000000" pitchFamily="2" charset="2"/>
              </a:rPr>
              <a:t>Core placed vertically</a:t>
            </a:r>
          </a:p>
          <a:p>
            <a:endParaRPr lang="en-GB" b="1" baseline="0" dirty="0" smtClean="0">
              <a:sym typeface="Wingdings" panose="05000000000000000000" pitchFamily="2" charset="2"/>
            </a:endParaRPr>
          </a:p>
          <a:p>
            <a:r>
              <a:rPr lang="en-GB" b="1" baseline="0" dirty="0" smtClean="0">
                <a:solidFill>
                  <a:srgbClr val="FF0000"/>
                </a:solidFill>
                <a:sym typeface="Wingdings" panose="05000000000000000000" pitchFamily="2" charset="2"/>
              </a:rPr>
              <a:t>WAG  1.8 PV gas and 0.3 PV water!!!!!</a:t>
            </a:r>
          </a:p>
          <a:p>
            <a:endParaRPr lang="en-GB" b="1" baseline="0" dirty="0" smtClean="0">
              <a:sym typeface="Wingdings" panose="05000000000000000000" pitchFamily="2" charset="2"/>
            </a:endParaRPr>
          </a:p>
        </p:txBody>
      </p:sp>
      <p:sp>
        <p:nvSpPr>
          <p:cNvPr id="4" name="Slide Number Placeholder 3"/>
          <p:cNvSpPr>
            <a:spLocks noGrp="1"/>
          </p:cNvSpPr>
          <p:nvPr>
            <p:ph type="sldNum" sz="quarter" idx="10"/>
          </p:nvPr>
        </p:nvSpPr>
        <p:spPr/>
        <p:txBody>
          <a:bodyPr/>
          <a:lstStyle/>
          <a:p>
            <a:fld id="{C759775E-A668-433B-9FA9-3ECAE1DE3C78}" type="slidenum">
              <a:rPr lang="nl-NL" smtClean="0"/>
              <a:t>7</a:t>
            </a:fld>
            <a:endParaRPr lang="nl-NL"/>
          </a:p>
        </p:txBody>
      </p:sp>
    </p:spTree>
    <p:extLst>
      <p:ext uri="{BB962C8B-B14F-4D97-AF65-F5344CB8AC3E}">
        <p14:creationId xmlns:p14="http://schemas.microsoft.com/office/powerpoint/2010/main" val="17498826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slide presents an</a:t>
            </a:r>
            <a:r>
              <a:rPr lang="en-GB" baseline="0" dirty="0" smtClean="0"/>
              <a:t> overview of the sequence used for every experiment.</a:t>
            </a:r>
          </a:p>
          <a:p>
            <a:endParaRPr lang="en-GB" baseline="0" dirty="0" smtClean="0"/>
          </a:p>
          <a:p>
            <a:r>
              <a:rPr lang="en-GB" baseline="0" dirty="0" smtClean="0"/>
              <a:t>The first three steps are the same for every experiment:</a:t>
            </a:r>
          </a:p>
          <a:p>
            <a:r>
              <a:rPr lang="en-GB" b="1" baseline="0" dirty="0" smtClean="0"/>
              <a:t>1- </a:t>
            </a:r>
            <a:r>
              <a:rPr lang="en-GB" baseline="0" dirty="0" smtClean="0"/>
              <a:t>CO2 flushing to remove all air inside core</a:t>
            </a:r>
          </a:p>
          <a:p>
            <a:r>
              <a:rPr lang="en-GB" b="1" baseline="0" dirty="0" smtClean="0"/>
              <a:t>2- </a:t>
            </a:r>
            <a:r>
              <a:rPr lang="en-GB" b="0" baseline="0" dirty="0" smtClean="0"/>
              <a:t>Brine injection at 25 bar BP to ensure complete dissolution of CO2 in water </a:t>
            </a:r>
            <a:r>
              <a:rPr lang="en-GB" b="0" baseline="0" dirty="0" smtClean="0">
                <a:sym typeface="Wingdings" panose="05000000000000000000" pitchFamily="2" charset="2"/>
              </a:rPr>
              <a:t> permeability determination by varying flowrate.</a:t>
            </a:r>
          </a:p>
          <a:p>
            <a:r>
              <a:rPr lang="en-GB" b="1" baseline="0" dirty="0" smtClean="0">
                <a:sym typeface="Wingdings" panose="05000000000000000000" pitchFamily="2" charset="2"/>
              </a:rPr>
              <a:t>3- </a:t>
            </a:r>
            <a:r>
              <a:rPr lang="en-GB" b="0" baseline="0" dirty="0" smtClean="0">
                <a:sym typeface="Wingdings" panose="05000000000000000000" pitchFamily="2" charset="2"/>
              </a:rPr>
              <a:t>Primary drainage in order to establish oil saturation at Swc</a:t>
            </a:r>
          </a:p>
          <a:p>
            <a:endParaRPr lang="en-GB" b="0" baseline="0" dirty="0" smtClean="0">
              <a:sym typeface="Wingdings" panose="05000000000000000000" pitchFamily="2" charset="2"/>
            </a:endParaRPr>
          </a:p>
          <a:p>
            <a:r>
              <a:rPr lang="en-GB" b="1" i="1" baseline="0" dirty="0" smtClean="0">
                <a:sym typeface="Wingdings" panose="05000000000000000000" pitchFamily="2" charset="2"/>
              </a:rPr>
              <a:t>Note: gas and oil are injected from the top and water from the bottom = ensuring gravity stable conditions.</a:t>
            </a:r>
          </a:p>
          <a:p>
            <a:endParaRPr lang="en-GB" b="1" i="1" baseline="0" dirty="0" smtClean="0">
              <a:sym typeface="Wingdings" panose="05000000000000000000" pitchFamily="2" charset="2"/>
            </a:endParaRPr>
          </a:p>
          <a:p>
            <a:r>
              <a:rPr lang="en-GB" b="0" i="0" baseline="0" dirty="0" smtClean="0">
                <a:sym typeface="Wingdings" panose="05000000000000000000" pitchFamily="2" charset="2"/>
              </a:rPr>
              <a:t>Tests 1,2,3  next step is to conduct gas flooding.</a:t>
            </a:r>
          </a:p>
          <a:p>
            <a:r>
              <a:rPr lang="en-GB" b="0" i="0" baseline="0" dirty="0" smtClean="0">
                <a:sym typeface="Wingdings" panose="05000000000000000000" pitchFamily="2" charset="2"/>
              </a:rPr>
              <a:t>Tests 4  Next step is to conduct WF and subsequently GF</a:t>
            </a:r>
          </a:p>
          <a:p>
            <a:r>
              <a:rPr lang="en-GB" b="0" i="0" baseline="0" dirty="0" smtClean="0">
                <a:sym typeface="Wingdings" panose="05000000000000000000" pitchFamily="2" charset="2"/>
              </a:rPr>
              <a:t>Test 5  next step is to conduct WAG flooding.</a:t>
            </a:r>
            <a:endParaRPr lang="nl-NL" b="0" i="0" dirty="0"/>
          </a:p>
        </p:txBody>
      </p:sp>
      <p:sp>
        <p:nvSpPr>
          <p:cNvPr id="4" name="Slide Number Placeholder 3"/>
          <p:cNvSpPr>
            <a:spLocks noGrp="1"/>
          </p:cNvSpPr>
          <p:nvPr>
            <p:ph type="sldNum" sz="quarter" idx="10"/>
          </p:nvPr>
        </p:nvSpPr>
        <p:spPr/>
        <p:txBody>
          <a:bodyPr/>
          <a:lstStyle/>
          <a:p>
            <a:fld id="{C759775E-A668-433B-9FA9-3ECAE1DE3C78}" type="slidenum">
              <a:rPr lang="nl-NL" smtClean="0"/>
              <a:t>8</a:t>
            </a:fld>
            <a:endParaRPr lang="nl-NL"/>
          </a:p>
        </p:txBody>
      </p:sp>
    </p:spTree>
    <p:extLst>
      <p:ext uri="{BB962C8B-B14F-4D97-AF65-F5344CB8AC3E}">
        <p14:creationId xmlns:p14="http://schemas.microsoft.com/office/powerpoint/2010/main" val="17498826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1" dirty="0" smtClean="0"/>
              <a:t>Now lets focus on the results: </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This slide presents the</a:t>
            </a:r>
            <a:r>
              <a:rPr lang="en-GB" baseline="0" dirty="0" smtClean="0"/>
              <a:t> results prior to gas flooding for all experiments conducted:</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1" baseline="0" dirty="0" smtClean="0"/>
              <a:t>-Average Swc is around 0.23 with extremes of 0.21 and 0.30 </a:t>
            </a:r>
            <a:r>
              <a:rPr lang="en-GB" b="1" baseline="0" dirty="0" smtClean="0">
                <a:sym typeface="Wingdings" panose="05000000000000000000" pitchFamily="2" charset="2"/>
              </a:rPr>
              <a:t> (test 3 differs, maybe due to lower porosity of the rock)</a:t>
            </a:r>
            <a:endParaRPr lang="en-GB" b="1"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1" dirty="0" smtClean="0"/>
              <a:t>-RF</a:t>
            </a:r>
            <a:r>
              <a:rPr lang="en-GB" b="1" baseline="0" dirty="0" smtClean="0"/>
              <a:t> WF is only present for test 4 since this is the only test where WF was performed </a:t>
            </a:r>
            <a:r>
              <a:rPr lang="en-GB" b="1" baseline="0" dirty="0" smtClean="0">
                <a:sym typeface="Wingdings" panose="05000000000000000000" pitchFamily="2" charset="2"/>
              </a:rPr>
              <a:t> </a:t>
            </a:r>
            <a:r>
              <a:rPr lang="en-GB" dirty="0" err="1" smtClean="0"/>
              <a:t>Sor_WF</a:t>
            </a:r>
            <a:r>
              <a:rPr lang="en-GB" baseline="0" dirty="0" smtClean="0"/>
              <a:t> is quite high!! </a:t>
            </a:r>
            <a:r>
              <a:rPr lang="en-GB" baseline="0" dirty="0" smtClean="0">
                <a:sym typeface="Wingdings" panose="05000000000000000000" pitchFamily="2" charset="2"/>
              </a:rPr>
              <a:t> probably due to Pc-end effect (water accumulates at the core outlet preventing oil to come out)!!</a:t>
            </a:r>
            <a:endParaRPr lang="nl-NL" dirty="0" smtClean="0"/>
          </a:p>
          <a:p>
            <a:endParaRPr lang="en-GB" dirty="0" smtClean="0"/>
          </a:p>
          <a:p>
            <a:r>
              <a:rPr lang="en-GB" b="1" dirty="0" smtClean="0"/>
              <a:t>Figure:</a:t>
            </a:r>
          </a:p>
          <a:p>
            <a:endParaRPr lang="en-GB" b="1" dirty="0" smtClean="0"/>
          </a:p>
          <a:p>
            <a:r>
              <a:rPr lang="en-GB" b="0" dirty="0" smtClean="0"/>
              <a:t>CT-scan images corresponding to experiment 4: brine saturation from the bottom (red=water</a:t>
            </a:r>
            <a:r>
              <a:rPr lang="en-GB" b="0" baseline="0" dirty="0" smtClean="0"/>
              <a:t> and blue=gas). And Oil injection from the top (oil=</a:t>
            </a:r>
            <a:r>
              <a:rPr lang="en-GB" b="0" baseline="0" dirty="0" err="1" smtClean="0"/>
              <a:t>groen-ish</a:t>
            </a:r>
            <a:r>
              <a:rPr lang="en-GB" b="0" baseline="0" dirty="0" smtClean="0"/>
              <a:t>). </a:t>
            </a:r>
            <a:r>
              <a:rPr lang="en-GB" b="1" baseline="0" dirty="0" smtClean="0"/>
              <a:t>Note the very stable displacement front in both processes!</a:t>
            </a:r>
            <a:endParaRPr lang="nl-NL" b="0" dirty="0"/>
          </a:p>
        </p:txBody>
      </p:sp>
      <p:sp>
        <p:nvSpPr>
          <p:cNvPr id="4" name="Slide Number Placeholder 3"/>
          <p:cNvSpPr>
            <a:spLocks noGrp="1"/>
          </p:cNvSpPr>
          <p:nvPr>
            <p:ph type="sldNum" sz="quarter" idx="10"/>
          </p:nvPr>
        </p:nvSpPr>
        <p:spPr/>
        <p:txBody>
          <a:bodyPr/>
          <a:lstStyle/>
          <a:p>
            <a:fld id="{C759775E-A668-433B-9FA9-3ECAE1DE3C78}" type="slidenum">
              <a:rPr lang="nl-NL" smtClean="0"/>
              <a:t>9</a:t>
            </a:fld>
            <a:endParaRPr lang="nl-NL"/>
          </a:p>
        </p:txBody>
      </p:sp>
    </p:spTree>
    <p:extLst>
      <p:ext uri="{BB962C8B-B14F-4D97-AF65-F5344CB8AC3E}">
        <p14:creationId xmlns:p14="http://schemas.microsoft.com/office/powerpoint/2010/main" val="17498826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1A0F08D1-60D9-4EBC-83D7-8837EEBD034A}" type="datetime8">
              <a:rPr lang="fa-IR" smtClean="0"/>
              <a:t>17/آوريل/12</a:t>
            </a:fld>
            <a:endParaRPr lang="fa-IR"/>
          </a:p>
        </p:txBody>
      </p:sp>
      <p:sp>
        <p:nvSpPr>
          <p:cNvPr id="5" name="Footer Placeholder 4"/>
          <p:cNvSpPr>
            <a:spLocks noGrp="1"/>
          </p:cNvSpPr>
          <p:nvPr>
            <p:ph type="ftr" sz="quarter" idx="11"/>
          </p:nvPr>
        </p:nvSpPr>
        <p:spPr/>
        <p:txBody>
          <a:bodyPr/>
          <a:lstStyle>
            <a:lvl1pPr>
              <a:defRPr/>
            </a:lvl1pPr>
          </a:lstStyle>
          <a:p>
            <a:pPr>
              <a:defRPr/>
            </a:pPr>
            <a:endParaRPr lang="fa-IR"/>
          </a:p>
        </p:txBody>
      </p:sp>
      <p:sp>
        <p:nvSpPr>
          <p:cNvPr id="6" name="Slide Number Placeholder 5"/>
          <p:cNvSpPr>
            <a:spLocks noGrp="1"/>
          </p:cNvSpPr>
          <p:nvPr>
            <p:ph type="sldNum" sz="quarter" idx="12"/>
          </p:nvPr>
        </p:nvSpPr>
        <p:spPr/>
        <p:txBody>
          <a:bodyPr/>
          <a:lstStyle>
            <a:lvl1pPr>
              <a:defRPr/>
            </a:lvl1pPr>
          </a:lstStyle>
          <a:p>
            <a:pPr>
              <a:defRPr/>
            </a:pPr>
            <a:fld id="{F876F70A-E39C-4B07-9BBC-7C845760DD8E}" type="slidenum">
              <a:rPr lang="fa-IR"/>
              <a:pPr>
                <a:defRPr/>
              </a:pPr>
              <a:t>‹#›</a:t>
            </a:fld>
            <a:endParaRPr lang="fa-IR"/>
          </a:p>
        </p:txBody>
      </p:sp>
    </p:spTree>
    <p:extLst>
      <p:ext uri="{BB962C8B-B14F-4D97-AF65-F5344CB8AC3E}">
        <p14:creationId xmlns:p14="http://schemas.microsoft.com/office/powerpoint/2010/main" val="30071314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B16649B0-F68B-488A-B6AE-4BAEC3FCDD8F}" type="datetime8">
              <a:rPr lang="fa-IR" smtClean="0"/>
              <a:t>17/آوريل/12</a:t>
            </a:fld>
            <a:endParaRPr lang="fa-IR"/>
          </a:p>
        </p:txBody>
      </p:sp>
      <p:sp>
        <p:nvSpPr>
          <p:cNvPr id="5" name="Footer Placeholder 4"/>
          <p:cNvSpPr>
            <a:spLocks noGrp="1"/>
          </p:cNvSpPr>
          <p:nvPr>
            <p:ph type="ftr" sz="quarter" idx="11"/>
          </p:nvPr>
        </p:nvSpPr>
        <p:spPr/>
        <p:txBody>
          <a:bodyPr/>
          <a:lstStyle>
            <a:lvl1pPr>
              <a:defRPr/>
            </a:lvl1pPr>
          </a:lstStyle>
          <a:p>
            <a:pPr>
              <a:defRPr/>
            </a:pPr>
            <a:endParaRPr lang="fa-IR"/>
          </a:p>
        </p:txBody>
      </p:sp>
      <p:sp>
        <p:nvSpPr>
          <p:cNvPr id="6" name="Slide Number Placeholder 5"/>
          <p:cNvSpPr>
            <a:spLocks noGrp="1"/>
          </p:cNvSpPr>
          <p:nvPr>
            <p:ph type="sldNum" sz="quarter" idx="12"/>
          </p:nvPr>
        </p:nvSpPr>
        <p:spPr/>
        <p:txBody>
          <a:bodyPr/>
          <a:lstStyle>
            <a:lvl1pPr>
              <a:defRPr/>
            </a:lvl1pPr>
          </a:lstStyle>
          <a:p>
            <a:pPr>
              <a:defRPr/>
            </a:pPr>
            <a:fld id="{82F9E36A-408F-4E36-93A0-32D2565C58E9}" type="slidenum">
              <a:rPr lang="fa-IR"/>
              <a:pPr>
                <a:defRPr/>
              </a:pPr>
              <a:t>‹#›</a:t>
            </a:fld>
            <a:endParaRPr lang="fa-IR"/>
          </a:p>
        </p:txBody>
      </p:sp>
    </p:spTree>
    <p:extLst>
      <p:ext uri="{BB962C8B-B14F-4D97-AF65-F5344CB8AC3E}">
        <p14:creationId xmlns:p14="http://schemas.microsoft.com/office/powerpoint/2010/main" val="32131640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EDB59987-6A33-489E-93F6-B5AC3C6BF063}" type="datetime8">
              <a:rPr lang="fa-IR" smtClean="0"/>
              <a:t>17/آوريل/12</a:t>
            </a:fld>
            <a:endParaRPr lang="fa-IR"/>
          </a:p>
        </p:txBody>
      </p:sp>
      <p:sp>
        <p:nvSpPr>
          <p:cNvPr id="5" name="Footer Placeholder 4"/>
          <p:cNvSpPr>
            <a:spLocks noGrp="1"/>
          </p:cNvSpPr>
          <p:nvPr>
            <p:ph type="ftr" sz="quarter" idx="11"/>
          </p:nvPr>
        </p:nvSpPr>
        <p:spPr/>
        <p:txBody>
          <a:bodyPr/>
          <a:lstStyle>
            <a:lvl1pPr>
              <a:defRPr/>
            </a:lvl1pPr>
          </a:lstStyle>
          <a:p>
            <a:pPr>
              <a:defRPr/>
            </a:pPr>
            <a:endParaRPr lang="fa-IR"/>
          </a:p>
        </p:txBody>
      </p:sp>
      <p:sp>
        <p:nvSpPr>
          <p:cNvPr id="6" name="Slide Number Placeholder 5"/>
          <p:cNvSpPr>
            <a:spLocks noGrp="1"/>
          </p:cNvSpPr>
          <p:nvPr>
            <p:ph type="sldNum" sz="quarter" idx="12"/>
          </p:nvPr>
        </p:nvSpPr>
        <p:spPr/>
        <p:txBody>
          <a:bodyPr/>
          <a:lstStyle>
            <a:lvl1pPr>
              <a:defRPr/>
            </a:lvl1pPr>
          </a:lstStyle>
          <a:p>
            <a:pPr>
              <a:defRPr/>
            </a:pPr>
            <a:fld id="{8F04C359-A510-4230-A2D7-98ACAC27C9FC}" type="slidenum">
              <a:rPr lang="fa-IR"/>
              <a:pPr>
                <a:defRPr/>
              </a:pPr>
              <a:t>‹#›</a:t>
            </a:fld>
            <a:endParaRPr lang="fa-IR"/>
          </a:p>
        </p:txBody>
      </p:sp>
    </p:spTree>
    <p:extLst>
      <p:ext uri="{BB962C8B-B14F-4D97-AF65-F5344CB8AC3E}">
        <p14:creationId xmlns:p14="http://schemas.microsoft.com/office/powerpoint/2010/main" val="28778804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6F4FCB54-F625-4AAC-8394-8EC8C424D645}" type="datetime8">
              <a:rPr lang="fa-IR" smtClean="0"/>
              <a:t>17/آوريل/12</a:t>
            </a:fld>
            <a:endParaRPr lang="fa-IR"/>
          </a:p>
        </p:txBody>
      </p:sp>
      <p:sp>
        <p:nvSpPr>
          <p:cNvPr id="5" name="Footer Placeholder 4"/>
          <p:cNvSpPr>
            <a:spLocks noGrp="1"/>
          </p:cNvSpPr>
          <p:nvPr>
            <p:ph type="ftr" sz="quarter" idx="11"/>
          </p:nvPr>
        </p:nvSpPr>
        <p:spPr/>
        <p:txBody>
          <a:bodyPr/>
          <a:lstStyle>
            <a:lvl1pPr>
              <a:defRPr/>
            </a:lvl1pPr>
          </a:lstStyle>
          <a:p>
            <a:pPr>
              <a:defRPr/>
            </a:pPr>
            <a:endParaRPr lang="fa-IR"/>
          </a:p>
        </p:txBody>
      </p:sp>
      <p:sp>
        <p:nvSpPr>
          <p:cNvPr id="6" name="Slide Number Placeholder 5"/>
          <p:cNvSpPr>
            <a:spLocks noGrp="1"/>
          </p:cNvSpPr>
          <p:nvPr>
            <p:ph type="sldNum" sz="quarter" idx="12"/>
          </p:nvPr>
        </p:nvSpPr>
        <p:spPr/>
        <p:txBody>
          <a:bodyPr/>
          <a:lstStyle>
            <a:lvl1pPr>
              <a:defRPr/>
            </a:lvl1pPr>
          </a:lstStyle>
          <a:p>
            <a:pPr>
              <a:defRPr/>
            </a:pPr>
            <a:fld id="{FA1A274F-3891-4110-B7C5-81D0D45A5044}" type="slidenum">
              <a:rPr lang="fa-IR"/>
              <a:pPr>
                <a:defRPr/>
              </a:pPr>
              <a:t>‹#›</a:t>
            </a:fld>
            <a:endParaRPr lang="fa-IR"/>
          </a:p>
        </p:txBody>
      </p:sp>
    </p:spTree>
    <p:extLst>
      <p:ext uri="{BB962C8B-B14F-4D97-AF65-F5344CB8AC3E}">
        <p14:creationId xmlns:p14="http://schemas.microsoft.com/office/powerpoint/2010/main" val="10653773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00747105-4D95-43C2-8CC8-A4886C08D394}" type="datetime8">
              <a:rPr lang="fa-IR" smtClean="0"/>
              <a:t>17/آوريل/12</a:t>
            </a:fld>
            <a:endParaRPr lang="fa-IR"/>
          </a:p>
        </p:txBody>
      </p:sp>
      <p:sp>
        <p:nvSpPr>
          <p:cNvPr id="5" name="Footer Placeholder 4"/>
          <p:cNvSpPr>
            <a:spLocks noGrp="1"/>
          </p:cNvSpPr>
          <p:nvPr>
            <p:ph type="ftr" sz="quarter" idx="11"/>
          </p:nvPr>
        </p:nvSpPr>
        <p:spPr/>
        <p:txBody>
          <a:bodyPr/>
          <a:lstStyle>
            <a:lvl1pPr>
              <a:defRPr/>
            </a:lvl1pPr>
          </a:lstStyle>
          <a:p>
            <a:pPr>
              <a:defRPr/>
            </a:pPr>
            <a:endParaRPr lang="fa-IR"/>
          </a:p>
        </p:txBody>
      </p:sp>
      <p:sp>
        <p:nvSpPr>
          <p:cNvPr id="6" name="Slide Number Placeholder 5"/>
          <p:cNvSpPr>
            <a:spLocks noGrp="1"/>
          </p:cNvSpPr>
          <p:nvPr>
            <p:ph type="sldNum" sz="quarter" idx="12"/>
          </p:nvPr>
        </p:nvSpPr>
        <p:spPr/>
        <p:txBody>
          <a:bodyPr/>
          <a:lstStyle>
            <a:lvl1pPr>
              <a:defRPr/>
            </a:lvl1pPr>
          </a:lstStyle>
          <a:p>
            <a:pPr>
              <a:defRPr/>
            </a:pPr>
            <a:fld id="{8C203013-C28E-46E2-BD6D-EAF75C6B37A1}" type="slidenum">
              <a:rPr lang="fa-IR"/>
              <a:pPr>
                <a:defRPr/>
              </a:pPr>
              <a:t>‹#›</a:t>
            </a:fld>
            <a:endParaRPr lang="fa-IR"/>
          </a:p>
        </p:txBody>
      </p:sp>
    </p:spTree>
    <p:extLst>
      <p:ext uri="{BB962C8B-B14F-4D97-AF65-F5344CB8AC3E}">
        <p14:creationId xmlns:p14="http://schemas.microsoft.com/office/powerpoint/2010/main" val="14181814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C93CC605-84F5-431D-B4E9-30BEC3D691AA}" type="datetime8">
              <a:rPr lang="fa-IR" smtClean="0"/>
              <a:t>17/آوريل/12</a:t>
            </a:fld>
            <a:endParaRPr lang="fa-IR"/>
          </a:p>
        </p:txBody>
      </p:sp>
      <p:sp>
        <p:nvSpPr>
          <p:cNvPr id="6" name="Footer Placeholder 4"/>
          <p:cNvSpPr>
            <a:spLocks noGrp="1"/>
          </p:cNvSpPr>
          <p:nvPr>
            <p:ph type="ftr" sz="quarter" idx="11"/>
          </p:nvPr>
        </p:nvSpPr>
        <p:spPr/>
        <p:txBody>
          <a:bodyPr/>
          <a:lstStyle>
            <a:lvl1pPr>
              <a:defRPr/>
            </a:lvl1pPr>
          </a:lstStyle>
          <a:p>
            <a:pPr>
              <a:defRPr/>
            </a:pPr>
            <a:endParaRPr lang="fa-IR"/>
          </a:p>
        </p:txBody>
      </p:sp>
      <p:sp>
        <p:nvSpPr>
          <p:cNvPr id="7" name="Slide Number Placeholder 5"/>
          <p:cNvSpPr>
            <a:spLocks noGrp="1"/>
          </p:cNvSpPr>
          <p:nvPr>
            <p:ph type="sldNum" sz="quarter" idx="12"/>
          </p:nvPr>
        </p:nvSpPr>
        <p:spPr/>
        <p:txBody>
          <a:bodyPr/>
          <a:lstStyle>
            <a:lvl1pPr>
              <a:defRPr/>
            </a:lvl1pPr>
          </a:lstStyle>
          <a:p>
            <a:pPr>
              <a:defRPr/>
            </a:pPr>
            <a:fld id="{EC57DBA9-AC38-4BFE-A4EB-C17E3CAA8998}" type="slidenum">
              <a:rPr lang="fa-IR"/>
              <a:pPr>
                <a:defRPr/>
              </a:pPr>
              <a:t>‹#›</a:t>
            </a:fld>
            <a:endParaRPr lang="fa-IR"/>
          </a:p>
        </p:txBody>
      </p:sp>
    </p:spTree>
    <p:extLst>
      <p:ext uri="{BB962C8B-B14F-4D97-AF65-F5344CB8AC3E}">
        <p14:creationId xmlns:p14="http://schemas.microsoft.com/office/powerpoint/2010/main" val="22844408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3B40EC7E-A881-422E-BBAE-C8E0A3523D5E}" type="datetime8">
              <a:rPr lang="fa-IR" smtClean="0"/>
              <a:t>17/آوريل/12</a:t>
            </a:fld>
            <a:endParaRPr lang="fa-IR"/>
          </a:p>
        </p:txBody>
      </p:sp>
      <p:sp>
        <p:nvSpPr>
          <p:cNvPr id="8" name="Footer Placeholder 4"/>
          <p:cNvSpPr>
            <a:spLocks noGrp="1"/>
          </p:cNvSpPr>
          <p:nvPr>
            <p:ph type="ftr" sz="quarter" idx="11"/>
          </p:nvPr>
        </p:nvSpPr>
        <p:spPr/>
        <p:txBody>
          <a:bodyPr/>
          <a:lstStyle>
            <a:lvl1pPr>
              <a:defRPr/>
            </a:lvl1pPr>
          </a:lstStyle>
          <a:p>
            <a:pPr>
              <a:defRPr/>
            </a:pPr>
            <a:endParaRPr lang="fa-IR"/>
          </a:p>
        </p:txBody>
      </p:sp>
      <p:sp>
        <p:nvSpPr>
          <p:cNvPr id="9" name="Slide Number Placeholder 5"/>
          <p:cNvSpPr>
            <a:spLocks noGrp="1"/>
          </p:cNvSpPr>
          <p:nvPr>
            <p:ph type="sldNum" sz="quarter" idx="12"/>
          </p:nvPr>
        </p:nvSpPr>
        <p:spPr/>
        <p:txBody>
          <a:bodyPr/>
          <a:lstStyle>
            <a:lvl1pPr>
              <a:defRPr/>
            </a:lvl1pPr>
          </a:lstStyle>
          <a:p>
            <a:pPr>
              <a:defRPr/>
            </a:pPr>
            <a:fld id="{829356CD-9388-464D-B76F-66F6D8930D99}" type="slidenum">
              <a:rPr lang="fa-IR"/>
              <a:pPr>
                <a:defRPr/>
              </a:pPr>
              <a:t>‹#›</a:t>
            </a:fld>
            <a:endParaRPr lang="fa-IR"/>
          </a:p>
        </p:txBody>
      </p:sp>
    </p:spTree>
    <p:extLst>
      <p:ext uri="{BB962C8B-B14F-4D97-AF65-F5344CB8AC3E}">
        <p14:creationId xmlns:p14="http://schemas.microsoft.com/office/powerpoint/2010/main" val="7610674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C1B2E126-7C82-4975-B965-8C5B93259597}" type="datetime8">
              <a:rPr lang="fa-IR" smtClean="0"/>
              <a:t>17/آوريل/12</a:t>
            </a:fld>
            <a:endParaRPr lang="fa-IR"/>
          </a:p>
        </p:txBody>
      </p:sp>
      <p:sp>
        <p:nvSpPr>
          <p:cNvPr id="4" name="Footer Placeholder 4"/>
          <p:cNvSpPr>
            <a:spLocks noGrp="1"/>
          </p:cNvSpPr>
          <p:nvPr>
            <p:ph type="ftr" sz="quarter" idx="11"/>
          </p:nvPr>
        </p:nvSpPr>
        <p:spPr/>
        <p:txBody>
          <a:bodyPr/>
          <a:lstStyle>
            <a:lvl1pPr>
              <a:defRPr/>
            </a:lvl1pPr>
          </a:lstStyle>
          <a:p>
            <a:pPr>
              <a:defRPr/>
            </a:pPr>
            <a:endParaRPr lang="fa-IR"/>
          </a:p>
        </p:txBody>
      </p:sp>
      <p:sp>
        <p:nvSpPr>
          <p:cNvPr id="5" name="Slide Number Placeholder 5"/>
          <p:cNvSpPr>
            <a:spLocks noGrp="1"/>
          </p:cNvSpPr>
          <p:nvPr>
            <p:ph type="sldNum" sz="quarter" idx="12"/>
          </p:nvPr>
        </p:nvSpPr>
        <p:spPr/>
        <p:txBody>
          <a:bodyPr/>
          <a:lstStyle>
            <a:lvl1pPr>
              <a:defRPr/>
            </a:lvl1pPr>
          </a:lstStyle>
          <a:p>
            <a:pPr>
              <a:defRPr/>
            </a:pPr>
            <a:fld id="{F36722E9-11F0-431F-9265-D693086AD440}" type="slidenum">
              <a:rPr lang="fa-IR"/>
              <a:pPr>
                <a:defRPr/>
              </a:pPr>
              <a:t>‹#›</a:t>
            </a:fld>
            <a:endParaRPr lang="fa-IR"/>
          </a:p>
        </p:txBody>
      </p:sp>
    </p:spTree>
    <p:extLst>
      <p:ext uri="{BB962C8B-B14F-4D97-AF65-F5344CB8AC3E}">
        <p14:creationId xmlns:p14="http://schemas.microsoft.com/office/powerpoint/2010/main" val="9649018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9A10CBC-E785-4F10-A9D8-776F0058DA19}" type="datetime8">
              <a:rPr lang="fa-IR" smtClean="0"/>
              <a:t>17/آوريل/12</a:t>
            </a:fld>
            <a:endParaRPr lang="fa-IR"/>
          </a:p>
        </p:txBody>
      </p:sp>
      <p:sp>
        <p:nvSpPr>
          <p:cNvPr id="3" name="Footer Placeholder 4"/>
          <p:cNvSpPr>
            <a:spLocks noGrp="1"/>
          </p:cNvSpPr>
          <p:nvPr>
            <p:ph type="ftr" sz="quarter" idx="11"/>
          </p:nvPr>
        </p:nvSpPr>
        <p:spPr/>
        <p:txBody>
          <a:bodyPr/>
          <a:lstStyle>
            <a:lvl1pPr>
              <a:defRPr/>
            </a:lvl1pPr>
          </a:lstStyle>
          <a:p>
            <a:pPr>
              <a:defRPr/>
            </a:pPr>
            <a:endParaRPr lang="fa-IR"/>
          </a:p>
        </p:txBody>
      </p:sp>
      <p:sp>
        <p:nvSpPr>
          <p:cNvPr id="4" name="Slide Number Placeholder 5"/>
          <p:cNvSpPr>
            <a:spLocks noGrp="1"/>
          </p:cNvSpPr>
          <p:nvPr>
            <p:ph type="sldNum" sz="quarter" idx="12"/>
          </p:nvPr>
        </p:nvSpPr>
        <p:spPr/>
        <p:txBody>
          <a:bodyPr/>
          <a:lstStyle>
            <a:lvl1pPr>
              <a:defRPr/>
            </a:lvl1pPr>
          </a:lstStyle>
          <a:p>
            <a:pPr>
              <a:defRPr/>
            </a:pPr>
            <a:fld id="{7BA34FDB-2F36-4858-B617-3F01F78B1BDC}" type="slidenum">
              <a:rPr lang="fa-IR"/>
              <a:pPr>
                <a:defRPr/>
              </a:pPr>
              <a:t>‹#›</a:t>
            </a:fld>
            <a:endParaRPr lang="fa-IR"/>
          </a:p>
        </p:txBody>
      </p:sp>
    </p:spTree>
    <p:extLst>
      <p:ext uri="{BB962C8B-B14F-4D97-AF65-F5344CB8AC3E}">
        <p14:creationId xmlns:p14="http://schemas.microsoft.com/office/powerpoint/2010/main" val="24974625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74AF9D2-E81D-49F7-B5B0-D7DFA7F1BEE3}" type="datetime8">
              <a:rPr lang="fa-IR" smtClean="0"/>
              <a:t>17/آوريل/12</a:t>
            </a:fld>
            <a:endParaRPr lang="fa-IR"/>
          </a:p>
        </p:txBody>
      </p:sp>
      <p:sp>
        <p:nvSpPr>
          <p:cNvPr id="6" name="Footer Placeholder 4"/>
          <p:cNvSpPr>
            <a:spLocks noGrp="1"/>
          </p:cNvSpPr>
          <p:nvPr>
            <p:ph type="ftr" sz="quarter" idx="11"/>
          </p:nvPr>
        </p:nvSpPr>
        <p:spPr/>
        <p:txBody>
          <a:bodyPr/>
          <a:lstStyle>
            <a:lvl1pPr>
              <a:defRPr/>
            </a:lvl1pPr>
          </a:lstStyle>
          <a:p>
            <a:pPr>
              <a:defRPr/>
            </a:pPr>
            <a:endParaRPr lang="fa-IR"/>
          </a:p>
        </p:txBody>
      </p:sp>
      <p:sp>
        <p:nvSpPr>
          <p:cNvPr id="7" name="Slide Number Placeholder 5"/>
          <p:cNvSpPr>
            <a:spLocks noGrp="1"/>
          </p:cNvSpPr>
          <p:nvPr>
            <p:ph type="sldNum" sz="quarter" idx="12"/>
          </p:nvPr>
        </p:nvSpPr>
        <p:spPr/>
        <p:txBody>
          <a:bodyPr/>
          <a:lstStyle>
            <a:lvl1pPr>
              <a:defRPr/>
            </a:lvl1pPr>
          </a:lstStyle>
          <a:p>
            <a:pPr>
              <a:defRPr/>
            </a:pPr>
            <a:fld id="{3D849F38-F9E2-4242-8CA9-172D824EF68F}" type="slidenum">
              <a:rPr lang="fa-IR"/>
              <a:pPr>
                <a:defRPr/>
              </a:pPr>
              <a:t>‹#›</a:t>
            </a:fld>
            <a:endParaRPr lang="fa-IR"/>
          </a:p>
        </p:txBody>
      </p:sp>
    </p:spTree>
    <p:extLst>
      <p:ext uri="{BB962C8B-B14F-4D97-AF65-F5344CB8AC3E}">
        <p14:creationId xmlns:p14="http://schemas.microsoft.com/office/powerpoint/2010/main" val="20954253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F7B5DBA-572B-4949-9C4B-227F03D727AC}" type="datetime8">
              <a:rPr lang="fa-IR" smtClean="0"/>
              <a:t>17/آوريل/12</a:t>
            </a:fld>
            <a:endParaRPr lang="fa-IR"/>
          </a:p>
        </p:txBody>
      </p:sp>
      <p:sp>
        <p:nvSpPr>
          <p:cNvPr id="6" name="Footer Placeholder 4"/>
          <p:cNvSpPr>
            <a:spLocks noGrp="1"/>
          </p:cNvSpPr>
          <p:nvPr>
            <p:ph type="ftr" sz="quarter" idx="11"/>
          </p:nvPr>
        </p:nvSpPr>
        <p:spPr/>
        <p:txBody>
          <a:bodyPr/>
          <a:lstStyle>
            <a:lvl1pPr>
              <a:defRPr/>
            </a:lvl1pPr>
          </a:lstStyle>
          <a:p>
            <a:pPr>
              <a:defRPr/>
            </a:pPr>
            <a:endParaRPr lang="fa-IR"/>
          </a:p>
        </p:txBody>
      </p:sp>
      <p:sp>
        <p:nvSpPr>
          <p:cNvPr id="7" name="Slide Number Placeholder 5"/>
          <p:cNvSpPr>
            <a:spLocks noGrp="1"/>
          </p:cNvSpPr>
          <p:nvPr>
            <p:ph type="sldNum" sz="quarter" idx="12"/>
          </p:nvPr>
        </p:nvSpPr>
        <p:spPr/>
        <p:txBody>
          <a:bodyPr/>
          <a:lstStyle>
            <a:lvl1pPr>
              <a:defRPr/>
            </a:lvl1pPr>
          </a:lstStyle>
          <a:p>
            <a:pPr>
              <a:defRPr/>
            </a:pPr>
            <a:fld id="{DBC34452-D1C9-4E09-BC91-9B37C0321558}" type="slidenum">
              <a:rPr lang="fa-IR"/>
              <a:pPr>
                <a:defRPr/>
              </a:pPr>
              <a:t>‹#›</a:t>
            </a:fld>
            <a:endParaRPr lang="fa-IR"/>
          </a:p>
        </p:txBody>
      </p:sp>
    </p:spTree>
    <p:extLst>
      <p:ext uri="{BB962C8B-B14F-4D97-AF65-F5344CB8AC3E}">
        <p14:creationId xmlns:p14="http://schemas.microsoft.com/office/powerpoint/2010/main" val="35764676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nl-NL" smtClean="0"/>
              <a:t>Click to edit Master title style</a:t>
            </a:r>
          </a:p>
        </p:txBody>
      </p:sp>
      <p:sp>
        <p:nvSpPr>
          <p:cNvPr id="1027"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nl-NL" smtClean="0"/>
              <a:t>Click to edit Master text styles</a:t>
            </a:r>
          </a:p>
          <a:p>
            <a:pPr lvl="1"/>
            <a:r>
              <a:rPr lang="en-US" altLang="nl-NL" smtClean="0"/>
              <a:t>Second level</a:t>
            </a:r>
          </a:p>
          <a:p>
            <a:pPr lvl="2"/>
            <a:r>
              <a:rPr lang="en-US" altLang="nl-NL" smtClean="0"/>
              <a:t>Third level</a:t>
            </a:r>
          </a:p>
          <a:p>
            <a:pPr lvl="3"/>
            <a:r>
              <a:rPr lang="en-US" altLang="nl-NL" smtClean="0"/>
              <a:t>Fourth level</a:t>
            </a:r>
          </a:p>
          <a:p>
            <a:pPr lvl="4"/>
            <a:r>
              <a:rPr lang="en-US" altLang="nl-NL" smtClean="0"/>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rtl="1" fontAlgn="auto">
              <a:spcBef>
                <a:spcPts val="0"/>
              </a:spcBef>
              <a:spcAft>
                <a:spcPts val="0"/>
              </a:spcAft>
              <a:defRPr sz="1200" smtClean="0">
                <a:solidFill>
                  <a:schemeClr val="tx1">
                    <a:tint val="75000"/>
                  </a:schemeClr>
                </a:solidFill>
                <a:latin typeface="+mn-lt"/>
                <a:cs typeface="+mn-cs"/>
              </a:defRPr>
            </a:lvl1pPr>
          </a:lstStyle>
          <a:p>
            <a:pPr>
              <a:defRPr/>
            </a:pPr>
            <a:fld id="{AE0D3E5B-E57C-4D45-ACD4-435FB4CA7CC7}" type="datetime8">
              <a:rPr lang="fa-IR" smtClean="0"/>
              <a:t>17/آوريل/12</a:t>
            </a:fld>
            <a:endParaRPr lang="fa-IR"/>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rtl="1" fontAlgn="auto">
              <a:spcBef>
                <a:spcPts val="0"/>
              </a:spcBef>
              <a:spcAft>
                <a:spcPts val="0"/>
              </a:spcAft>
              <a:defRPr sz="1200">
                <a:solidFill>
                  <a:schemeClr val="tx1">
                    <a:tint val="75000"/>
                  </a:schemeClr>
                </a:solidFill>
                <a:latin typeface="+mn-lt"/>
                <a:cs typeface="+mn-cs"/>
              </a:defRPr>
            </a:lvl1pPr>
          </a:lstStyle>
          <a:p>
            <a:pPr>
              <a:defRPr/>
            </a:pPr>
            <a:endParaRPr lang="fa-IR"/>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rtl="1" fontAlgn="auto">
              <a:spcBef>
                <a:spcPts val="0"/>
              </a:spcBef>
              <a:spcAft>
                <a:spcPts val="0"/>
              </a:spcAft>
              <a:defRPr sz="1200" smtClean="0">
                <a:solidFill>
                  <a:schemeClr val="tx1">
                    <a:tint val="75000"/>
                  </a:schemeClr>
                </a:solidFill>
                <a:latin typeface="+mn-lt"/>
                <a:cs typeface="+mn-cs"/>
              </a:defRPr>
            </a:lvl1pPr>
          </a:lstStyle>
          <a:p>
            <a:pPr>
              <a:defRPr/>
            </a:pPr>
            <a:fld id="{21B312EA-DDA1-4D72-A741-A7E14D239CC6}" type="slidenum">
              <a:rPr lang="fa-IR"/>
              <a:pPr>
                <a:defRPr/>
              </a:pPr>
              <a:t>‹#›</a:t>
            </a:fld>
            <a:endParaRPr lang="fa-IR"/>
          </a:p>
        </p:txBody>
      </p:sp>
      <p:pic>
        <p:nvPicPr>
          <p:cNvPr id="1031" name="Picture 8"/>
          <p:cNvPicPr>
            <a:picLocks noChangeAspect="1"/>
          </p:cNvPicPr>
          <p:nvPr userDrawn="1"/>
        </p:nvPicPr>
        <p:blipFill>
          <a:blip r:embed="rId13">
            <a:extLst>
              <a:ext uri="{28A0092B-C50C-407E-A947-70E740481C1C}">
                <a14:useLocalDpi xmlns:a14="http://schemas.microsoft.com/office/drawing/2010/main" val="0"/>
              </a:ext>
            </a:extLst>
          </a:blip>
          <a:srcRect t="1079" b="90395"/>
          <a:stretch>
            <a:fillRect/>
          </a:stretch>
        </p:blipFill>
        <p:spPr bwMode="auto">
          <a:xfrm>
            <a:off x="-4763" y="0"/>
            <a:ext cx="9161463"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9"/>
          <p:cNvPicPr>
            <a:picLocks noChangeAspect="1"/>
          </p:cNvPicPr>
          <p:nvPr userDrawn="1"/>
        </p:nvPicPr>
        <p:blipFill>
          <a:blip r:embed="rId14" cstate="print">
            <a:extLst>
              <a:ext uri="{28A0092B-C50C-407E-A947-70E740481C1C}">
                <a14:useLocalDpi xmlns:a14="http://schemas.microsoft.com/office/drawing/2010/main" val="0"/>
              </a:ext>
            </a:extLst>
          </a:blip>
          <a:srcRect t="95425" b="1431"/>
          <a:stretch>
            <a:fillRect/>
          </a:stretch>
        </p:blipFill>
        <p:spPr bwMode="auto">
          <a:xfrm>
            <a:off x="0" y="6438900"/>
            <a:ext cx="91440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1" fontAlgn="base">
        <a:lnSpc>
          <a:spcPct val="90000"/>
        </a:lnSpc>
        <a:spcBef>
          <a:spcPct val="0"/>
        </a:spcBef>
        <a:spcAft>
          <a:spcPct val="0"/>
        </a:spcAft>
        <a:defRPr sz="4400" kern="1200">
          <a:solidFill>
            <a:schemeClr val="tx1"/>
          </a:solidFill>
          <a:latin typeface="+mj-lt"/>
          <a:ea typeface="+mj-ea"/>
          <a:cs typeface="+mj-cs"/>
        </a:defRPr>
      </a:lvl1pPr>
      <a:lvl2pPr algn="l" rtl="1" fontAlgn="base">
        <a:lnSpc>
          <a:spcPct val="90000"/>
        </a:lnSpc>
        <a:spcBef>
          <a:spcPct val="0"/>
        </a:spcBef>
        <a:spcAft>
          <a:spcPct val="0"/>
        </a:spcAft>
        <a:defRPr sz="4400">
          <a:solidFill>
            <a:schemeClr val="tx1"/>
          </a:solidFill>
          <a:latin typeface="Calibri Light" pitchFamily="34" charset="0"/>
          <a:cs typeface="Times New Roman" pitchFamily="18" charset="0"/>
        </a:defRPr>
      </a:lvl2pPr>
      <a:lvl3pPr algn="l" rtl="1" fontAlgn="base">
        <a:lnSpc>
          <a:spcPct val="90000"/>
        </a:lnSpc>
        <a:spcBef>
          <a:spcPct val="0"/>
        </a:spcBef>
        <a:spcAft>
          <a:spcPct val="0"/>
        </a:spcAft>
        <a:defRPr sz="4400">
          <a:solidFill>
            <a:schemeClr val="tx1"/>
          </a:solidFill>
          <a:latin typeface="Calibri Light" pitchFamily="34" charset="0"/>
          <a:cs typeface="Times New Roman" pitchFamily="18" charset="0"/>
        </a:defRPr>
      </a:lvl3pPr>
      <a:lvl4pPr algn="l" rtl="1" fontAlgn="base">
        <a:lnSpc>
          <a:spcPct val="90000"/>
        </a:lnSpc>
        <a:spcBef>
          <a:spcPct val="0"/>
        </a:spcBef>
        <a:spcAft>
          <a:spcPct val="0"/>
        </a:spcAft>
        <a:defRPr sz="4400">
          <a:solidFill>
            <a:schemeClr val="tx1"/>
          </a:solidFill>
          <a:latin typeface="Calibri Light" pitchFamily="34" charset="0"/>
          <a:cs typeface="Times New Roman" pitchFamily="18" charset="0"/>
        </a:defRPr>
      </a:lvl4pPr>
      <a:lvl5pPr algn="l" rtl="1" fontAlgn="base">
        <a:lnSpc>
          <a:spcPct val="90000"/>
        </a:lnSpc>
        <a:spcBef>
          <a:spcPct val="0"/>
        </a:spcBef>
        <a:spcAft>
          <a:spcPct val="0"/>
        </a:spcAft>
        <a:defRPr sz="4400">
          <a:solidFill>
            <a:schemeClr val="tx1"/>
          </a:solidFill>
          <a:latin typeface="Calibri Light" pitchFamily="34" charset="0"/>
          <a:cs typeface="Times New Roman" pitchFamily="18" charset="0"/>
        </a:defRPr>
      </a:lvl5pPr>
      <a:lvl6pPr marL="457200" algn="l" rtl="1" fontAlgn="base">
        <a:lnSpc>
          <a:spcPct val="90000"/>
        </a:lnSpc>
        <a:spcBef>
          <a:spcPct val="0"/>
        </a:spcBef>
        <a:spcAft>
          <a:spcPct val="0"/>
        </a:spcAft>
        <a:defRPr sz="4400">
          <a:solidFill>
            <a:schemeClr val="tx1"/>
          </a:solidFill>
          <a:latin typeface="Calibri Light" pitchFamily="34" charset="0"/>
          <a:cs typeface="Times New Roman" pitchFamily="18" charset="0"/>
        </a:defRPr>
      </a:lvl6pPr>
      <a:lvl7pPr marL="914400" algn="l" rtl="1" fontAlgn="base">
        <a:lnSpc>
          <a:spcPct val="90000"/>
        </a:lnSpc>
        <a:spcBef>
          <a:spcPct val="0"/>
        </a:spcBef>
        <a:spcAft>
          <a:spcPct val="0"/>
        </a:spcAft>
        <a:defRPr sz="4400">
          <a:solidFill>
            <a:schemeClr val="tx1"/>
          </a:solidFill>
          <a:latin typeface="Calibri Light" pitchFamily="34" charset="0"/>
          <a:cs typeface="Times New Roman" pitchFamily="18" charset="0"/>
        </a:defRPr>
      </a:lvl7pPr>
      <a:lvl8pPr marL="1371600" algn="l" rtl="1" fontAlgn="base">
        <a:lnSpc>
          <a:spcPct val="90000"/>
        </a:lnSpc>
        <a:spcBef>
          <a:spcPct val="0"/>
        </a:spcBef>
        <a:spcAft>
          <a:spcPct val="0"/>
        </a:spcAft>
        <a:defRPr sz="4400">
          <a:solidFill>
            <a:schemeClr val="tx1"/>
          </a:solidFill>
          <a:latin typeface="Calibri Light" pitchFamily="34" charset="0"/>
          <a:cs typeface="Times New Roman" pitchFamily="18" charset="0"/>
        </a:defRPr>
      </a:lvl8pPr>
      <a:lvl9pPr marL="1828800" algn="l" rtl="1" fontAlgn="base">
        <a:lnSpc>
          <a:spcPct val="90000"/>
        </a:lnSpc>
        <a:spcBef>
          <a:spcPct val="0"/>
        </a:spcBef>
        <a:spcAft>
          <a:spcPct val="0"/>
        </a:spcAft>
        <a:defRPr sz="4400">
          <a:solidFill>
            <a:schemeClr val="tx1"/>
          </a:solidFill>
          <a:latin typeface="Calibri Light" pitchFamily="34" charset="0"/>
          <a:cs typeface="Times New Roman" pitchFamily="18" charset="0"/>
        </a:defRPr>
      </a:lvl9pPr>
    </p:titleStyle>
    <p:bodyStyle>
      <a:lvl1pPr marL="228600" indent="-228600" algn="r" rtl="1" fontAlgn="base">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r" rtl="1" fontAlgn="base">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r" rtl="1" fontAlgn="base">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r" rtl="1" fontAlgn="base">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r" rtl="1" fontAlgn="base">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chart" Target="../charts/chart3.xml"/><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www.google.nl/url?sa=i&amp;rct=j&amp;q=&amp;esrc=s&amp;source=images&amp;cd=&amp;cad=rja&amp;uact=8&amp;ved=0ahUKEwjI6puSzZnTAhVKVRoKHa4lCXkQjRwIBw&amp;url=http://www.punch-basketball.nl/&amp;psig=AFQjCNFzGr4iuiGx012PoKId1w2sUB7oBg&amp;ust=1491903864682846" TargetMode="External"/><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64796" y="1509078"/>
            <a:ext cx="8245792" cy="1493202"/>
          </a:xfrm>
          <a:prstGeom prst="rect">
            <a:avLst/>
          </a:prstGeom>
        </p:spPr>
        <p:txBody>
          <a:bodyPr/>
          <a:lstStyle>
            <a:lvl1pPr algn="l" defTabSz="914400" rtl="1" eaLnBrk="1" latinLnBrk="0" hangingPunct="1">
              <a:lnSpc>
                <a:spcPct val="90000"/>
              </a:lnSpc>
              <a:spcBef>
                <a:spcPct val="0"/>
              </a:spcBef>
              <a:buNone/>
              <a:defRPr sz="4400" kern="1200">
                <a:solidFill>
                  <a:schemeClr val="tx1"/>
                </a:solidFill>
                <a:latin typeface="+mj-lt"/>
                <a:ea typeface="+mj-ea"/>
                <a:cs typeface="+mj-cs"/>
              </a:defRPr>
            </a:lvl1pPr>
          </a:lstStyle>
          <a:p>
            <a:pPr fontAlgn="auto">
              <a:spcAft>
                <a:spcPts val="0"/>
              </a:spcAft>
              <a:defRPr/>
            </a:pPr>
            <a:r>
              <a:rPr lang="en-US" b="1" dirty="0" smtClean="0">
                <a:effectLst>
                  <a:outerShdw blurRad="38100" dist="38100" dir="2700000" algn="tl">
                    <a:srgbClr val="000000">
                      <a:alpha val="43137"/>
                    </a:srgbClr>
                  </a:outerShdw>
                </a:effectLst>
              </a:rPr>
              <a:t>Immiscible N</a:t>
            </a:r>
            <a:r>
              <a:rPr lang="en-US" sz="3200" b="1" dirty="0" smtClean="0">
                <a:effectLst>
                  <a:outerShdw blurRad="38100" dist="38100" dir="2700000" algn="tl">
                    <a:srgbClr val="000000">
                      <a:alpha val="43137"/>
                    </a:srgbClr>
                  </a:outerShdw>
                </a:effectLst>
              </a:rPr>
              <a:t>2</a:t>
            </a:r>
            <a:r>
              <a:rPr lang="en-US" b="1" dirty="0" smtClean="0">
                <a:effectLst>
                  <a:outerShdw blurRad="38100" dist="38100" dir="2700000" algn="tl">
                    <a:srgbClr val="000000">
                      <a:alpha val="43137"/>
                    </a:srgbClr>
                  </a:outerShdw>
                </a:effectLst>
              </a:rPr>
              <a:t> Injection for EOR: An Experimental Comparison Study</a:t>
            </a:r>
            <a:endParaRPr lang="en-US" dirty="0"/>
          </a:p>
        </p:txBody>
      </p:sp>
      <p:sp>
        <p:nvSpPr>
          <p:cNvPr id="2051" name="Text Placeholder 2"/>
          <p:cNvSpPr txBox="1">
            <a:spLocks/>
          </p:cNvSpPr>
          <p:nvPr/>
        </p:nvSpPr>
        <p:spPr bwMode="auto">
          <a:xfrm>
            <a:off x="623888" y="3428683"/>
            <a:ext cx="7886700" cy="150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gn="r" defTabSz="960438" rtl="1">
              <a:lnSpc>
                <a:spcPct val="90000"/>
              </a:lnSpc>
              <a:spcBef>
                <a:spcPts val="1000"/>
              </a:spcBef>
              <a:buFont typeface="Arial" charset="0"/>
              <a:buChar char="•"/>
              <a:defRPr sz="2800">
                <a:solidFill>
                  <a:schemeClr val="tx1"/>
                </a:solidFill>
                <a:latin typeface="Calibri" pitchFamily="34" charset="0"/>
                <a:cs typeface="Arial" charset="0"/>
              </a:defRPr>
            </a:lvl1pPr>
            <a:lvl2pPr marL="685800" indent="-228600" algn="r" defTabSz="960438" rtl="1">
              <a:lnSpc>
                <a:spcPct val="90000"/>
              </a:lnSpc>
              <a:spcBef>
                <a:spcPts val="500"/>
              </a:spcBef>
              <a:buFont typeface="Arial" charset="0"/>
              <a:buChar char="•"/>
              <a:defRPr sz="2400">
                <a:solidFill>
                  <a:schemeClr val="tx1"/>
                </a:solidFill>
                <a:latin typeface="Calibri" pitchFamily="34" charset="0"/>
                <a:cs typeface="Arial" charset="0"/>
              </a:defRPr>
            </a:lvl2pPr>
            <a:lvl3pPr marL="1143000" indent="-228600" algn="r" defTabSz="960438" rtl="1">
              <a:lnSpc>
                <a:spcPct val="90000"/>
              </a:lnSpc>
              <a:spcBef>
                <a:spcPts val="500"/>
              </a:spcBef>
              <a:buFont typeface="Arial" charset="0"/>
              <a:buChar char="•"/>
              <a:defRPr sz="2000">
                <a:solidFill>
                  <a:schemeClr val="tx1"/>
                </a:solidFill>
                <a:latin typeface="Calibri" pitchFamily="34" charset="0"/>
                <a:cs typeface="Arial" charset="0"/>
              </a:defRPr>
            </a:lvl3pPr>
            <a:lvl4pPr marL="1600200" indent="-228600" algn="r" defTabSz="960438" rtl="1">
              <a:lnSpc>
                <a:spcPct val="90000"/>
              </a:lnSpc>
              <a:spcBef>
                <a:spcPts val="500"/>
              </a:spcBef>
              <a:buFont typeface="Arial" charset="0"/>
              <a:buChar char="•"/>
              <a:defRPr>
                <a:solidFill>
                  <a:schemeClr val="tx1"/>
                </a:solidFill>
                <a:latin typeface="Calibri" pitchFamily="34" charset="0"/>
                <a:cs typeface="Arial" charset="0"/>
              </a:defRPr>
            </a:lvl4pPr>
            <a:lvl5pPr marL="2057400" indent="-228600" algn="r" defTabSz="960438" rtl="1">
              <a:lnSpc>
                <a:spcPct val="90000"/>
              </a:lnSpc>
              <a:spcBef>
                <a:spcPts val="500"/>
              </a:spcBef>
              <a:buFont typeface="Arial" charset="0"/>
              <a:buChar char="•"/>
              <a:defRPr>
                <a:solidFill>
                  <a:schemeClr val="tx1"/>
                </a:solidFill>
                <a:latin typeface="Calibri" pitchFamily="34" charset="0"/>
                <a:cs typeface="Arial" charset="0"/>
              </a:defRPr>
            </a:lvl5pPr>
            <a:lvl6pPr marL="2514600" indent="-228600" algn="r" defTabSz="960438" rtl="1" fontAlgn="base">
              <a:lnSpc>
                <a:spcPct val="90000"/>
              </a:lnSpc>
              <a:spcBef>
                <a:spcPts val="500"/>
              </a:spcBef>
              <a:spcAft>
                <a:spcPct val="0"/>
              </a:spcAft>
              <a:buFont typeface="Arial" charset="0"/>
              <a:buChar char="•"/>
              <a:defRPr>
                <a:solidFill>
                  <a:schemeClr val="tx1"/>
                </a:solidFill>
                <a:latin typeface="Calibri" pitchFamily="34" charset="0"/>
                <a:cs typeface="Arial" charset="0"/>
              </a:defRPr>
            </a:lvl6pPr>
            <a:lvl7pPr marL="2971800" indent="-228600" algn="r" defTabSz="960438" rtl="1" fontAlgn="base">
              <a:lnSpc>
                <a:spcPct val="90000"/>
              </a:lnSpc>
              <a:spcBef>
                <a:spcPts val="500"/>
              </a:spcBef>
              <a:spcAft>
                <a:spcPct val="0"/>
              </a:spcAft>
              <a:buFont typeface="Arial" charset="0"/>
              <a:buChar char="•"/>
              <a:defRPr>
                <a:solidFill>
                  <a:schemeClr val="tx1"/>
                </a:solidFill>
                <a:latin typeface="Calibri" pitchFamily="34" charset="0"/>
                <a:cs typeface="Arial" charset="0"/>
              </a:defRPr>
            </a:lvl7pPr>
            <a:lvl8pPr marL="3429000" indent="-228600" algn="r" defTabSz="960438" rtl="1" fontAlgn="base">
              <a:lnSpc>
                <a:spcPct val="90000"/>
              </a:lnSpc>
              <a:spcBef>
                <a:spcPts val="500"/>
              </a:spcBef>
              <a:spcAft>
                <a:spcPct val="0"/>
              </a:spcAft>
              <a:buFont typeface="Arial" charset="0"/>
              <a:buChar char="•"/>
              <a:defRPr>
                <a:solidFill>
                  <a:schemeClr val="tx1"/>
                </a:solidFill>
                <a:latin typeface="Calibri" pitchFamily="34" charset="0"/>
                <a:cs typeface="Arial" charset="0"/>
              </a:defRPr>
            </a:lvl8pPr>
            <a:lvl9pPr marL="3886200" indent="-228600" algn="r" defTabSz="960438" rtl="1" fontAlgn="base">
              <a:lnSpc>
                <a:spcPct val="90000"/>
              </a:lnSpc>
              <a:spcBef>
                <a:spcPts val="500"/>
              </a:spcBef>
              <a:spcAft>
                <a:spcPct val="0"/>
              </a:spcAft>
              <a:buFont typeface="Arial" charset="0"/>
              <a:buChar char="•"/>
              <a:defRPr>
                <a:solidFill>
                  <a:schemeClr val="tx1"/>
                </a:solidFill>
                <a:latin typeface="Calibri" pitchFamily="34" charset="0"/>
                <a:cs typeface="Arial" charset="0"/>
              </a:defRPr>
            </a:lvl9pPr>
          </a:lstStyle>
          <a:p>
            <a:pPr marL="0" indent="0" algn="ctr" rtl="0">
              <a:lnSpc>
                <a:spcPct val="130000"/>
              </a:lnSpc>
              <a:spcBef>
                <a:spcPct val="0"/>
              </a:spcBef>
              <a:buNone/>
            </a:pPr>
            <a:r>
              <a:rPr lang="en-US" altLang="en-US" b="1" dirty="0" smtClean="0">
                <a:solidFill>
                  <a:srgbClr val="4F6228"/>
                </a:solidFill>
                <a:latin typeface="Verdana" pitchFamily="34" charset="0"/>
                <a:cs typeface="Times New Roman" pitchFamily="18" charset="0"/>
              </a:rPr>
              <a:t>Drs. Fardin Azimi*, Drs. Martijn Janssen* and Prof. Dr. Pacelli Zitha*</a:t>
            </a:r>
            <a:endParaRPr lang="en-US" altLang="en-US" b="1" dirty="0">
              <a:solidFill>
                <a:srgbClr val="4F6228"/>
              </a:solidFill>
              <a:latin typeface="Verdana" pitchFamily="34" charset="0"/>
              <a:cs typeface="Times New Roman" pitchFamily="18" charset="0"/>
            </a:endParaRPr>
          </a:p>
          <a:p>
            <a:pPr marL="0" indent="0" algn="ctr" rtl="0">
              <a:lnSpc>
                <a:spcPct val="130000"/>
              </a:lnSpc>
              <a:spcBef>
                <a:spcPct val="0"/>
              </a:spcBef>
              <a:buNone/>
            </a:pPr>
            <a:r>
              <a:rPr lang="en-US" altLang="en-US" sz="2000" dirty="0" smtClean="0">
                <a:solidFill>
                  <a:srgbClr val="4F6228"/>
                </a:solidFill>
                <a:cs typeface="Times New Roman" pitchFamily="18" charset="0"/>
              </a:rPr>
              <a:t>* TU Delft, The Netherlands</a:t>
            </a:r>
            <a:endParaRPr lang="en-US" altLang="en-US" sz="2000" dirty="0">
              <a:solidFill>
                <a:srgbClr val="4F6228"/>
              </a:solidFill>
              <a:cs typeface="Times New Roman" pitchFamily="18" charset="0"/>
            </a:endParaRPr>
          </a:p>
          <a:p>
            <a:endParaRPr lang="en-US" alt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14"/>
          <p:cNvSpPr/>
          <p:nvPr/>
        </p:nvSpPr>
        <p:spPr>
          <a:xfrm>
            <a:off x="260350" y="1622854"/>
            <a:ext cx="8616950" cy="426609"/>
          </a:xfrm>
          <a:prstGeom prst="rect">
            <a:avLst/>
          </a:prstGeom>
          <a:solidFill>
            <a:schemeClr val="accent5">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z="2400" dirty="0" smtClean="0"/>
              <a:t>Tests 1, 2 and 3 – Primary N</a:t>
            </a:r>
            <a:r>
              <a:rPr lang="en-GB" sz="1600" dirty="0" smtClean="0"/>
              <a:t>2</a:t>
            </a:r>
            <a:r>
              <a:rPr lang="en-GB" sz="2400" dirty="0" smtClean="0"/>
              <a:t> injection with different back-pressures</a:t>
            </a:r>
            <a:endParaRPr lang="en-GB" sz="2400" dirty="0"/>
          </a:p>
        </p:txBody>
      </p:sp>
      <p:sp>
        <p:nvSpPr>
          <p:cNvPr id="63" name="Slide Number Placeholder 62"/>
          <p:cNvSpPr>
            <a:spLocks noGrp="1"/>
          </p:cNvSpPr>
          <p:nvPr>
            <p:ph type="sldNum" sz="quarter" idx="12"/>
          </p:nvPr>
        </p:nvSpPr>
        <p:spPr>
          <a:xfrm>
            <a:off x="6940550" y="6153150"/>
            <a:ext cx="2057400" cy="365125"/>
          </a:xfrm>
        </p:spPr>
        <p:txBody>
          <a:bodyPr/>
          <a:lstStyle/>
          <a:p>
            <a:pPr>
              <a:defRPr/>
            </a:pPr>
            <a:fld id="{7BA34FDB-2F36-4858-B617-3F01F78B1BDC}" type="slidenum">
              <a:rPr lang="fa-IR" smtClean="0"/>
              <a:pPr>
                <a:defRPr/>
              </a:pPr>
              <a:t>10</a:t>
            </a:fld>
            <a:endParaRPr lang="fa-IR" dirty="0"/>
          </a:p>
        </p:txBody>
      </p:sp>
      <p:sp>
        <p:nvSpPr>
          <p:cNvPr id="22" name="Title 1"/>
          <p:cNvSpPr txBox="1">
            <a:spLocks/>
          </p:cNvSpPr>
          <p:nvPr/>
        </p:nvSpPr>
        <p:spPr>
          <a:xfrm>
            <a:off x="673100" y="1020763"/>
            <a:ext cx="7772400" cy="1028700"/>
          </a:xfrm>
          <a:prstGeom prst="rect">
            <a:avLst/>
          </a:prstGeom>
        </p:spPr>
        <p:txBody>
          <a:bodyPr/>
          <a:lstStyle>
            <a:lvl1pPr algn="l"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fontAlgn="auto">
              <a:spcAft>
                <a:spcPts val="0"/>
              </a:spcAft>
              <a:defRPr/>
            </a:pPr>
            <a:r>
              <a:rPr lang="en-US" altLang="en-US" b="1" dirty="0" smtClean="0">
                <a:solidFill>
                  <a:schemeClr val="accent5">
                    <a:lumMod val="50000"/>
                  </a:schemeClr>
                </a:solidFill>
              </a:rPr>
              <a:t>Results and Discussion</a:t>
            </a:r>
          </a:p>
        </p:txBody>
      </p:sp>
      <p:pic>
        <p:nvPicPr>
          <p:cNvPr id="1229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0849" y="2100263"/>
            <a:ext cx="6076951" cy="28748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Tekstvak 17"/>
          <p:cNvSpPr txBox="1"/>
          <p:nvPr/>
        </p:nvSpPr>
        <p:spPr>
          <a:xfrm>
            <a:off x="260350" y="2114748"/>
            <a:ext cx="1115060" cy="307777"/>
          </a:xfrm>
          <a:prstGeom prst="rect">
            <a:avLst/>
          </a:prstGeom>
          <a:solidFill>
            <a:schemeClr val="bg1"/>
          </a:solidFill>
          <a:ln>
            <a:solidFill>
              <a:schemeClr val="tx1"/>
            </a:solidFill>
          </a:ln>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400" i="1" dirty="0" smtClean="0">
                <a:solidFill>
                  <a:schemeClr val="accent5">
                    <a:lumMod val="50000"/>
                  </a:schemeClr>
                </a:solidFill>
              </a:rPr>
              <a:t>Recovery</a:t>
            </a:r>
          </a:p>
        </p:txBody>
      </p:sp>
      <p:sp>
        <p:nvSpPr>
          <p:cNvPr id="24" name="TextBox 22"/>
          <p:cNvSpPr txBox="1"/>
          <p:nvPr/>
        </p:nvSpPr>
        <p:spPr>
          <a:xfrm>
            <a:off x="260350" y="5154879"/>
            <a:ext cx="6326540" cy="1015663"/>
          </a:xfrm>
          <a:prstGeom prst="rect">
            <a:avLst/>
          </a:prstGeom>
          <a:solidFill>
            <a:schemeClr val="bg1"/>
          </a:solidFill>
          <a:ln w="38100">
            <a:solidFill>
              <a:schemeClr val="tx1"/>
            </a:solidFill>
          </a:ln>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en-GB" sz="2000" dirty="0" smtClean="0">
                <a:solidFill>
                  <a:schemeClr val="accent5">
                    <a:lumMod val="50000"/>
                  </a:schemeClr>
                </a:solidFill>
              </a:rPr>
              <a:t>Similar ultimate recovery factors (RF) </a:t>
            </a:r>
            <a:r>
              <a:rPr lang="en-GB" sz="2000" dirty="0" smtClean="0">
                <a:solidFill>
                  <a:schemeClr val="accent5">
                    <a:lumMod val="50000"/>
                  </a:schemeClr>
                </a:solidFill>
                <a:sym typeface="Wingdings" panose="05000000000000000000" pitchFamily="2" charset="2"/>
              </a:rPr>
              <a:t> 51 ± 2 % of OIIP</a:t>
            </a:r>
          </a:p>
          <a:p>
            <a:pPr marL="285750" indent="-285750">
              <a:buFont typeface="Arial" panose="020B0604020202020204" pitchFamily="34" charset="0"/>
              <a:buChar char="•"/>
            </a:pPr>
            <a:r>
              <a:rPr lang="en-GB" sz="2000" dirty="0" smtClean="0">
                <a:solidFill>
                  <a:schemeClr val="accent5">
                    <a:lumMod val="50000"/>
                  </a:schemeClr>
                </a:solidFill>
                <a:sym typeface="Wingdings" panose="05000000000000000000" pitchFamily="2" charset="2"/>
              </a:rPr>
              <a:t>Similar residual oil saturations (S</a:t>
            </a:r>
            <a:r>
              <a:rPr lang="en-GB" sz="1600" dirty="0" smtClean="0">
                <a:solidFill>
                  <a:schemeClr val="accent5">
                    <a:lumMod val="50000"/>
                  </a:schemeClr>
                </a:solidFill>
                <a:sym typeface="Wingdings" panose="05000000000000000000" pitchFamily="2" charset="2"/>
              </a:rPr>
              <a:t>or</a:t>
            </a:r>
            <a:r>
              <a:rPr lang="en-GB" sz="2000" dirty="0" smtClean="0">
                <a:solidFill>
                  <a:schemeClr val="accent5">
                    <a:lumMod val="50000"/>
                  </a:schemeClr>
                </a:solidFill>
                <a:sym typeface="Wingdings" panose="05000000000000000000" pitchFamily="2" charset="2"/>
              </a:rPr>
              <a:t>)  0.37 ± 0.03 </a:t>
            </a:r>
          </a:p>
          <a:p>
            <a:pPr marL="285750" indent="-285750">
              <a:buFont typeface="Arial" panose="020B0604020202020204" pitchFamily="34" charset="0"/>
              <a:buChar char="•"/>
            </a:pPr>
            <a:r>
              <a:rPr lang="en-GB" sz="2000" dirty="0" smtClean="0">
                <a:solidFill>
                  <a:schemeClr val="accent5">
                    <a:lumMod val="50000"/>
                  </a:schemeClr>
                </a:solidFill>
                <a:sym typeface="Wingdings" panose="05000000000000000000" pitchFamily="2" charset="2"/>
              </a:rPr>
              <a:t>Gas breakthrough  0.47 ± 0.04 PV</a:t>
            </a:r>
          </a:p>
        </p:txBody>
      </p:sp>
    </p:spTree>
    <p:extLst>
      <p:ext uri="{BB962C8B-B14F-4D97-AF65-F5344CB8AC3E}">
        <p14:creationId xmlns:p14="http://schemas.microsoft.com/office/powerpoint/2010/main" val="12871849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Slide Number Placeholder 62"/>
          <p:cNvSpPr>
            <a:spLocks noGrp="1"/>
          </p:cNvSpPr>
          <p:nvPr>
            <p:ph type="sldNum" sz="quarter" idx="12"/>
          </p:nvPr>
        </p:nvSpPr>
        <p:spPr>
          <a:xfrm>
            <a:off x="6940550" y="6153150"/>
            <a:ext cx="2057400" cy="365125"/>
          </a:xfrm>
        </p:spPr>
        <p:txBody>
          <a:bodyPr/>
          <a:lstStyle/>
          <a:p>
            <a:pPr>
              <a:defRPr/>
            </a:pPr>
            <a:fld id="{7BA34FDB-2F36-4858-B617-3F01F78B1BDC}" type="slidenum">
              <a:rPr lang="fa-IR" smtClean="0"/>
              <a:pPr>
                <a:defRPr/>
              </a:pPr>
              <a:t>11</a:t>
            </a:fld>
            <a:endParaRPr lang="fa-IR" dirty="0"/>
          </a:p>
        </p:txBody>
      </p:sp>
      <p:graphicFrame>
        <p:nvGraphicFramePr>
          <p:cNvPr id="9" name="Chart 8"/>
          <p:cNvGraphicFramePr>
            <a:graphicFrameLocks noChangeAspect="1"/>
          </p:cNvGraphicFramePr>
          <p:nvPr>
            <p:extLst>
              <p:ext uri="{D42A27DB-BD31-4B8C-83A1-F6EECF244321}">
                <p14:modId xmlns:p14="http://schemas.microsoft.com/office/powerpoint/2010/main" val="3323653618"/>
              </p:ext>
            </p:extLst>
          </p:nvPr>
        </p:nvGraphicFramePr>
        <p:xfrm>
          <a:off x="406656" y="1471229"/>
          <a:ext cx="3928616" cy="2941814"/>
        </p:xfrm>
        <a:graphic>
          <a:graphicData uri="http://schemas.openxmlformats.org/drawingml/2006/chart">
            <c:chart xmlns:c="http://schemas.openxmlformats.org/drawingml/2006/chart" xmlns:r="http://schemas.openxmlformats.org/officeDocument/2006/relationships" r:id="rId3"/>
          </a:graphicData>
        </a:graphic>
      </p:graphicFrame>
      <p:cxnSp>
        <p:nvCxnSpPr>
          <p:cNvPr id="10" name="Straight Connector 9"/>
          <p:cNvCxnSpPr/>
          <p:nvPr/>
        </p:nvCxnSpPr>
        <p:spPr>
          <a:xfrm>
            <a:off x="1805990" y="2543920"/>
            <a:ext cx="961292" cy="1596280"/>
          </a:xfrm>
          <a:prstGeom prst="line">
            <a:avLst/>
          </a:prstGeom>
          <a:ln>
            <a:solidFill>
              <a:schemeClr val="tx1"/>
            </a:solidFill>
            <a:prstDash val="sysDash"/>
          </a:ln>
        </p:spPr>
        <p:style>
          <a:lnRef idx="2">
            <a:schemeClr val="accent1"/>
          </a:lnRef>
          <a:fillRef idx="0">
            <a:schemeClr val="accent1"/>
          </a:fillRef>
          <a:effectRef idx="1">
            <a:schemeClr val="accent1"/>
          </a:effectRef>
          <a:fontRef idx="minor">
            <a:schemeClr val="tx1"/>
          </a:fontRef>
        </p:style>
      </p:cxnSp>
      <p:sp>
        <p:nvSpPr>
          <p:cNvPr id="11" name="TextBox 1"/>
          <p:cNvSpPr txBox="1"/>
          <p:nvPr/>
        </p:nvSpPr>
        <p:spPr>
          <a:xfrm>
            <a:off x="2085438" y="4279572"/>
            <a:ext cx="1363688" cy="345198"/>
          </a:xfrm>
          <a:prstGeom prst="rect">
            <a:avLst/>
          </a:prstGeom>
        </p:spPr>
        <p:txBody>
          <a:bodyPr wrap="none" rtlCol="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b="1" dirty="0"/>
              <a:t>Primary drainage</a:t>
            </a:r>
          </a:p>
        </p:txBody>
      </p:sp>
      <p:sp>
        <p:nvSpPr>
          <p:cNvPr id="12" name="Rechthoek 14"/>
          <p:cNvSpPr/>
          <p:nvPr/>
        </p:nvSpPr>
        <p:spPr>
          <a:xfrm>
            <a:off x="60961" y="1127554"/>
            <a:ext cx="4527550" cy="426609"/>
          </a:xfrm>
          <a:prstGeom prst="rect">
            <a:avLst/>
          </a:prstGeom>
          <a:solidFill>
            <a:schemeClr val="accent5">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z="2400" dirty="0" smtClean="0"/>
              <a:t>Tests 1, 2 and 3 – Ternary diagrams</a:t>
            </a:r>
            <a:endParaRPr lang="en-GB" sz="2400" dirty="0"/>
          </a:p>
        </p:txBody>
      </p:sp>
      <p:sp>
        <p:nvSpPr>
          <p:cNvPr id="13" name="Tekstvak 17"/>
          <p:cNvSpPr txBox="1"/>
          <p:nvPr/>
        </p:nvSpPr>
        <p:spPr>
          <a:xfrm>
            <a:off x="301937" y="1769923"/>
            <a:ext cx="1162819" cy="338554"/>
          </a:xfrm>
          <a:prstGeom prst="rect">
            <a:avLst/>
          </a:prstGeom>
          <a:solidFill>
            <a:schemeClr val="bg1"/>
          </a:solidFill>
          <a:ln>
            <a:solidFill>
              <a:schemeClr val="tx1"/>
            </a:solidFill>
          </a:ln>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600" b="1" dirty="0" smtClean="0"/>
              <a:t>GF vary BP</a:t>
            </a:r>
          </a:p>
        </p:txBody>
      </p:sp>
      <p:sp>
        <p:nvSpPr>
          <p:cNvPr id="14" name="TextBox 2"/>
          <p:cNvSpPr txBox="1"/>
          <p:nvPr/>
        </p:nvSpPr>
        <p:spPr>
          <a:xfrm>
            <a:off x="301937" y="2179578"/>
            <a:ext cx="301686" cy="369332"/>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b="1" dirty="0" smtClean="0"/>
              <a:t>1</a:t>
            </a:r>
            <a:endParaRPr lang="nl-NL" b="1" dirty="0"/>
          </a:p>
        </p:txBody>
      </p:sp>
      <p:graphicFrame>
        <p:nvGraphicFramePr>
          <p:cNvPr id="15" name="Chart 14"/>
          <p:cNvGraphicFramePr>
            <a:graphicFrameLocks noChangeAspect="1"/>
          </p:cNvGraphicFramePr>
          <p:nvPr>
            <p:extLst>
              <p:ext uri="{D42A27DB-BD31-4B8C-83A1-F6EECF244321}">
                <p14:modId xmlns:p14="http://schemas.microsoft.com/office/powerpoint/2010/main" val="2028975326"/>
              </p:ext>
            </p:extLst>
          </p:nvPr>
        </p:nvGraphicFramePr>
        <p:xfrm>
          <a:off x="4647688" y="1107089"/>
          <a:ext cx="3837315" cy="2883395"/>
        </p:xfrm>
        <a:graphic>
          <a:graphicData uri="http://schemas.openxmlformats.org/drawingml/2006/chart">
            <c:chart xmlns:c="http://schemas.openxmlformats.org/drawingml/2006/chart" xmlns:r="http://schemas.openxmlformats.org/officeDocument/2006/relationships" r:id="rId4"/>
          </a:graphicData>
        </a:graphic>
      </p:graphicFrame>
      <p:sp>
        <p:nvSpPr>
          <p:cNvPr id="16" name="TextBox 1"/>
          <p:cNvSpPr txBox="1"/>
          <p:nvPr/>
        </p:nvSpPr>
        <p:spPr>
          <a:xfrm>
            <a:off x="6249428" y="3645286"/>
            <a:ext cx="1363688" cy="345198"/>
          </a:xfrm>
          <a:prstGeom prst="rect">
            <a:avLst/>
          </a:prstGeom>
        </p:spPr>
        <p:txBody>
          <a:bodyPr wrap="none" rtlCol="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b="1" dirty="0"/>
              <a:t>Primary drainage</a:t>
            </a:r>
          </a:p>
        </p:txBody>
      </p:sp>
      <p:cxnSp>
        <p:nvCxnSpPr>
          <p:cNvPr id="17" name="Straight Connector 16"/>
          <p:cNvCxnSpPr/>
          <p:nvPr/>
        </p:nvCxnSpPr>
        <p:spPr>
          <a:xfrm>
            <a:off x="6078173" y="2082930"/>
            <a:ext cx="817539" cy="1460452"/>
          </a:xfrm>
          <a:prstGeom prst="line">
            <a:avLst/>
          </a:prstGeom>
          <a:ln>
            <a:solidFill>
              <a:schemeClr val="tx1"/>
            </a:solidFill>
            <a:prstDash val="sysDash"/>
          </a:ln>
        </p:spPr>
        <p:style>
          <a:lnRef idx="2">
            <a:schemeClr val="accent1"/>
          </a:lnRef>
          <a:fillRef idx="0">
            <a:schemeClr val="accent1"/>
          </a:fillRef>
          <a:effectRef idx="1">
            <a:schemeClr val="accent1"/>
          </a:effectRef>
          <a:fontRef idx="minor">
            <a:schemeClr val="tx1"/>
          </a:fontRef>
        </p:style>
      </p:cxnSp>
      <p:sp>
        <p:nvSpPr>
          <p:cNvPr id="18" name="Tekstvak 17"/>
          <p:cNvSpPr txBox="1"/>
          <p:nvPr/>
        </p:nvSpPr>
        <p:spPr>
          <a:xfrm>
            <a:off x="4847596" y="1325798"/>
            <a:ext cx="1162819" cy="338554"/>
          </a:xfrm>
          <a:prstGeom prst="rect">
            <a:avLst/>
          </a:prstGeom>
          <a:solidFill>
            <a:schemeClr val="bg1"/>
          </a:solidFill>
          <a:ln>
            <a:solidFill>
              <a:schemeClr val="tx1"/>
            </a:solidFill>
          </a:ln>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600" b="1" dirty="0" smtClean="0"/>
              <a:t>GF 5 bar BP</a:t>
            </a:r>
          </a:p>
        </p:txBody>
      </p:sp>
      <p:sp>
        <p:nvSpPr>
          <p:cNvPr id="19" name="TextBox 35"/>
          <p:cNvSpPr txBox="1"/>
          <p:nvPr/>
        </p:nvSpPr>
        <p:spPr>
          <a:xfrm>
            <a:off x="4847596" y="1713598"/>
            <a:ext cx="301686" cy="369332"/>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b="1" dirty="0" smtClean="0"/>
              <a:t>2</a:t>
            </a:r>
            <a:endParaRPr lang="nl-NL" b="1" dirty="0"/>
          </a:p>
        </p:txBody>
      </p:sp>
      <p:sp>
        <p:nvSpPr>
          <p:cNvPr id="20" name="TextBox 1"/>
          <p:cNvSpPr txBox="1"/>
          <p:nvPr/>
        </p:nvSpPr>
        <p:spPr>
          <a:xfrm>
            <a:off x="5392920" y="1674699"/>
            <a:ext cx="655595" cy="344878"/>
          </a:xfrm>
          <a:prstGeom prst="rect">
            <a:avLst/>
          </a:prstGeom>
        </p:spPr>
        <p:txBody>
          <a:bodyPr wrap="none" rtlCol="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smtClean="0"/>
              <a:t>S</a:t>
            </a:r>
            <a:r>
              <a:rPr lang="en-US" sz="1400" b="1" baseline="-25000" dirty="0" smtClean="0"/>
              <a:t>or_</a:t>
            </a:r>
            <a:r>
              <a:rPr lang="en-US" sz="1400" b="1" dirty="0" smtClean="0"/>
              <a:t>GF</a:t>
            </a:r>
            <a:endParaRPr lang="en-US" sz="1400" b="1" baseline="-25000" dirty="0"/>
          </a:p>
        </p:txBody>
      </p:sp>
      <p:graphicFrame>
        <p:nvGraphicFramePr>
          <p:cNvPr id="21" name="Chart 20"/>
          <p:cNvGraphicFramePr>
            <a:graphicFrameLocks noChangeAspect="1"/>
          </p:cNvGraphicFramePr>
          <p:nvPr>
            <p:extLst>
              <p:ext uri="{D42A27DB-BD31-4B8C-83A1-F6EECF244321}">
                <p14:modId xmlns:p14="http://schemas.microsoft.com/office/powerpoint/2010/main" val="1317160241"/>
              </p:ext>
            </p:extLst>
          </p:nvPr>
        </p:nvGraphicFramePr>
        <p:xfrm>
          <a:off x="4955100" y="3990484"/>
          <a:ext cx="3501389" cy="2867516"/>
        </p:xfrm>
        <a:graphic>
          <a:graphicData uri="http://schemas.openxmlformats.org/drawingml/2006/chart">
            <c:chart xmlns:c="http://schemas.openxmlformats.org/drawingml/2006/chart" xmlns:r="http://schemas.openxmlformats.org/officeDocument/2006/relationships" r:id="rId5"/>
          </a:graphicData>
        </a:graphic>
      </p:graphicFrame>
      <p:sp>
        <p:nvSpPr>
          <p:cNvPr id="25" name="TextBox 1"/>
          <p:cNvSpPr txBox="1"/>
          <p:nvPr/>
        </p:nvSpPr>
        <p:spPr>
          <a:xfrm>
            <a:off x="6494219" y="6572313"/>
            <a:ext cx="1215391" cy="285687"/>
          </a:xfrm>
          <a:prstGeom prst="rect">
            <a:avLst/>
          </a:prstGeom>
        </p:spPr>
        <p:txBody>
          <a:bodyPr wrap="none" rtlCol="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b="1" dirty="0"/>
              <a:t>Primary drainage</a:t>
            </a:r>
          </a:p>
        </p:txBody>
      </p:sp>
      <p:sp>
        <p:nvSpPr>
          <p:cNvPr id="26" name="TextBox 1"/>
          <p:cNvSpPr txBox="1"/>
          <p:nvPr/>
        </p:nvSpPr>
        <p:spPr>
          <a:xfrm>
            <a:off x="5634010" y="4708476"/>
            <a:ext cx="584301" cy="285422"/>
          </a:xfrm>
          <a:prstGeom prst="rect">
            <a:avLst/>
          </a:prstGeom>
        </p:spPr>
        <p:txBody>
          <a:bodyPr wrap="none" rtlCol="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smtClean="0"/>
              <a:t>S</a:t>
            </a:r>
            <a:r>
              <a:rPr lang="en-US" sz="1400" b="1" baseline="-25000" dirty="0" smtClean="0"/>
              <a:t>or_</a:t>
            </a:r>
            <a:r>
              <a:rPr lang="en-US" sz="1400" b="1" dirty="0" smtClean="0"/>
              <a:t>GF</a:t>
            </a:r>
            <a:endParaRPr lang="en-US" sz="1400" b="1" baseline="-25000" dirty="0"/>
          </a:p>
        </p:txBody>
      </p:sp>
      <p:cxnSp>
        <p:nvCxnSpPr>
          <p:cNvPr id="27" name="Straight Connector 26"/>
          <p:cNvCxnSpPr/>
          <p:nvPr/>
        </p:nvCxnSpPr>
        <p:spPr>
          <a:xfrm>
            <a:off x="6249428" y="4917698"/>
            <a:ext cx="889911" cy="1487875"/>
          </a:xfrm>
          <a:prstGeom prst="line">
            <a:avLst/>
          </a:prstGeom>
          <a:ln>
            <a:solidFill>
              <a:schemeClr val="tx1"/>
            </a:solidFill>
            <a:prstDash val="sysDash"/>
          </a:ln>
        </p:spPr>
        <p:style>
          <a:lnRef idx="2">
            <a:schemeClr val="accent1"/>
          </a:lnRef>
          <a:fillRef idx="0">
            <a:schemeClr val="accent1"/>
          </a:fillRef>
          <a:effectRef idx="1">
            <a:schemeClr val="accent1"/>
          </a:effectRef>
          <a:fontRef idx="minor">
            <a:schemeClr val="tx1"/>
          </a:fontRef>
        </p:style>
      </p:cxnSp>
      <p:sp>
        <p:nvSpPr>
          <p:cNvPr id="28" name="Tekstvak 17"/>
          <p:cNvSpPr txBox="1"/>
          <p:nvPr/>
        </p:nvSpPr>
        <p:spPr>
          <a:xfrm>
            <a:off x="4707667" y="4243766"/>
            <a:ext cx="1370506" cy="338554"/>
          </a:xfrm>
          <a:prstGeom prst="rect">
            <a:avLst/>
          </a:prstGeom>
          <a:solidFill>
            <a:schemeClr val="bg1"/>
          </a:solidFill>
          <a:ln>
            <a:solidFill>
              <a:schemeClr val="tx1"/>
            </a:solidFill>
          </a:ln>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600" b="1" dirty="0" smtClean="0"/>
              <a:t>GF 10 bar BP</a:t>
            </a:r>
          </a:p>
        </p:txBody>
      </p:sp>
      <p:sp>
        <p:nvSpPr>
          <p:cNvPr id="29" name="TextBox 36"/>
          <p:cNvSpPr txBox="1"/>
          <p:nvPr/>
        </p:nvSpPr>
        <p:spPr>
          <a:xfrm>
            <a:off x="4880404" y="4728695"/>
            <a:ext cx="268878" cy="3693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b="1" dirty="0" smtClean="0"/>
              <a:t>3</a:t>
            </a:r>
            <a:endParaRPr lang="nl-NL" b="1" dirty="0"/>
          </a:p>
        </p:txBody>
      </p:sp>
      <p:sp>
        <p:nvSpPr>
          <p:cNvPr id="31" name="Text Box 17"/>
          <p:cNvSpPr txBox="1"/>
          <p:nvPr/>
        </p:nvSpPr>
        <p:spPr>
          <a:xfrm rot="17890560">
            <a:off x="5387126" y="2953829"/>
            <a:ext cx="585835" cy="255761"/>
          </a:xfrm>
          <a:prstGeom prst="rect">
            <a:avLst/>
          </a:prstGeom>
        </p:spPr>
        <p:txBody>
          <a:bodyPr wrap="none" rtlCol="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b="1" dirty="0"/>
              <a:t>N</a:t>
            </a:r>
            <a:r>
              <a:rPr lang="en-US" sz="1200" b="1" baseline="-25000" dirty="0"/>
              <a:t>2</a:t>
            </a:r>
            <a:r>
              <a:rPr lang="en-US" sz="1200" b="1" dirty="0"/>
              <a:t> flooding</a:t>
            </a:r>
          </a:p>
        </p:txBody>
      </p:sp>
      <p:sp>
        <p:nvSpPr>
          <p:cNvPr id="32" name="Text Box 17"/>
          <p:cNvSpPr txBox="1"/>
          <p:nvPr/>
        </p:nvSpPr>
        <p:spPr>
          <a:xfrm rot="17890560">
            <a:off x="5867546" y="5893388"/>
            <a:ext cx="585835" cy="255761"/>
          </a:xfrm>
          <a:prstGeom prst="rect">
            <a:avLst/>
          </a:prstGeom>
        </p:spPr>
        <p:txBody>
          <a:bodyPr wrap="none" rtlCol="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b="1" dirty="0"/>
              <a:t>N</a:t>
            </a:r>
            <a:r>
              <a:rPr lang="en-US" sz="1200" b="1" baseline="-25000" dirty="0"/>
              <a:t>2</a:t>
            </a:r>
            <a:r>
              <a:rPr lang="en-US" sz="1200" b="1" dirty="0"/>
              <a:t> flooding</a:t>
            </a:r>
          </a:p>
        </p:txBody>
      </p:sp>
      <p:sp>
        <p:nvSpPr>
          <p:cNvPr id="38" name="TextBox 34"/>
          <p:cNvSpPr txBox="1"/>
          <p:nvPr/>
        </p:nvSpPr>
        <p:spPr>
          <a:xfrm>
            <a:off x="301937" y="4624770"/>
            <a:ext cx="3257001" cy="1631216"/>
          </a:xfrm>
          <a:prstGeom prst="rect">
            <a:avLst/>
          </a:prstGeom>
          <a:solidFill>
            <a:schemeClr val="bg1"/>
          </a:solidFill>
          <a:ln w="38100">
            <a:solidFill>
              <a:schemeClr val="tx1"/>
            </a:solidFill>
          </a:ln>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en-GB" sz="2000" dirty="0" smtClean="0">
                <a:solidFill>
                  <a:schemeClr val="accent5">
                    <a:lumMod val="50000"/>
                  </a:schemeClr>
                </a:solidFill>
              </a:rPr>
              <a:t>Similar saturation paths</a:t>
            </a:r>
          </a:p>
          <a:p>
            <a:pPr marL="285750" indent="-285750">
              <a:buFont typeface="Arial" panose="020B0604020202020204" pitchFamily="34" charset="0"/>
              <a:buChar char="•"/>
            </a:pPr>
            <a:r>
              <a:rPr lang="en-GB" sz="2000" dirty="0" smtClean="0">
                <a:solidFill>
                  <a:schemeClr val="accent5">
                    <a:lumMod val="50000"/>
                  </a:schemeClr>
                </a:solidFill>
              </a:rPr>
              <a:t>S</a:t>
            </a:r>
            <a:r>
              <a:rPr lang="en-GB" sz="1600" dirty="0" smtClean="0">
                <a:solidFill>
                  <a:schemeClr val="accent5">
                    <a:lumMod val="50000"/>
                  </a:schemeClr>
                </a:solidFill>
              </a:rPr>
              <a:t>wc</a:t>
            </a:r>
            <a:r>
              <a:rPr lang="en-GB" sz="2000" dirty="0" smtClean="0">
                <a:solidFill>
                  <a:schemeClr val="accent5">
                    <a:lumMod val="50000"/>
                  </a:schemeClr>
                </a:solidFill>
              </a:rPr>
              <a:t> is not effected by N</a:t>
            </a:r>
            <a:r>
              <a:rPr lang="en-GB" sz="1600" dirty="0" smtClean="0">
                <a:solidFill>
                  <a:schemeClr val="accent5">
                    <a:lumMod val="50000"/>
                  </a:schemeClr>
                </a:solidFill>
              </a:rPr>
              <a:t>2</a:t>
            </a:r>
            <a:r>
              <a:rPr lang="en-GB" sz="2000" dirty="0" smtClean="0">
                <a:solidFill>
                  <a:schemeClr val="accent5">
                    <a:lumMod val="50000"/>
                  </a:schemeClr>
                </a:solidFill>
              </a:rPr>
              <a:t> flooding </a:t>
            </a:r>
            <a:r>
              <a:rPr lang="en-GB" sz="2000" dirty="0" smtClean="0">
                <a:solidFill>
                  <a:schemeClr val="accent5">
                    <a:lumMod val="50000"/>
                  </a:schemeClr>
                </a:solidFill>
                <a:sym typeface="Wingdings" panose="05000000000000000000" pitchFamily="2" charset="2"/>
              </a:rPr>
              <a:t> it indicates a two – phase gas – oil flow</a:t>
            </a:r>
          </a:p>
          <a:p>
            <a:pPr marL="285750" indent="-285750">
              <a:buFont typeface="Arial" panose="020B0604020202020204" pitchFamily="34" charset="0"/>
              <a:buChar char="•"/>
            </a:pPr>
            <a:r>
              <a:rPr lang="en-GB" sz="2000" dirty="0" smtClean="0">
                <a:solidFill>
                  <a:schemeClr val="accent5">
                    <a:lumMod val="50000"/>
                  </a:schemeClr>
                </a:solidFill>
                <a:sym typeface="Wingdings" panose="05000000000000000000" pitchFamily="2" charset="2"/>
              </a:rPr>
              <a:t>Similar S</a:t>
            </a:r>
            <a:r>
              <a:rPr lang="en-GB" sz="1600" dirty="0" smtClean="0">
                <a:solidFill>
                  <a:schemeClr val="accent5">
                    <a:lumMod val="50000"/>
                  </a:schemeClr>
                </a:solidFill>
                <a:sym typeface="Wingdings" panose="05000000000000000000" pitchFamily="2" charset="2"/>
              </a:rPr>
              <a:t>or</a:t>
            </a:r>
            <a:endParaRPr lang="en-GB" sz="2000" dirty="0" smtClean="0">
              <a:solidFill>
                <a:schemeClr val="accent5">
                  <a:lumMod val="50000"/>
                </a:schemeClr>
              </a:solidFill>
            </a:endParaRPr>
          </a:p>
        </p:txBody>
      </p:sp>
    </p:spTree>
    <p:extLst>
      <p:ext uri="{BB962C8B-B14F-4D97-AF65-F5344CB8AC3E}">
        <p14:creationId xmlns:p14="http://schemas.microsoft.com/office/powerpoint/2010/main" val="17527329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14"/>
          <p:cNvSpPr/>
          <p:nvPr/>
        </p:nvSpPr>
        <p:spPr>
          <a:xfrm>
            <a:off x="260350" y="1546654"/>
            <a:ext cx="6229350" cy="426609"/>
          </a:xfrm>
          <a:prstGeom prst="rect">
            <a:avLst/>
          </a:prstGeom>
          <a:solidFill>
            <a:schemeClr val="accent5">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z="2400" dirty="0" smtClean="0"/>
              <a:t>Test 4 – WF + N</a:t>
            </a:r>
            <a:r>
              <a:rPr lang="en-GB" sz="1600" dirty="0" smtClean="0"/>
              <a:t>2</a:t>
            </a:r>
            <a:r>
              <a:rPr lang="en-GB" sz="2400" dirty="0" smtClean="0"/>
              <a:t> injection at 5 bar back-pressure</a:t>
            </a:r>
            <a:endParaRPr lang="en-GB" sz="2400" dirty="0"/>
          </a:p>
        </p:txBody>
      </p:sp>
      <p:sp>
        <p:nvSpPr>
          <p:cNvPr id="63" name="Slide Number Placeholder 62"/>
          <p:cNvSpPr>
            <a:spLocks noGrp="1"/>
          </p:cNvSpPr>
          <p:nvPr>
            <p:ph type="sldNum" sz="quarter" idx="12"/>
          </p:nvPr>
        </p:nvSpPr>
        <p:spPr>
          <a:xfrm>
            <a:off x="6940550" y="6153150"/>
            <a:ext cx="2057400" cy="365125"/>
          </a:xfrm>
        </p:spPr>
        <p:txBody>
          <a:bodyPr/>
          <a:lstStyle/>
          <a:p>
            <a:pPr>
              <a:defRPr/>
            </a:pPr>
            <a:fld id="{7BA34FDB-2F36-4858-B617-3F01F78B1BDC}" type="slidenum">
              <a:rPr lang="fa-IR" smtClean="0"/>
              <a:pPr>
                <a:defRPr/>
              </a:pPr>
              <a:t>12</a:t>
            </a:fld>
            <a:endParaRPr lang="fa-IR" dirty="0"/>
          </a:p>
        </p:txBody>
      </p:sp>
      <p:sp>
        <p:nvSpPr>
          <p:cNvPr id="22" name="Title 1"/>
          <p:cNvSpPr txBox="1">
            <a:spLocks/>
          </p:cNvSpPr>
          <p:nvPr/>
        </p:nvSpPr>
        <p:spPr>
          <a:xfrm>
            <a:off x="673100" y="995363"/>
            <a:ext cx="7772400" cy="1028700"/>
          </a:xfrm>
          <a:prstGeom prst="rect">
            <a:avLst/>
          </a:prstGeom>
        </p:spPr>
        <p:txBody>
          <a:bodyPr/>
          <a:lstStyle>
            <a:lvl1pPr algn="l"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fontAlgn="auto">
              <a:spcAft>
                <a:spcPts val="0"/>
              </a:spcAft>
              <a:defRPr/>
            </a:pPr>
            <a:r>
              <a:rPr lang="en-US" altLang="en-US" b="1" dirty="0" smtClean="0">
                <a:solidFill>
                  <a:schemeClr val="accent5">
                    <a:lumMod val="50000"/>
                  </a:schemeClr>
                </a:solidFill>
              </a:rPr>
              <a:t>Results and Discussion</a:t>
            </a:r>
          </a:p>
        </p:txBody>
      </p:sp>
      <p:sp>
        <p:nvSpPr>
          <p:cNvPr id="13" name="Tekstvak 17"/>
          <p:cNvSpPr txBox="1"/>
          <p:nvPr/>
        </p:nvSpPr>
        <p:spPr>
          <a:xfrm>
            <a:off x="381000" y="1995686"/>
            <a:ext cx="1800200" cy="307777"/>
          </a:xfrm>
          <a:prstGeom prst="rect">
            <a:avLst/>
          </a:prstGeom>
          <a:solidFill>
            <a:schemeClr val="bg1"/>
          </a:solidFill>
          <a:ln>
            <a:solidFill>
              <a:schemeClr val="tx1"/>
            </a:solidFill>
          </a:ln>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400" i="1" dirty="0" smtClean="0">
                <a:solidFill>
                  <a:schemeClr val="accent5">
                    <a:lumMod val="50000"/>
                  </a:schemeClr>
                </a:solidFill>
              </a:rPr>
              <a:t>Total pressure drop</a:t>
            </a:r>
          </a:p>
        </p:txBody>
      </p:sp>
      <p:sp>
        <p:nvSpPr>
          <p:cNvPr id="18" name="Tekstvak 17"/>
          <p:cNvSpPr txBox="1"/>
          <p:nvPr/>
        </p:nvSpPr>
        <p:spPr>
          <a:xfrm>
            <a:off x="6249670" y="4006255"/>
            <a:ext cx="1115060" cy="307777"/>
          </a:xfrm>
          <a:prstGeom prst="rect">
            <a:avLst/>
          </a:prstGeom>
          <a:solidFill>
            <a:schemeClr val="bg1"/>
          </a:solidFill>
          <a:ln>
            <a:solidFill>
              <a:schemeClr val="tx1"/>
            </a:solidFill>
          </a:ln>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400" i="1" dirty="0" smtClean="0">
                <a:solidFill>
                  <a:schemeClr val="accent5">
                    <a:lumMod val="50000"/>
                  </a:schemeClr>
                </a:solidFill>
              </a:rPr>
              <a:t>Recovery</a:t>
            </a:r>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227" y="2341562"/>
            <a:ext cx="4517073" cy="19978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48063" y="4339431"/>
            <a:ext cx="5100637" cy="2053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TextBox 22"/>
          <p:cNvSpPr txBox="1"/>
          <p:nvPr/>
        </p:nvSpPr>
        <p:spPr>
          <a:xfrm>
            <a:off x="5452373" y="2341562"/>
            <a:ext cx="2993127" cy="1323439"/>
          </a:xfrm>
          <a:prstGeom prst="rect">
            <a:avLst/>
          </a:prstGeom>
          <a:solidFill>
            <a:schemeClr val="bg1"/>
          </a:solidFill>
          <a:ln w="38100">
            <a:solidFill>
              <a:schemeClr val="tx1"/>
            </a:solidFill>
          </a:ln>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en-GB" sz="2000" dirty="0" smtClean="0">
                <a:solidFill>
                  <a:schemeClr val="accent5">
                    <a:lumMod val="50000"/>
                  </a:schemeClr>
                </a:solidFill>
              </a:rPr>
              <a:t>RF_WF =			35 %</a:t>
            </a:r>
          </a:p>
          <a:p>
            <a:pPr marL="285750" indent="-285750">
              <a:buFont typeface="Arial" panose="020B0604020202020204" pitchFamily="34" charset="0"/>
              <a:buChar char="•"/>
            </a:pPr>
            <a:r>
              <a:rPr lang="en-GB" sz="2000" dirty="0" smtClean="0">
                <a:solidFill>
                  <a:schemeClr val="accent5">
                    <a:lumMod val="50000"/>
                  </a:schemeClr>
                </a:solidFill>
              </a:rPr>
              <a:t>S</a:t>
            </a:r>
            <a:r>
              <a:rPr lang="en-GB" sz="1600" dirty="0" smtClean="0">
                <a:solidFill>
                  <a:schemeClr val="accent5">
                    <a:lumMod val="50000"/>
                  </a:schemeClr>
                </a:solidFill>
              </a:rPr>
              <a:t>or</a:t>
            </a:r>
            <a:r>
              <a:rPr lang="en-GB" sz="2000" dirty="0" smtClean="0">
                <a:solidFill>
                  <a:schemeClr val="accent5">
                    <a:lumMod val="50000"/>
                  </a:schemeClr>
                </a:solidFill>
              </a:rPr>
              <a:t>_WF</a:t>
            </a:r>
            <a:r>
              <a:rPr lang="en-GB" sz="2000" dirty="0">
                <a:solidFill>
                  <a:schemeClr val="accent5">
                    <a:lumMod val="50000"/>
                  </a:schemeClr>
                </a:solidFill>
              </a:rPr>
              <a:t> </a:t>
            </a:r>
            <a:r>
              <a:rPr lang="en-GB" sz="2000" dirty="0" smtClean="0">
                <a:solidFill>
                  <a:schemeClr val="accent5">
                    <a:lumMod val="50000"/>
                  </a:schemeClr>
                </a:solidFill>
              </a:rPr>
              <a:t>= 	        	0.49</a:t>
            </a:r>
          </a:p>
          <a:p>
            <a:pPr marL="285750" indent="-285750">
              <a:buFont typeface="Arial" panose="020B0604020202020204" pitchFamily="34" charset="0"/>
              <a:buChar char="•"/>
            </a:pPr>
            <a:r>
              <a:rPr lang="en-GB" sz="2000" dirty="0" err="1" smtClean="0">
                <a:solidFill>
                  <a:schemeClr val="accent5">
                    <a:lumMod val="50000"/>
                  </a:schemeClr>
                </a:solidFill>
              </a:rPr>
              <a:t>RF_total</a:t>
            </a:r>
            <a:r>
              <a:rPr lang="en-GB" sz="2000" dirty="0" smtClean="0">
                <a:solidFill>
                  <a:schemeClr val="accent5">
                    <a:lumMod val="50000"/>
                  </a:schemeClr>
                </a:solidFill>
              </a:rPr>
              <a:t> =			53 %</a:t>
            </a:r>
          </a:p>
          <a:p>
            <a:pPr marL="285750" indent="-285750">
              <a:buFont typeface="Arial" panose="020B0604020202020204" pitchFamily="34" charset="0"/>
              <a:buChar char="•"/>
            </a:pPr>
            <a:r>
              <a:rPr lang="en-GB" sz="2000" dirty="0" smtClean="0">
                <a:solidFill>
                  <a:schemeClr val="accent5">
                    <a:lumMod val="50000"/>
                  </a:schemeClr>
                </a:solidFill>
              </a:rPr>
              <a:t>S</a:t>
            </a:r>
            <a:r>
              <a:rPr lang="en-GB" sz="1600" dirty="0" smtClean="0">
                <a:solidFill>
                  <a:schemeClr val="accent5">
                    <a:lumMod val="50000"/>
                  </a:schemeClr>
                </a:solidFill>
              </a:rPr>
              <a:t>or</a:t>
            </a:r>
            <a:r>
              <a:rPr lang="en-GB" sz="2000" dirty="0" smtClean="0">
                <a:solidFill>
                  <a:schemeClr val="accent5">
                    <a:lumMod val="50000"/>
                  </a:schemeClr>
                </a:solidFill>
              </a:rPr>
              <a:t> =				0.36</a:t>
            </a:r>
          </a:p>
        </p:txBody>
      </p:sp>
    </p:spTree>
    <p:extLst>
      <p:ext uri="{BB962C8B-B14F-4D97-AF65-F5344CB8AC3E}">
        <p14:creationId xmlns:p14="http://schemas.microsoft.com/office/powerpoint/2010/main" val="37206812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14"/>
          <p:cNvSpPr/>
          <p:nvPr/>
        </p:nvSpPr>
        <p:spPr>
          <a:xfrm>
            <a:off x="260350" y="1546654"/>
            <a:ext cx="6229350" cy="426609"/>
          </a:xfrm>
          <a:prstGeom prst="rect">
            <a:avLst/>
          </a:prstGeom>
          <a:solidFill>
            <a:schemeClr val="accent5">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z="2400" dirty="0" smtClean="0"/>
              <a:t>Test 4 – WF + N</a:t>
            </a:r>
            <a:r>
              <a:rPr lang="en-GB" sz="1600" dirty="0" smtClean="0"/>
              <a:t>2</a:t>
            </a:r>
            <a:r>
              <a:rPr lang="en-GB" sz="2400" dirty="0" smtClean="0"/>
              <a:t> injection at 5 bar back-pressure</a:t>
            </a:r>
            <a:endParaRPr lang="en-GB" sz="2400" dirty="0"/>
          </a:p>
        </p:txBody>
      </p:sp>
      <p:sp>
        <p:nvSpPr>
          <p:cNvPr id="63" name="Slide Number Placeholder 62"/>
          <p:cNvSpPr>
            <a:spLocks noGrp="1"/>
          </p:cNvSpPr>
          <p:nvPr>
            <p:ph type="sldNum" sz="quarter" idx="12"/>
          </p:nvPr>
        </p:nvSpPr>
        <p:spPr>
          <a:xfrm>
            <a:off x="6940550" y="6153150"/>
            <a:ext cx="2057400" cy="365125"/>
          </a:xfrm>
        </p:spPr>
        <p:txBody>
          <a:bodyPr/>
          <a:lstStyle/>
          <a:p>
            <a:pPr>
              <a:defRPr/>
            </a:pPr>
            <a:fld id="{7BA34FDB-2F36-4858-B617-3F01F78B1BDC}" type="slidenum">
              <a:rPr lang="fa-IR" smtClean="0"/>
              <a:pPr>
                <a:defRPr/>
              </a:pPr>
              <a:t>13</a:t>
            </a:fld>
            <a:endParaRPr lang="fa-IR" dirty="0"/>
          </a:p>
        </p:txBody>
      </p:sp>
      <p:sp>
        <p:nvSpPr>
          <p:cNvPr id="22" name="Title 1"/>
          <p:cNvSpPr txBox="1">
            <a:spLocks/>
          </p:cNvSpPr>
          <p:nvPr/>
        </p:nvSpPr>
        <p:spPr>
          <a:xfrm>
            <a:off x="673100" y="995363"/>
            <a:ext cx="7772400" cy="1028700"/>
          </a:xfrm>
          <a:prstGeom prst="rect">
            <a:avLst/>
          </a:prstGeom>
        </p:spPr>
        <p:txBody>
          <a:bodyPr/>
          <a:lstStyle>
            <a:lvl1pPr algn="l"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fontAlgn="auto">
              <a:spcAft>
                <a:spcPts val="0"/>
              </a:spcAft>
              <a:defRPr/>
            </a:pPr>
            <a:r>
              <a:rPr lang="en-US" altLang="en-US" b="1" dirty="0" smtClean="0">
                <a:solidFill>
                  <a:schemeClr val="accent5">
                    <a:lumMod val="50000"/>
                  </a:schemeClr>
                </a:solidFill>
              </a:rPr>
              <a:t>Results and Discussion</a:t>
            </a:r>
          </a:p>
        </p:txBody>
      </p:sp>
      <p:sp>
        <p:nvSpPr>
          <p:cNvPr id="10" name="TextBox 38"/>
          <p:cNvSpPr txBox="1"/>
          <p:nvPr/>
        </p:nvSpPr>
        <p:spPr>
          <a:xfrm>
            <a:off x="260350" y="2162145"/>
            <a:ext cx="2657202" cy="400110"/>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GB" sz="2000" dirty="0" smtClean="0">
                <a:solidFill>
                  <a:schemeClr val="accent5">
                    <a:lumMod val="50000"/>
                  </a:schemeClr>
                </a:solidFill>
              </a:rPr>
              <a:t>So profile during WF</a:t>
            </a:r>
            <a:endParaRPr lang="en-GB" sz="2000" dirty="0">
              <a:solidFill>
                <a:schemeClr val="accent5">
                  <a:lumMod val="50000"/>
                </a:schemeClr>
              </a:solidFill>
            </a:endParaRPr>
          </a:p>
        </p:txBody>
      </p:sp>
      <mc:AlternateContent xmlns:mc="http://schemas.openxmlformats.org/markup-compatibility/2006" xmlns:a14="http://schemas.microsoft.com/office/drawing/2010/main">
        <mc:Choice Requires="a14">
          <p:sp>
            <p:nvSpPr>
              <p:cNvPr id="11" name="Rectangle 10"/>
              <p:cNvSpPr/>
              <p:nvPr/>
            </p:nvSpPr>
            <p:spPr>
              <a:xfrm>
                <a:off x="260350" y="2803602"/>
                <a:ext cx="3170804" cy="666593"/>
              </a:xfrm>
              <a:prstGeom prst="rect">
                <a:avLst/>
              </a:prstGeom>
              <a:ln>
                <a:solidFill>
                  <a:schemeClr val="tx1"/>
                </a:solidFill>
              </a:ln>
            </p:spPr>
            <p:txBody>
              <a:bodyPr wrap="non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left"/>
                    </m:oMathParaPr>
                    <m:oMath xmlns:m="http://schemas.openxmlformats.org/officeDocument/2006/math">
                      <m:sSub>
                        <m:sSubPr>
                          <m:ctrlPr>
                            <a:rPr lang="en-US" b="1" i="1">
                              <a:latin typeface="Cambria Math"/>
                            </a:rPr>
                          </m:ctrlPr>
                        </m:sSubPr>
                        <m:e>
                          <m:r>
                            <a:rPr lang="en-US" b="1" i="1">
                              <a:latin typeface="Cambria Math" panose="02040503050406030204" pitchFamily="18" charset="0"/>
                            </a:rPr>
                            <m:t>𝑺</m:t>
                          </m:r>
                        </m:e>
                        <m:sub>
                          <m:r>
                            <a:rPr lang="en-US" b="1" i="1">
                              <a:latin typeface="Cambria Math" panose="02040503050406030204" pitchFamily="18" charset="0"/>
                            </a:rPr>
                            <m:t>𝒐</m:t>
                          </m:r>
                        </m:sub>
                      </m:sSub>
                      <m:r>
                        <a:rPr lang="en-US" b="1" i="1">
                          <a:latin typeface="Cambria Math" panose="02040503050406030204" pitchFamily="18" charset="0"/>
                        </a:rPr>
                        <m:t>=</m:t>
                      </m:r>
                      <m:f>
                        <m:fPr>
                          <m:ctrlPr>
                            <a:rPr lang="en-US" b="1" i="1">
                              <a:latin typeface="Cambria Math"/>
                            </a:rPr>
                          </m:ctrlPr>
                        </m:fPr>
                        <m:num>
                          <m:r>
                            <a:rPr lang="en-US" b="1" i="1">
                              <a:latin typeface="Cambria Math" panose="02040503050406030204" pitchFamily="18" charset="0"/>
                            </a:rPr>
                            <m:t>(</m:t>
                          </m:r>
                          <m:r>
                            <a:rPr lang="en-US" b="1" i="1">
                              <a:latin typeface="Cambria Math" panose="02040503050406030204" pitchFamily="18" charset="0"/>
                            </a:rPr>
                            <m:t>𝑪</m:t>
                          </m:r>
                          <m:sSub>
                            <m:sSubPr>
                              <m:ctrlPr>
                                <a:rPr lang="en-US" b="1" i="1">
                                  <a:latin typeface="Cambria Math"/>
                                </a:rPr>
                              </m:ctrlPr>
                            </m:sSubPr>
                            <m:e>
                              <m:r>
                                <a:rPr lang="en-US" b="1" i="1">
                                  <a:latin typeface="Cambria Math" panose="02040503050406030204" pitchFamily="18" charset="0"/>
                                </a:rPr>
                                <m:t>𝑻</m:t>
                              </m:r>
                            </m:e>
                            <m:sub>
                              <m:r>
                                <a:rPr lang="en-US" b="1" i="1">
                                  <a:latin typeface="Cambria Math" panose="02040503050406030204" pitchFamily="18" charset="0"/>
                                </a:rPr>
                                <m:t>𝒘𝒐</m:t>
                              </m:r>
                            </m:sub>
                          </m:sSub>
                          <m:r>
                            <a:rPr lang="en-US" b="1" i="1">
                              <a:latin typeface="Cambria Math" panose="02040503050406030204" pitchFamily="18" charset="0"/>
                            </a:rPr>
                            <m:t>−</m:t>
                          </m:r>
                          <m:r>
                            <a:rPr lang="en-US" b="1" i="1">
                              <a:latin typeface="Cambria Math" panose="02040503050406030204" pitchFamily="18" charset="0"/>
                            </a:rPr>
                            <m:t>𝑪</m:t>
                          </m:r>
                          <m:sSub>
                            <m:sSubPr>
                              <m:ctrlPr>
                                <a:rPr lang="en-US" b="1" i="1">
                                  <a:latin typeface="Cambria Math"/>
                                </a:rPr>
                              </m:ctrlPr>
                            </m:sSubPr>
                            <m:e>
                              <m:r>
                                <a:rPr lang="en-US" b="1" i="1">
                                  <a:latin typeface="Cambria Math" panose="02040503050406030204" pitchFamily="18" charset="0"/>
                                </a:rPr>
                                <m:t>𝑻</m:t>
                              </m:r>
                            </m:e>
                            <m:sub>
                              <m:r>
                                <a:rPr lang="en-US" b="1" i="1">
                                  <a:latin typeface="Cambria Math" panose="02040503050406030204" pitchFamily="18" charset="0"/>
                                </a:rPr>
                                <m:t>𝒘</m:t>
                              </m:r>
                            </m:sub>
                          </m:sSub>
                          <m:r>
                            <a:rPr lang="en-US" b="1" i="1">
                              <a:latin typeface="Cambria Math" panose="02040503050406030204" pitchFamily="18" charset="0"/>
                            </a:rPr>
                            <m:t>)(</m:t>
                          </m:r>
                          <m:r>
                            <a:rPr lang="en-US" b="1" i="1">
                              <a:latin typeface="Cambria Math" panose="02040503050406030204" pitchFamily="18" charset="0"/>
                            </a:rPr>
                            <m:t>𝟏</m:t>
                          </m:r>
                          <m:r>
                            <a:rPr lang="en-US" b="1" i="1">
                              <a:latin typeface="Cambria Math" panose="02040503050406030204" pitchFamily="18" charset="0"/>
                            </a:rPr>
                            <m:t>−</m:t>
                          </m:r>
                          <m:sSub>
                            <m:sSubPr>
                              <m:ctrlPr>
                                <a:rPr lang="en-US" b="1" i="1">
                                  <a:latin typeface="Cambria Math"/>
                                </a:rPr>
                              </m:ctrlPr>
                            </m:sSubPr>
                            <m:e>
                              <m:r>
                                <a:rPr lang="en-US" b="1" i="1">
                                  <a:latin typeface="Cambria Math" panose="02040503050406030204" pitchFamily="18" charset="0"/>
                                </a:rPr>
                                <m:t>𝑺</m:t>
                              </m:r>
                            </m:e>
                            <m:sub>
                              <m:r>
                                <a:rPr lang="en-US" b="1" i="1">
                                  <a:latin typeface="Cambria Math" panose="02040503050406030204" pitchFamily="18" charset="0"/>
                                </a:rPr>
                                <m:t>𝒘𝒄</m:t>
                              </m:r>
                            </m:sub>
                          </m:sSub>
                          <m:r>
                            <a:rPr lang="en-US" b="1" i="1">
                              <a:latin typeface="Cambria Math" panose="02040503050406030204" pitchFamily="18" charset="0"/>
                            </a:rPr>
                            <m:t>)</m:t>
                          </m:r>
                        </m:num>
                        <m:den>
                          <m:r>
                            <a:rPr lang="en-US" b="1" i="1">
                              <a:latin typeface="Cambria Math" panose="02040503050406030204" pitchFamily="18" charset="0"/>
                            </a:rPr>
                            <m:t>𝑪</m:t>
                          </m:r>
                          <m:sSub>
                            <m:sSubPr>
                              <m:ctrlPr>
                                <a:rPr lang="en-US" b="1" i="1">
                                  <a:latin typeface="Cambria Math"/>
                                </a:rPr>
                              </m:ctrlPr>
                            </m:sSubPr>
                            <m:e>
                              <m:r>
                                <a:rPr lang="en-US" b="1" i="1">
                                  <a:latin typeface="Cambria Math" panose="02040503050406030204" pitchFamily="18" charset="0"/>
                                </a:rPr>
                                <m:t>𝑻</m:t>
                              </m:r>
                            </m:e>
                            <m:sub>
                              <m:r>
                                <a:rPr lang="en-US" b="1" i="1">
                                  <a:latin typeface="Cambria Math" panose="02040503050406030204" pitchFamily="18" charset="0"/>
                                </a:rPr>
                                <m:t>𝒔𝒘𝒄</m:t>
                              </m:r>
                            </m:sub>
                          </m:sSub>
                          <m:r>
                            <a:rPr lang="en-US" b="1" i="1">
                              <a:latin typeface="Cambria Math" panose="02040503050406030204" pitchFamily="18" charset="0"/>
                            </a:rPr>
                            <m:t>−</m:t>
                          </m:r>
                          <m:r>
                            <a:rPr lang="en-US" b="1" i="1">
                              <a:latin typeface="Cambria Math" panose="02040503050406030204" pitchFamily="18" charset="0"/>
                            </a:rPr>
                            <m:t>𝑪</m:t>
                          </m:r>
                          <m:sSub>
                            <m:sSubPr>
                              <m:ctrlPr>
                                <a:rPr lang="en-US" b="1" i="1">
                                  <a:latin typeface="Cambria Math"/>
                                </a:rPr>
                              </m:ctrlPr>
                            </m:sSubPr>
                            <m:e>
                              <m:r>
                                <a:rPr lang="en-US" b="1" i="1">
                                  <a:latin typeface="Cambria Math" panose="02040503050406030204" pitchFamily="18" charset="0"/>
                                </a:rPr>
                                <m:t>𝑻</m:t>
                              </m:r>
                            </m:e>
                            <m:sub>
                              <m:r>
                                <a:rPr lang="en-US" b="1" i="1">
                                  <a:latin typeface="Cambria Math" panose="02040503050406030204" pitchFamily="18" charset="0"/>
                                </a:rPr>
                                <m:t>𝒘</m:t>
                              </m:r>
                            </m:sub>
                          </m:sSub>
                        </m:den>
                      </m:f>
                    </m:oMath>
                  </m:oMathPara>
                </a14:m>
                <a:endParaRPr lang="en-US" sz="2800" dirty="0"/>
              </a:p>
            </p:txBody>
          </p:sp>
        </mc:Choice>
        <mc:Fallback xmlns="">
          <p:sp>
            <p:nvSpPr>
              <p:cNvPr id="11" name="Rectangle 10"/>
              <p:cNvSpPr>
                <a:spLocks noRot="1" noChangeAspect="1" noMove="1" noResize="1" noEditPoints="1" noAdjustHandles="1" noChangeArrowheads="1" noChangeShapeType="1" noTextEdit="1"/>
              </p:cNvSpPr>
              <p:nvPr/>
            </p:nvSpPr>
            <p:spPr>
              <a:xfrm>
                <a:off x="260350" y="2803602"/>
                <a:ext cx="3170804" cy="666593"/>
              </a:xfrm>
              <a:prstGeom prst="rect">
                <a:avLst/>
              </a:prstGeom>
              <a:blipFill rotWithShape="1">
                <a:blip r:embed="rId3"/>
                <a:stretch>
                  <a:fillRect/>
                </a:stretch>
              </a:blipFill>
              <a:ln>
                <a:solidFill>
                  <a:schemeClr val="tx1"/>
                </a:solidFill>
              </a:ln>
            </p:spPr>
            <p:txBody>
              <a:bodyPr/>
              <a:lstStyle/>
              <a:p>
                <a:r>
                  <a:rPr lang="nl-NL">
                    <a:noFill/>
                  </a:rPr>
                  <a:t> </a:t>
                </a:r>
              </a:p>
            </p:txBody>
          </p:sp>
        </mc:Fallback>
      </mc:AlternateContent>
      <p:sp>
        <p:nvSpPr>
          <p:cNvPr id="12" name="TextBox 43"/>
          <p:cNvSpPr txBox="1"/>
          <p:nvPr/>
        </p:nvSpPr>
        <p:spPr>
          <a:xfrm>
            <a:off x="260350" y="4090720"/>
            <a:ext cx="2993127" cy="1323439"/>
          </a:xfrm>
          <a:prstGeom prst="rect">
            <a:avLst/>
          </a:prstGeom>
          <a:solidFill>
            <a:schemeClr val="bg1"/>
          </a:solidFill>
          <a:ln w="38100">
            <a:solidFill>
              <a:schemeClr val="tx1"/>
            </a:solidFill>
          </a:ln>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en-GB" sz="2000" dirty="0" err="1" smtClean="0">
                <a:solidFill>
                  <a:schemeClr val="accent5">
                    <a:lumMod val="50000"/>
                  </a:schemeClr>
                </a:solidFill>
              </a:rPr>
              <a:t>S</a:t>
            </a:r>
            <a:r>
              <a:rPr lang="en-GB" sz="1600" dirty="0" err="1" smtClean="0">
                <a:solidFill>
                  <a:schemeClr val="accent5">
                    <a:lumMod val="50000"/>
                  </a:schemeClr>
                </a:solidFill>
              </a:rPr>
              <a:t>oi</a:t>
            </a:r>
            <a:r>
              <a:rPr lang="en-GB" sz="2000" dirty="0" smtClean="0">
                <a:solidFill>
                  <a:schemeClr val="accent5">
                    <a:lumMod val="50000"/>
                  </a:schemeClr>
                </a:solidFill>
              </a:rPr>
              <a:t> =				76 %</a:t>
            </a:r>
          </a:p>
          <a:p>
            <a:pPr marL="285750" indent="-285750">
              <a:buFont typeface="Arial" panose="020B0604020202020204" pitchFamily="34" charset="0"/>
              <a:buChar char="•"/>
            </a:pPr>
            <a:r>
              <a:rPr lang="en-GB" sz="2000" dirty="0" smtClean="0">
                <a:solidFill>
                  <a:schemeClr val="accent5">
                    <a:lumMod val="50000"/>
                  </a:schemeClr>
                </a:solidFill>
              </a:rPr>
              <a:t>S</a:t>
            </a:r>
            <a:r>
              <a:rPr lang="en-GB" sz="1600" dirty="0" smtClean="0">
                <a:solidFill>
                  <a:schemeClr val="accent5">
                    <a:lumMod val="50000"/>
                  </a:schemeClr>
                </a:solidFill>
              </a:rPr>
              <a:t>or</a:t>
            </a:r>
            <a:r>
              <a:rPr lang="en-GB" sz="2000" dirty="0" smtClean="0">
                <a:solidFill>
                  <a:schemeClr val="accent5">
                    <a:lumMod val="50000"/>
                  </a:schemeClr>
                </a:solidFill>
              </a:rPr>
              <a:t>_WF</a:t>
            </a:r>
            <a:r>
              <a:rPr lang="en-GB" sz="2000" dirty="0">
                <a:solidFill>
                  <a:schemeClr val="accent5">
                    <a:lumMod val="50000"/>
                  </a:schemeClr>
                </a:solidFill>
              </a:rPr>
              <a:t> </a:t>
            </a:r>
            <a:r>
              <a:rPr lang="en-GB" sz="2000" dirty="0" smtClean="0">
                <a:solidFill>
                  <a:schemeClr val="accent5">
                    <a:lumMod val="50000"/>
                  </a:schemeClr>
                </a:solidFill>
              </a:rPr>
              <a:t>= 	        	0.49</a:t>
            </a:r>
          </a:p>
          <a:p>
            <a:pPr marL="285750" indent="-285750">
              <a:buFont typeface="Arial" panose="020B0604020202020204" pitchFamily="34" charset="0"/>
              <a:buChar char="•"/>
            </a:pPr>
            <a:r>
              <a:rPr lang="en-GB" sz="2000" dirty="0" smtClean="0">
                <a:solidFill>
                  <a:schemeClr val="accent5">
                    <a:lumMod val="50000"/>
                  </a:schemeClr>
                </a:solidFill>
              </a:rPr>
              <a:t>Water BT at 0.28 PV</a:t>
            </a:r>
          </a:p>
          <a:p>
            <a:pPr marL="285750" indent="-285750">
              <a:buFont typeface="Arial" panose="020B0604020202020204" pitchFamily="34" charset="0"/>
              <a:buChar char="•"/>
            </a:pPr>
            <a:r>
              <a:rPr lang="en-GB" sz="2000" dirty="0" smtClean="0">
                <a:solidFill>
                  <a:schemeClr val="accent5">
                    <a:lumMod val="50000"/>
                  </a:schemeClr>
                </a:solidFill>
              </a:rPr>
              <a:t>Sharp front observed</a:t>
            </a:r>
          </a:p>
        </p:txBody>
      </p:sp>
      <p:pic>
        <p:nvPicPr>
          <p:cNvPr id="1638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53477" y="2322771"/>
            <a:ext cx="6791325" cy="3640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455077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14"/>
          <p:cNvSpPr/>
          <p:nvPr/>
        </p:nvSpPr>
        <p:spPr>
          <a:xfrm>
            <a:off x="260350" y="1546654"/>
            <a:ext cx="6229350" cy="426609"/>
          </a:xfrm>
          <a:prstGeom prst="rect">
            <a:avLst/>
          </a:prstGeom>
          <a:solidFill>
            <a:schemeClr val="accent5">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z="2400" dirty="0" smtClean="0"/>
              <a:t>Test 5 – WAG at 5 bar back-pressure</a:t>
            </a:r>
            <a:endParaRPr lang="en-GB" sz="2400" dirty="0"/>
          </a:p>
        </p:txBody>
      </p:sp>
      <p:sp>
        <p:nvSpPr>
          <p:cNvPr id="63" name="Slide Number Placeholder 62"/>
          <p:cNvSpPr>
            <a:spLocks noGrp="1"/>
          </p:cNvSpPr>
          <p:nvPr>
            <p:ph type="sldNum" sz="quarter" idx="12"/>
          </p:nvPr>
        </p:nvSpPr>
        <p:spPr>
          <a:xfrm>
            <a:off x="6940550" y="6153150"/>
            <a:ext cx="2057400" cy="365125"/>
          </a:xfrm>
        </p:spPr>
        <p:txBody>
          <a:bodyPr/>
          <a:lstStyle/>
          <a:p>
            <a:pPr>
              <a:defRPr/>
            </a:pPr>
            <a:fld id="{7BA34FDB-2F36-4858-B617-3F01F78B1BDC}" type="slidenum">
              <a:rPr lang="fa-IR" smtClean="0"/>
              <a:pPr>
                <a:defRPr/>
              </a:pPr>
              <a:t>14</a:t>
            </a:fld>
            <a:endParaRPr lang="fa-IR" dirty="0"/>
          </a:p>
        </p:txBody>
      </p:sp>
      <p:sp>
        <p:nvSpPr>
          <p:cNvPr id="22" name="Title 1"/>
          <p:cNvSpPr txBox="1">
            <a:spLocks/>
          </p:cNvSpPr>
          <p:nvPr/>
        </p:nvSpPr>
        <p:spPr>
          <a:xfrm>
            <a:off x="673100" y="995363"/>
            <a:ext cx="7772400" cy="1028700"/>
          </a:xfrm>
          <a:prstGeom prst="rect">
            <a:avLst/>
          </a:prstGeom>
        </p:spPr>
        <p:txBody>
          <a:bodyPr/>
          <a:lstStyle>
            <a:lvl1pPr algn="l"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fontAlgn="auto">
              <a:spcAft>
                <a:spcPts val="0"/>
              </a:spcAft>
              <a:defRPr/>
            </a:pPr>
            <a:r>
              <a:rPr lang="en-US" altLang="en-US" b="1" dirty="0" smtClean="0">
                <a:solidFill>
                  <a:schemeClr val="accent5">
                    <a:lumMod val="50000"/>
                  </a:schemeClr>
                </a:solidFill>
              </a:rPr>
              <a:t>Results and Discussion</a:t>
            </a:r>
          </a:p>
        </p:txBody>
      </p:sp>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537" y="1961554"/>
            <a:ext cx="4602163" cy="39175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67075" y="4324296"/>
            <a:ext cx="5394325" cy="20986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kstvak 17"/>
          <p:cNvSpPr txBox="1"/>
          <p:nvPr/>
        </p:nvSpPr>
        <p:spPr>
          <a:xfrm>
            <a:off x="4041470" y="1995784"/>
            <a:ext cx="1800200" cy="307777"/>
          </a:xfrm>
          <a:prstGeom prst="rect">
            <a:avLst/>
          </a:prstGeom>
          <a:solidFill>
            <a:schemeClr val="bg1"/>
          </a:solidFill>
          <a:ln>
            <a:solidFill>
              <a:schemeClr val="tx1"/>
            </a:solidFill>
          </a:ln>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400" i="1" dirty="0" smtClean="0">
                <a:solidFill>
                  <a:schemeClr val="accent5">
                    <a:lumMod val="50000"/>
                  </a:schemeClr>
                </a:solidFill>
              </a:rPr>
              <a:t>Total pressure drop</a:t>
            </a:r>
          </a:p>
        </p:txBody>
      </p:sp>
      <p:sp>
        <p:nvSpPr>
          <p:cNvPr id="18" name="Tekstvak 17"/>
          <p:cNvSpPr txBox="1"/>
          <p:nvPr/>
        </p:nvSpPr>
        <p:spPr>
          <a:xfrm>
            <a:off x="6249670" y="4107855"/>
            <a:ext cx="1115060" cy="307777"/>
          </a:xfrm>
          <a:prstGeom prst="rect">
            <a:avLst/>
          </a:prstGeom>
          <a:solidFill>
            <a:schemeClr val="bg1"/>
          </a:solidFill>
          <a:ln>
            <a:solidFill>
              <a:schemeClr val="tx1"/>
            </a:solidFill>
          </a:ln>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400" i="1" dirty="0" smtClean="0">
                <a:solidFill>
                  <a:schemeClr val="accent5">
                    <a:lumMod val="50000"/>
                  </a:schemeClr>
                </a:solidFill>
              </a:rPr>
              <a:t>Recovery</a:t>
            </a:r>
          </a:p>
        </p:txBody>
      </p:sp>
      <p:sp>
        <p:nvSpPr>
          <p:cNvPr id="12" name="TextBox 22"/>
          <p:cNvSpPr txBox="1"/>
          <p:nvPr/>
        </p:nvSpPr>
        <p:spPr>
          <a:xfrm>
            <a:off x="5964237" y="1759958"/>
            <a:ext cx="2993127" cy="2246769"/>
          </a:xfrm>
          <a:prstGeom prst="rect">
            <a:avLst/>
          </a:prstGeom>
          <a:solidFill>
            <a:schemeClr val="bg1"/>
          </a:solidFill>
          <a:ln w="38100">
            <a:solidFill>
              <a:schemeClr val="tx1"/>
            </a:solidFill>
          </a:ln>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en-GB" sz="2000" dirty="0" smtClean="0">
                <a:solidFill>
                  <a:schemeClr val="accent5">
                    <a:lumMod val="50000"/>
                  </a:schemeClr>
                </a:solidFill>
              </a:rPr>
              <a:t>12 cycles</a:t>
            </a:r>
          </a:p>
          <a:p>
            <a:pPr marL="285750" indent="-285750">
              <a:buFont typeface="Arial" panose="020B0604020202020204" pitchFamily="34" charset="0"/>
              <a:buChar char="•"/>
            </a:pPr>
            <a:r>
              <a:rPr lang="en-GB" sz="2000" dirty="0" smtClean="0">
                <a:solidFill>
                  <a:schemeClr val="accent5">
                    <a:lumMod val="50000"/>
                  </a:schemeClr>
                </a:solidFill>
              </a:rPr>
              <a:t>Flowrate (cm³/min)</a:t>
            </a:r>
          </a:p>
          <a:p>
            <a:pPr marL="800100" lvl="1" indent="-342900">
              <a:buFontTx/>
              <a:buChar char="-"/>
            </a:pPr>
            <a:r>
              <a:rPr lang="en-GB" sz="2000" dirty="0" smtClean="0">
                <a:solidFill>
                  <a:schemeClr val="accent5">
                    <a:lumMod val="50000"/>
                  </a:schemeClr>
                </a:solidFill>
              </a:rPr>
              <a:t>N</a:t>
            </a:r>
            <a:r>
              <a:rPr lang="en-GB" sz="1400" dirty="0" smtClean="0">
                <a:solidFill>
                  <a:schemeClr val="accent5">
                    <a:lumMod val="50000"/>
                  </a:schemeClr>
                </a:solidFill>
              </a:rPr>
              <a:t>2</a:t>
            </a:r>
            <a:r>
              <a:rPr lang="en-GB" sz="2000" dirty="0" smtClean="0">
                <a:solidFill>
                  <a:schemeClr val="accent5">
                    <a:lumMod val="50000"/>
                  </a:schemeClr>
                </a:solidFill>
              </a:rPr>
              <a:t> </a:t>
            </a:r>
            <a:r>
              <a:rPr lang="en-GB" sz="2000" dirty="0" smtClean="0">
                <a:solidFill>
                  <a:schemeClr val="accent5">
                    <a:lumMod val="50000"/>
                  </a:schemeClr>
                </a:solidFill>
                <a:sym typeface="Wingdings" panose="05000000000000000000" pitchFamily="2" charset="2"/>
              </a:rPr>
              <a:t>		</a:t>
            </a:r>
            <a:r>
              <a:rPr lang="en-GB" sz="2000" dirty="0" smtClean="0">
                <a:solidFill>
                  <a:schemeClr val="accent5">
                    <a:lumMod val="50000"/>
                  </a:schemeClr>
                </a:solidFill>
              </a:rPr>
              <a:t>0.5</a:t>
            </a:r>
          </a:p>
          <a:p>
            <a:pPr marL="800100" lvl="1" indent="-342900">
              <a:buFontTx/>
              <a:buChar char="-"/>
            </a:pPr>
            <a:r>
              <a:rPr lang="en-GB" sz="2000" dirty="0" smtClean="0">
                <a:solidFill>
                  <a:schemeClr val="accent5">
                    <a:lumMod val="50000"/>
                  </a:schemeClr>
                </a:solidFill>
              </a:rPr>
              <a:t>Water </a:t>
            </a:r>
            <a:r>
              <a:rPr lang="en-GB" sz="2000" dirty="0" smtClean="0">
                <a:solidFill>
                  <a:schemeClr val="accent5">
                    <a:lumMod val="50000"/>
                  </a:schemeClr>
                </a:solidFill>
                <a:sym typeface="Wingdings" panose="05000000000000000000" pitchFamily="2" charset="2"/>
              </a:rPr>
              <a:t> 2.0</a:t>
            </a:r>
            <a:r>
              <a:rPr lang="en-GB" sz="2000" dirty="0" smtClean="0">
                <a:solidFill>
                  <a:schemeClr val="accent5">
                    <a:lumMod val="50000"/>
                  </a:schemeClr>
                </a:solidFill>
              </a:rPr>
              <a:t> </a:t>
            </a:r>
          </a:p>
          <a:p>
            <a:pPr marL="285750" indent="-285750">
              <a:buFont typeface="Arial" panose="020B0604020202020204" pitchFamily="34" charset="0"/>
              <a:buChar char="•"/>
            </a:pPr>
            <a:r>
              <a:rPr lang="en-GB" sz="2000" dirty="0" smtClean="0">
                <a:solidFill>
                  <a:schemeClr val="accent5">
                    <a:lumMod val="50000"/>
                  </a:schemeClr>
                </a:solidFill>
              </a:rPr>
              <a:t>Cycle starts with N</a:t>
            </a:r>
            <a:r>
              <a:rPr lang="en-GB" sz="1600" dirty="0" smtClean="0">
                <a:solidFill>
                  <a:schemeClr val="accent5">
                    <a:lumMod val="50000"/>
                  </a:schemeClr>
                </a:solidFill>
              </a:rPr>
              <a:t>2</a:t>
            </a:r>
            <a:endParaRPr lang="en-GB" sz="2000" dirty="0" smtClean="0">
              <a:solidFill>
                <a:schemeClr val="accent5">
                  <a:lumMod val="50000"/>
                </a:schemeClr>
              </a:solidFill>
            </a:endParaRPr>
          </a:p>
          <a:p>
            <a:pPr marL="285750" indent="-285750">
              <a:buFont typeface="Arial" panose="020B0604020202020204" pitchFamily="34" charset="0"/>
              <a:buChar char="•"/>
            </a:pPr>
            <a:r>
              <a:rPr lang="en-GB" sz="2000" dirty="0" smtClean="0">
                <a:solidFill>
                  <a:schemeClr val="accent5">
                    <a:lumMod val="50000"/>
                  </a:schemeClr>
                </a:solidFill>
              </a:rPr>
              <a:t>RF =				59 %</a:t>
            </a:r>
          </a:p>
          <a:p>
            <a:pPr marL="285750" indent="-285750">
              <a:buFont typeface="Arial" panose="020B0604020202020204" pitchFamily="34" charset="0"/>
              <a:buChar char="•"/>
            </a:pPr>
            <a:r>
              <a:rPr lang="en-GB" sz="2000" dirty="0" smtClean="0">
                <a:solidFill>
                  <a:schemeClr val="accent5">
                    <a:lumMod val="50000"/>
                  </a:schemeClr>
                </a:solidFill>
              </a:rPr>
              <a:t>S</a:t>
            </a:r>
            <a:r>
              <a:rPr lang="en-GB" sz="1600" dirty="0" smtClean="0">
                <a:solidFill>
                  <a:schemeClr val="accent5">
                    <a:lumMod val="50000"/>
                  </a:schemeClr>
                </a:solidFill>
              </a:rPr>
              <a:t>or</a:t>
            </a:r>
            <a:r>
              <a:rPr lang="en-GB" sz="2000" dirty="0" smtClean="0">
                <a:solidFill>
                  <a:schemeClr val="accent5">
                    <a:lumMod val="50000"/>
                  </a:schemeClr>
                </a:solidFill>
              </a:rPr>
              <a:t> = 	        		0.30</a:t>
            </a:r>
          </a:p>
        </p:txBody>
      </p:sp>
    </p:spTree>
    <p:extLst>
      <p:ext uri="{BB962C8B-B14F-4D97-AF65-F5344CB8AC3E}">
        <p14:creationId xmlns:p14="http://schemas.microsoft.com/office/powerpoint/2010/main" val="26878091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Slide Number Placeholder 62"/>
          <p:cNvSpPr>
            <a:spLocks noGrp="1"/>
          </p:cNvSpPr>
          <p:nvPr>
            <p:ph type="sldNum" sz="quarter" idx="12"/>
          </p:nvPr>
        </p:nvSpPr>
        <p:spPr>
          <a:xfrm>
            <a:off x="6940550" y="6153150"/>
            <a:ext cx="2057400" cy="365125"/>
          </a:xfrm>
        </p:spPr>
        <p:txBody>
          <a:bodyPr/>
          <a:lstStyle/>
          <a:p>
            <a:pPr>
              <a:defRPr/>
            </a:pPr>
            <a:fld id="{7BA34FDB-2F36-4858-B617-3F01F78B1BDC}" type="slidenum">
              <a:rPr lang="fa-IR" smtClean="0"/>
              <a:pPr>
                <a:defRPr/>
              </a:pPr>
              <a:t>15</a:t>
            </a:fld>
            <a:endParaRPr lang="fa-IR" dirty="0"/>
          </a:p>
        </p:txBody>
      </p:sp>
      <p:sp>
        <p:nvSpPr>
          <p:cNvPr id="12" name="Rechthoek 14"/>
          <p:cNvSpPr/>
          <p:nvPr/>
        </p:nvSpPr>
        <p:spPr>
          <a:xfrm>
            <a:off x="60961" y="1127554"/>
            <a:ext cx="4527550" cy="426609"/>
          </a:xfrm>
          <a:prstGeom prst="rect">
            <a:avLst/>
          </a:prstGeom>
          <a:solidFill>
            <a:schemeClr val="accent5">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z="2400" dirty="0" smtClean="0"/>
              <a:t>Tests </a:t>
            </a:r>
            <a:r>
              <a:rPr lang="en-GB" sz="2400" dirty="0"/>
              <a:t>4</a:t>
            </a:r>
            <a:r>
              <a:rPr lang="en-GB" sz="2400" dirty="0" smtClean="0"/>
              <a:t> and 5 – Ternary diagrams</a:t>
            </a:r>
            <a:endParaRPr lang="en-GB" sz="2400" dirty="0"/>
          </a:p>
        </p:txBody>
      </p:sp>
      <p:grpSp>
        <p:nvGrpSpPr>
          <p:cNvPr id="24" name="Group 23"/>
          <p:cNvGrpSpPr/>
          <p:nvPr/>
        </p:nvGrpSpPr>
        <p:grpSpPr>
          <a:xfrm>
            <a:off x="572950" y="1757027"/>
            <a:ext cx="8169129" cy="3771063"/>
            <a:chOff x="0" y="0"/>
            <a:chExt cx="5824854" cy="2624455"/>
          </a:xfrm>
        </p:grpSpPr>
        <p:grpSp>
          <p:nvGrpSpPr>
            <p:cNvPr id="30" name="Group 29"/>
            <p:cNvGrpSpPr/>
            <p:nvPr/>
          </p:nvGrpSpPr>
          <p:grpSpPr>
            <a:xfrm>
              <a:off x="0" y="0"/>
              <a:ext cx="5824854" cy="2624455"/>
              <a:chOff x="0" y="0"/>
              <a:chExt cx="5824854" cy="2624455"/>
            </a:xfrm>
          </p:grpSpPr>
          <p:grpSp>
            <p:nvGrpSpPr>
              <p:cNvPr id="34" name="Group 33"/>
              <p:cNvGrpSpPr/>
              <p:nvPr/>
            </p:nvGrpSpPr>
            <p:grpSpPr>
              <a:xfrm>
                <a:off x="0" y="0"/>
                <a:ext cx="5824854" cy="2624455"/>
                <a:chOff x="0" y="0"/>
                <a:chExt cx="5825067" cy="2624667"/>
              </a:xfrm>
            </p:grpSpPr>
            <p:pic>
              <p:nvPicPr>
                <p:cNvPr id="36" name="Picture 3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954867" cy="2607733"/>
                </a:xfrm>
                <a:prstGeom prst="rect">
                  <a:avLst/>
                </a:prstGeom>
              </p:spPr>
            </p:pic>
            <p:pic>
              <p:nvPicPr>
                <p:cNvPr id="37" name="Picture 3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46400" y="25400"/>
                  <a:ext cx="2878667" cy="2599267"/>
                </a:xfrm>
                <a:prstGeom prst="rect">
                  <a:avLst/>
                </a:prstGeom>
              </p:spPr>
            </p:pic>
          </p:grpSp>
          <p:sp>
            <p:nvSpPr>
              <p:cNvPr id="35" name="Text Box 6"/>
              <p:cNvSpPr txBox="1"/>
              <p:nvPr/>
            </p:nvSpPr>
            <p:spPr>
              <a:xfrm>
                <a:off x="76200" y="76200"/>
                <a:ext cx="274320" cy="914400"/>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GB" sz="1100" b="1">
                    <a:effectLst/>
                    <a:ea typeface="Calibri"/>
                    <a:cs typeface="Arial"/>
                  </a:rPr>
                  <a:t>A</a:t>
                </a:r>
                <a:endParaRPr lang="nl-NL" sz="1100">
                  <a:effectLst/>
                  <a:ea typeface="Calibri"/>
                  <a:cs typeface="Arial"/>
                </a:endParaRPr>
              </a:p>
            </p:txBody>
          </p:sp>
        </p:grpSp>
        <p:sp>
          <p:nvSpPr>
            <p:cNvPr id="33" name="Text Box 9"/>
            <p:cNvSpPr txBox="1"/>
            <p:nvPr/>
          </p:nvSpPr>
          <p:spPr>
            <a:xfrm>
              <a:off x="2971800" y="84667"/>
              <a:ext cx="267970" cy="914400"/>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GB" sz="1100" b="1">
                  <a:effectLst/>
                  <a:ea typeface="Calibri"/>
                  <a:cs typeface="Arial"/>
                </a:rPr>
                <a:t>B</a:t>
              </a:r>
              <a:endParaRPr lang="nl-NL" sz="1100">
                <a:effectLst/>
                <a:ea typeface="Calibri"/>
                <a:cs typeface="Arial"/>
              </a:endParaRPr>
            </a:p>
          </p:txBody>
        </p:sp>
      </p:grpSp>
      <p:sp>
        <p:nvSpPr>
          <p:cNvPr id="39" name="Tekstvak 17"/>
          <p:cNvSpPr txBox="1"/>
          <p:nvPr/>
        </p:nvSpPr>
        <p:spPr>
          <a:xfrm>
            <a:off x="746174" y="1878684"/>
            <a:ext cx="900100" cy="338554"/>
          </a:xfrm>
          <a:prstGeom prst="rect">
            <a:avLst/>
          </a:prstGeom>
          <a:solidFill>
            <a:schemeClr val="bg1"/>
          </a:solidFill>
          <a:ln>
            <a:solidFill>
              <a:schemeClr val="tx1"/>
            </a:solidFill>
          </a:ln>
        </p:spPr>
        <p:txBody>
          <a:bodyPr wrap="square" rtlCol="0">
            <a:spAutoFit/>
          </a:bodyPr>
          <a:lstStyle/>
          <a:p>
            <a:pPr algn="ctr"/>
            <a:r>
              <a:rPr lang="en-GB" sz="1600" b="1" dirty="0" smtClean="0"/>
              <a:t>WF + GF</a:t>
            </a:r>
          </a:p>
        </p:txBody>
      </p:sp>
      <p:sp>
        <p:nvSpPr>
          <p:cNvPr id="40" name="Tekstvak 17"/>
          <p:cNvSpPr txBox="1"/>
          <p:nvPr/>
        </p:nvSpPr>
        <p:spPr>
          <a:xfrm>
            <a:off x="4682401" y="1878684"/>
            <a:ext cx="900100" cy="338554"/>
          </a:xfrm>
          <a:prstGeom prst="rect">
            <a:avLst/>
          </a:prstGeom>
          <a:solidFill>
            <a:schemeClr val="bg1"/>
          </a:solidFill>
          <a:ln>
            <a:solidFill>
              <a:schemeClr val="tx1"/>
            </a:solidFill>
          </a:ln>
        </p:spPr>
        <p:txBody>
          <a:bodyPr wrap="square" rtlCol="0">
            <a:spAutoFit/>
          </a:bodyPr>
          <a:lstStyle/>
          <a:p>
            <a:pPr algn="ctr"/>
            <a:r>
              <a:rPr lang="en-GB" sz="1600" b="1" dirty="0" smtClean="0"/>
              <a:t>WAG</a:t>
            </a:r>
          </a:p>
        </p:txBody>
      </p:sp>
      <p:sp>
        <p:nvSpPr>
          <p:cNvPr id="41" name="TextBox 40"/>
          <p:cNvSpPr txBox="1"/>
          <p:nvPr/>
        </p:nvSpPr>
        <p:spPr>
          <a:xfrm>
            <a:off x="746174" y="2245368"/>
            <a:ext cx="301686" cy="369332"/>
          </a:xfrm>
          <a:prstGeom prst="rect">
            <a:avLst/>
          </a:prstGeom>
          <a:noFill/>
        </p:spPr>
        <p:txBody>
          <a:bodyPr wrap="none" rtlCol="0">
            <a:spAutoFit/>
          </a:bodyPr>
          <a:lstStyle/>
          <a:p>
            <a:r>
              <a:rPr lang="en-GB" b="1" dirty="0" smtClean="0"/>
              <a:t>4</a:t>
            </a:r>
            <a:endParaRPr lang="nl-NL" b="1" dirty="0"/>
          </a:p>
        </p:txBody>
      </p:sp>
      <p:sp>
        <p:nvSpPr>
          <p:cNvPr id="42" name="TextBox 41"/>
          <p:cNvSpPr txBox="1"/>
          <p:nvPr/>
        </p:nvSpPr>
        <p:spPr>
          <a:xfrm>
            <a:off x="4682401" y="2245368"/>
            <a:ext cx="301686" cy="369332"/>
          </a:xfrm>
          <a:prstGeom prst="rect">
            <a:avLst/>
          </a:prstGeom>
          <a:noFill/>
        </p:spPr>
        <p:txBody>
          <a:bodyPr wrap="none" rtlCol="0">
            <a:spAutoFit/>
          </a:bodyPr>
          <a:lstStyle/>
          <a:p>
            <a:r>
              <a:rPr lang="en-GB" b="1" dirty="0" smtClean="0"/>
              <a:t>5</a:t>
            </a:r>
            <a:endParaRPr lang="nl-NL" b="1" dirty="0"/>
          </a:p>
        </p:txBody>
      </p:sp>
      <p:cxnSp>
        <p:nvCxnSpPr>
          <p:cNvPr id="43" name="Straight Arrow Connector 42"/>
          <p:cNvCxnSpPr/>
          <p:nvPr/>
        </p:nvCxnSpPr>
        <p:spPr>
          <a:xfrm flipH="1">
            <a:off x="5582501" y="5421699"/>
            <a:ext cx="513499" cy="439839"/>
          </a:xfrm>
          <a:prstGeom prst="straightConnector1">
            <a:avLst/>
          </a:prstGeom>
          <a:ln w="38100">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44" name="TextBox 43"/>
          <p:cNvSpPr txBox="1"/>
          <p:nvPr/>
        </p:nvSpPr>
        <p:spPr>
          <a:xfrm>
            <a:off x="2039815" y="5940344"/>
            <a:ext cx="5080476" cy="400110"/>
          </a:xfrm>
          <a:prstGeom prst="rect">
            <a:avLst/>
          </a:prstGeom>
          <a:solidFill>
            <a:schemeClr val="bg1"/>
          </a:solidFill>
          <a:ln w="38100">
            <a:solidFill>
              <a:schemeClr val="tx1"/>
            </a:solidFill>
          </a:ln>
        </p:spPr>
        <p:txBody>
          <a:bodyPr wrap="square" rtlCol="0">
            <a:spAutoFit/>
          </a:bodyPr>
          <a:lstStyle/>
          <a:p>
            <a:pPr algn="ctr"/>
            <a:r>
              <a:rPr lang="en-GB" sz="2000" dirty="0" smtClean="0"/>
              <a:t>First two cycles contributed the most to the RF</a:t>
            </a:r>
          </a:p>
        </p:txBody>
      </p:sp>
      <p:cxnSp>
        <p:nvCxnSpPr>
          <p:cNvPr id="3" name="Straight Arrow Connector 2"/>
          <p:cNvCxnSpPr/>
          <p:nvPr/>
        </p:nvCxnSpPr>
        <p:spPr>
          <a:xfrm flipV="1">
            <a:off x="2129350" y="3835401"/>
            <a:ext cx="284921" cy="205008"/>
          </a:xfrm>
          <a:prstGeom prst="straightConnector1">
            <a:avLst/>
          </a:prstGeom>
          <a:ln w="1905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48046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73100" y="1008063"/>
            <a:ext cx="7772400" cy="1028700"/>
          </a:xfrm>
          <a:prstGeom prst="rect">
            <a:avLst/>
          </a:prstGeom>
        </p:spPr>
        <p:txBody>
          <a:bodyPr/>
          <a:lstStyle>
            <a:lvl1pPr algn="l"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fontAlgn="auto">
              <a:spcAft>
                <a:spcPts val="0"/>
              </a:spcAft>
              <a:defRPr/>
            </a:pPr>
            <a:r>
              <a:rPr lang="en-US" altLang="en-US" b="1" dirty="0">
                <a:solidFill>
                  <a:schemeClr val="accent5">
                    <a:lumMod val="50000"/>
                  </a:schemeClr>
                </a:solidFill>
              </a:rPr>
              <a:t>Conclusions</a:t>
            </a:r>
            <a:endParaRPr lang="en-US" altLang="en-US" b="1" dirty="0" smtClean="0">
              <a:solidFill>
                <a:schemeClr val="accent5">
                  <a:lumMod val="50000"/>
                </a:schemeClr>
              </a:solidFill>
            </a:endParaRPr>
          </a:p>
        </p:txBody>
      </p:sp>
      <p:sp>
        <p:nvSpPr>
          <p:cNvPr id="3" name="Slide Number Placeholder 2"/>
          <p:cNvSpPr>
            <a:spLocks noGrp="1"/>
          </p:cNvSpPr>
          <p:nvPr>
            <p:ph type="sldNum" sz="quarter" idx="12"/>
          </p:nvPr>
        </p:nvSpPr>
        <p:spPr>
          <a:xfrm>
            <a:off x="6457950" y="6115050"/>
            <a:ext cx="2057400" cy="365125"/>
          </a:xfrm>
        </p:spPr>
        <p:txBody>
          <a:bodyPr/>
          <a:lstStyle/>
          <a:p>
            <a:pPr>
              <a:defRPr/>
            </a:pPr>
            <a:fld id="{7BA34FDB-2F36-4858-B617-3F01F78B1BDC}" type="slidenum">
              <a:rPr lang="fa-IR" smtClean="0"/>
              <a:pPr>
                <a:defRPr/>
              </a:pPr>
              <a:t>16</a:t>
            </a:fld>
            <a:endParaRPr lang="fa-IR"/>
          </a:p>
        </p:txBody>
      </p:sp>
      <p:sp>
        <p:nvSpPr>
          <p:cNvPr id="5" name="Rechthoek 14"/>
          <p:cNvSpPr/>
          <p:nvPr/>
        </p:nvSpPr>
        <p:spPr>
          <a:xfrm>
            <a:off x="171450" y="1521985"/>
            <a:ext cx="2228850" cy="395715"/>
          </a:xfrm>
          <a:prstGeom prst="rect">
            <a:avLst/>
          </a:prstGeom>
          <a:solidFill>
            <a:schemeClr val="accent5">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z="2800" dirty="0" smtClean="0"/>
              <a:t>Conclusions</a:t>
            </a:r>
            <a:endParaRPr lang="en-GB" sz="2400" dirty="0"/>
          </a:p>
        </p:txBody>
      </p:sp>
      <p:sp>
        <p:nvSpPr>
          <p:cNvPr id="6" name="Rectangle 5"/>
          <p:cNvSpPr/>
          <p:nvPr/>
        </p:nvSpPr>
        <p:spPr>
          <a:xfrm>
            <a:off x="543428" y="1901041"/>
            <a:ext cx="8057145" cy="3344505"/>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514350" indent="-514350">
              <a:buFont typeface="Arial" panose="020B0604020202020204" pitchFamily="34" charset="0"/>
              <a:buChar char="•"/>
            </a:pPr>
            <a:r>
              <a:rPr lang="en-US" sz="2000" dirty="0" smtClean="0">
                <a:solidFill>
                  <a:schemeClr val="accent5">
                    <a:lumMod val="50000"/>
                  </a:schemeClr>
                </a:solidFill>
              </a:rPr>
              <a:t>WAG resulted in the highest ultimate recovery factor (RF = 59% of the OIIP).</a:t>
            </a:r>
          </a:p>
          <a:p>
            <a:pPr marL="971550" lvl="1" indent="-514350">
              <a:buFont typeface="Arial" panose="020B0604020202020204" pitchFamily="34" charset="0"/>
              <a:buChar char="•"/>
            </a:pPr>
            <a:r>
              <a:rPr lang="en-US" dirty="0" err="1">
                <a:solidFill>
                  <a:schemeClr val="accent5">
                    <a:lumMod val="50000"/>
                  </a:schemeClr>
                </a:solidFill>
              </a:rPr>
              <a:t>S</a:t>
            </a:r>
            <a:r>
              <a:rPr lang="en-US" baseline="-25000" dirty="0" err="1">
                <a:solidFill>
                  <a:schemeClr val="accent5">
                    <a:lumMod val="50000"/>
                  </a:schemeClr>
                </a:solidFill>
              </a:rPr>
              <a:t>gf</a:t>
            </a:r>
            <a:r>
              <a:rPr lang="en-US" dirty="0">
                <a:solidFill>
                  <a:schemeClr val="accent5">
                    <a:lumMod val="50000"/>
                  </a:schemeClr>
                </a:solidFill>
              </a:rPr>
              <a:t>    ,  </a:t>
            </a:r>
            <a:r>
              <a:rPr lang="en-US" dirty="0" err="1">
                <a:solidFill>
                  <a:schemeClr val="accent5">
                    <a:lumMod val="50000"/>
                  </a:schemeClr>
                </a:solidFill>
              </a:rPr>
              <a:t>S</a:t>
            </a:r>
            <a:r>
              <a:rPr lang="en-US" baseline="-25000" dirty="0" err="1">
                <a:solidFill>
                  <a:schemeClr val="accent5">
                    <a:lumMod val="50000"/>
                  </a:schemeClr>
                </a:solidFill>
              </a:rPr>
              <a:t>gt</a:t>
            </a:r>
            <a:r>
              <a:rPr lang="en-US" baseline="-25000" dirty="0">
                <a:solidFill>
                  <a:schemeClr val="accent5">
                    <a:lumMod val="50000"/>
                  </a:schemeClr>
                </a:solidFill>
              </a:rPr>
              <a:t>       </a:t>
            </a:r>
            <a:r>
              <a:rPr lang="en-US" dirty="0">
                <a:solidFill>
                  <a:schemeClr val="accent5">
                    <a:lumMod val="50000"/>
                  </a:schemeClr>
                </a:solidFill>
              </a:rPr>
              <a:t>   </a:t>
            </a:r>
            <a:r>
              <a:rPr lang="en-US" baseline="-25000" dirty="0">
                <a:solidFill>
                  <a:schemeClr val="accent5">
                    <a:lumMod val="50000"/>
                  </a:schemeClr>
                </a:solidFill>
              </a:rPr>
              <a:t>        </a:t>
            </a:r>
            <a:r>
              <a:rPr lang="en-US" dirty="0" err="1">
                <a:solidFill>
                  <a:schemeClr val="accent5">
                    <a:lumMod val="50000"/>
                  </a:schemeClr>
                </a:solidFill>
              </a:rPr>
              <a:t>k</a:t>
            </a:r>
            <a:r>
              <a:rPr lang="en-US" baseline="-25000" dirty="0" err="1">
                <a:solidFill>
                  <a:schemeClr val="accent5">
                    <a:lumMod val="50000"/>
                  </a:schemeClr>
                </a:solidFill>
              </a:rPr>
              <a:t>rg</a:t>
            </a:r>
            <a:r>
              <a:rPr lang="en-US" baseline="-25000" dirty="0">
                <a:solidFill>
                  <a:schemeClr val="accent5">
                    <a:lumMod val="50000"/>
                  </a:schemeClr>
                </a:solidFill>
              </a:rPr>
              <a:t>     </a:t>
            </a:r>
            <a:r>
              <a:rPr lang="en-US" dirty="0">
                <a:solidFill>
                  <a:schemeClr val="accent5">
                    <a:lumMod val="50000"/>
                  </a:schemeClr>
                </a:solidFill>
              </a:rPr>
              <a:t>,</a:t>
            </a:r>
            <a:r>
              <a:rPr lang="en-US" baseline="-25000" dirty="0">
                <a:solidFill>
                  <a:schemeClr val="accent5">
                    <a:lumMod val="50000"/>
                  </a:schemeClr>
                </a:solidFill>
              </a:rPr>
              <a:t>     </a:t>
            </a:r>
            <a:r>
              <a:rPr lang="en-US" dirty="0" smtClean="0">
                <a:solidFill>
                  <a:schemeClr val="accent5">
                    <a:lumMod val="50000"/>
                  </a:schemeClr>
                </a:solidFill>
              </a:rPr>
              <a:t>S</a:t>
            </a:r>
            <a:r>
              <a:rPr lang="en-US" baseline="-25000" dirty="0" smtClean="0">
                <a:solidFill>
                  <a:schemeClr val="accent5">
                    <a:lumMod val="50000"/>
                  </a:schemeClr>
                </a:solidFill>
              </a:rPr>
              <a:t>or</a:t>
            </a:r>
            <a:endParaRPr lang="en-US" dirty="0" smtClean="0">
              <a:solidFill>
                <a:schemeClr val="accent5">
                  <a:lumMod val="50000"/>
                </a:schemeClr>
              </a:solidFill>
            </a:endParaRPr>
          </a:p>
          <a:p>
            <a:pPr marL="514350" indent="-514350">
              <a:buFont typeface="Arial" panose="020B0604020202020204" pitchFamily="34" charset="0"/>
              <a:buChar char="•"/>
            </a:pPr>
            <a:r>
              <a:rPr lang="en-US" sz="2000" dirty="0" smtClean="0">
                <a:solidFill>
                  <a:schemeClr val="accent5">
                    <a:lumMod val="50000"/>
                  </a:schemeClr>
                </a:solidFill>
              </a:rPr>
              <a:t>Residual oil saturation for immiscible nitrogen flooding is lower under 3-phase flow compared to 2-phase flow.</a:t>
            </a:r>
          </a:p>
          <a:p>
            <a:pPr marL="514350" indent="-514350">
              <a:buFont typeface="Arial" panose="020B0604020202020204" pitchFamily="34" charset="0"/>
              <a:buChar char="•"/>
            </a:pPr>
            <a:r>
              <a:rPr lang="en-US" sz="2000" dirty="0" smtClean="0">
                <a:solidFill>
                  <a:schemeClr val="accent5">
                    <a:lumMod val="50000"/>
                  </a:schemeClr>
                </a:solidFill>
              </a:rPr>
              <a:t>An increase in pressure </a:t>
            </a:r>
            <a:r>
              <a:rPr lang="en-US" sz="2000" dirty="0" err="1" smtClean="0">
                <a:solidFill>
                  <a:schemeClr val="accent5">
                    <a:lumMod val="50000"/>
                  </a:schemeClr>
                </a:solidFill>
              </a:rPr>
              <a:t>favours</a:t>
            </a:r>
            <a:r>
              <a:rPr lang="en-US" sz="2000" dirty="0" smtClean="0">
                <a:solidFill>
                  <a:schemeClr val="accent5">
                    <a:lumMod val="50000"/>
                  </a:schemeClr>
                </a:solidFill>
              </a:rPr>
              <a:t> oil </a:t>
            </a:r>
            <a:r>
              <a:rPr lang="en-US" sz="2000" dirty="0" smtClean="0">
                <a:solidFill>
                  <a:schemeClr val="accent5">
                    <a:lumMod val="50000"/>
                  </a:schemeClr>
                </a:solidFill>
              </a:rPr>
              <a:t>recovery during continuous nitrogen flooding at initial oil saturation.</a:t>
            </a:r>
          </a:p>
          <a:p>
            <a:pPr marL="514350" indent="-514350">
              <a:buFont typeface="Arial" panose="020B0604020202020204" pitchFamily="34" charset="0"/>
              <a:buChar char="•"/>
            </a:pPr>
            <a:r>
              <a:rPr lang="en-US" sz="2000" dirty="0" smtClean="0">
                <a:solidFill>
                  <a:schemeClr val="accent5">
                    <a:lumMod val="50000"/>
                  </a:schemeClr>
                </a:solidFill>
              </a:rPr>
              <a:t>Continuous nitrogen injection gave rise to higher ultimate recoveries than water flooding at initial oil saturation.</a:t>
            </a:r>
          </a:p>
          <a:p>
            <a:endParaRPr lang="en-US" sz="2000" dirty="0" smtClean="0">
              <a:solidFill>
                <a:schemeClr val="accent5">
                  <a:lumMod val="50000"/>
                </a:schemeClr>
              </a:solidFill>
            </a:endParaRPr>
          </a:p>
          <a:p>
            <a:pPr marL="514350" indent="-514350">
              <a:buFont typeface="Arial" panose="020B0604020202020204" pitchFamily="34" charset="0"/>
              <a:buChar char="•"/>
            </a:pPr>
            <a:endParaRPr lang="en-US" sz="2000" baseline="-25000" dirty="0">
              <a:solidFill>
                <a:schemeClr val="accent5">
                  <a:lumMod val="50000"/>
                </a:schemeClr>
              </a:solidFill>
            </a:endParaRPr>
          </a:p>
        </p:txBody>
      </p:sp>
      <p:cxnSp>
        <p:nvCxnSpPr>
          <p:cNvPr id="7" name="Straight Arrow Connector 6"/>
          <p:cNvCxnSpPr/>
          <p:nvPr/>
        </p:nvCxnSpPr>
        <p:spPr>
          <a:xfrm>
            <a:off x="1969655" y="2524761"/>
            <a:ext cx="0" cy="351212"/>
          </a:xfrm>
          <a:prstGeom prst="straightConnector1">
            <a:avLst/>
          </a:prstGeom>
          <a:ln w="28575">
            <a:solidFill>
              <a:srgbClr val="00A6D6"/>
            </a:solidFill>
            <a:tailEnd type="arrow"/>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a:off x="3449166" y="2524761"/>
            <a:ext cx="0" cy="351212"/>
          </a:xfrm>
          <a:prstGeom prst="straightConnector1">
            <a:avLst/>
          </a:prstGeom>
          <a:ln w="28575">
            <a:solidFill>
              <a:srgbClr val="00A6D6"/>
            </a:solidFill>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a:off x="4091977" y="2524761"/>
            <a:ext cx="0" cy="351212"/>
          </a:xfrm>
          <a:prstGeom prst="straightConnector1">
            <a:avLst/>
          </a:prstGeom>
          <a:ln w="28575">
            <a:solidFill>
              <a:srgbClr val="00A6D6"/>
            </a:solidFill>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flipV="1">
            <a:off x="2548089" y="2524761"/>
            <a:ext cx="0" cy="351212"/>
          </a:xfrm>
          <a:prstGeom prst="straightConnector1">
            <a:avLst/>
          </a:prstGeom>
          <a:ln w="28575">
            <a:solidFill>
              <a:srgbClr val="00A6D6"/>
            </a:solidFill>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a:off x="2687789" y="2700367"/>
            <a:ext cx="342626" cy="0"/>
          </a:xfrm>
          <a:prstGeom prst="straightConnector1">
            <a:avLst/>
          </a:prstGeom>
          <a:ln w="28575">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2" name="Rechthoek 14"/>
          <p:cNvSpPr/>
          <p:nvPr/>
        </p:nvSpPr>
        <p:spPr>
          <a:xfrm>
            <a:off x="171450" y="4760931"/>
            <a:ext cx="2228850" cy="395715"/>
          </a:xfrm>
          <a:prstGeom prst="rect">
            <a:avLst/>
          </a:prstGeom>
          <a:solidFill>
            <a:schemeClr val="accent5">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z="2800" dirty="0" smtClean="0"/>
              <a:t>What’s next?</a:t>
            </a:r>
            <a:endParaRPr lang="en-GB" sz="2400" dirty="0"/>
          </a:p>
        </p:txBody>
      </p:sp>
      <p:sp>
        <p:nvSpPr>
          <p:cNvPr id="13" name="Rectangle 12"/>
          <p:cNvSpPr/>
          <p:nvPr/>
        </p:nvSpPr>
        <p:spPr>
          <a:xfrm>
            <a:off x="528055" y="5305880"/>
            <a:ext cx="8057145" cy="913070"/>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514350" indent="-514350">
              <a:buFont typeface="Arial" panose="020B0604020202020204" pitchFamily="34" charset="0"/>
              <a:buChar char="•"/>
            </a:pPr>
            <a:r>
              <a:rPr lang="en-US" sz="2000" dirty="0" smtClean="0">
                <a:solidFill>
                  <a:schemeClr val="accent5">
                    <a:lumMod val="50000"/>
                  </a:schemeClr>
                </a:solidFill>
              </a:rPr>
              <a:t>Assess other immiscible nitrogen injection schemes </a:t>
            </a:r>
            <a:r>
              <a:rPr lang="en-US" sz="2000" dirty="0" smtClean="0">
                <a:solidFill>
                  <a:schemeClr val="accent5">
                    <a:lumMod val="50000"/>
                  </a:schemeClr>
                </a:solidFill>
                <a:sym typeface="Wingdings" panose="05000000000000000000" pitchFamily="2" charset="2"/>
              </a:rPr>
              <a:t> Alkaline – Surfactant – Foam (ASF) flood.</a:t>
            </a:r>
            <a:endParaRPr lang="en-US" sz="2000" dirty="0" smtClean="0">
              <a:solidFill>
                <a:schemeClr val="accent5">
                  <a:lumMod val="50000"/>
                </a:schemeClr>
              </a:solidFill>
            </a:endParaRPr>
          </a:p>
          <a:p>
            <a:pPr marL="514350" indent="-514350">
              <a:buFont typeface="Arial" panose="020B0604020202020204" pitchFamily="34" charset="0"/>
              <a:buChar char="•"/>
            </a:pPr>
            <a:endParaRPr lang="en-US" sz="2000" baseline="-25000" dirty="0">
              <a:solidFill>
                <a:schemeClr val="accent5">
                  <a:lumMod val="50000"/>
                </a:schemeClr>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6457950" y="6153150"/>
            <a:ext cx="2057400" cy="365125"/>
          </a:xfrm>
        </p:spPr>
        <p:txBody>
          <a:bodyPr/>
          <a:lstStyle/>
          <a:p>
            <a:pPr>
              <a:defRPr/>
            </a:pPr>
            <a:fld id="{7BA34FDB-2F36-4858-B617-3F01F78B1BDC}" type="slidenum">
              <a:rPr lang="fa-IR" smtClean="0"/>
              <a:pPr>
                <a:defRPr/>
              </a:pPr>
              <a:t>17</a:t>
            </a:fld>
            <a:endParaRPr lang="fa-IR" dirty="0"/>
          </a:p>
        </p:txBody>
      </p:sp>
      <p:sp>
        <p:nvSpPr>
          <p:cNvPr id="11" name="Rectangle 10"/>
          <p:cNvSpPr/>
          <p:nvPr/>
        </p:nvSpPr>
        <p:spPr>
          <a:xfrm>
            <a:off x="0" y="1098296"/>
            <a:ext cx="9144000" cy="1695704"/>
          </a:xfrm>
          <a:prstGeom prst="rect">
            <a:avLst/>
          </a:prstGeom>
          <a:solidFill>
            <a:schemeClr val="accent5">
              <a:lumMod val="50000"/>
            </a:schemeClr>
          </a:solidFill>
          <a:ln>
            <a:solidFill>
              <a:schemeClr val="accent5">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z="3600" dirty="0" smtClean="0"/>
              <a:t>Thank you for your attention</a:t>
            </a:r>
            <a:endParaRPr lang="nl-NL" sz="3600" dirty="0"/>
          </a:p>
        </p:txBody>
      </p:sp>
      <p:pic>
        <p:nvPicPr>
          <p:cNvPr id="717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2575" y="3094038"/>
            <a:ext cx="4005263" cy="2700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4" name="Picture 6" descr="Afbeeldingsresultaat voor tu delft sign">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67075" y="4892023"/>
            <a:ext cx="2609850" cy="1228043"/>
          </a:xfrm>
          <a:prstGeom prst="rect">
            <a:avLst/>
          </a:prstGeom>
          <a:noFill/>
          <a:extLst>
            <a:ext uri="{909E8E84-426E-40DD-AFC4-6F175D3DCCD1}">
              <a14:hiddenFill xmlns:a14="http://schemas.microsoft.com/office/drawing/2010/main">
                <a:solidFill>
                  <a:srgbClr val="FFFFFF"/>
                </a:solidFill>
              </a14:hiddenFill>
            </a:ext>
          </a:extLst>
        </p:spPr>
      </p:pic>
      <p:sp>
        <p:nvSpPr>
          <p:cNvPr id="14" name="Tekstvak 19"/>
          <p:cNvSpPr txBox="1"/>
          <p:nvPr/>
        </p:nvSpPr>
        <p:spPr>
          <a:xfrm>
            <a:off x="5876925" y="3563441"/>
            <a:ext cx="3161402" cy="1200329"/>
          </a:xfrm>
          <a:prstGeom prst="rect">
            <a:avLst/>
          </a:prstGeom>
          <a:noFill/>
          <a:ln>
            <a:noFill/>
          </a:ln>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a:r>
              <a:rPr lang="en-GB" dirty="0" smtClean="0">
                <a:solidFill>
                  <a:schemeClr val="accent5">
                    <a:lumMod val="50000"/>
                  </a:schemeClr>
                </a:solidFill>
              </a:rPr>
              <a:t>Thanks to TU Delft, UTP, Petronas and Shell for giving me the opportunity to work on this inspiring topic. </a:t>
            </a:r>
          </a:p>
        </p:txBody>
      </p:sp>
      <p:cxnSp>
        <p:nvCxnSpPr>
          <p:cNvPr id="15" name="Straight Connector 14"/>
          <p:cNvCxnSpPr/>
          <p:nvPr/>
        </p:nvCxnSpPr>
        <p:spPr>
          <a:xfrm>
            <a:off x="5876923" y="3184842"/>
            <a:ext cx="2" cy="2935224"/>
          </a:xfrm>
          <a:prstGeom prst="line">
            <a:avLst/>
          </a:prstGeom>
          <a:ln>
            <a:solidFill>
              <a:schemeClr val="accent5">
                <a:lumMod val="5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73100" y="2887663"/>
            <a:ext cx="7772400" cy="1028700"/>
          </a:xfrm>
          <a:prstGeom prst="rect">
            <a:avLst/>
          </a:prstGeom>
        </p:spPr>
        <p:txBody>
          <a:bodyPr/>
          <a:lstStyle>
            <a:lvl1pPr algn="l"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fontAlgn="auto">
              <a:spcAft>
                <a:spcPts val="0"/>
              </a:spcAft>
              <a:defRPr/>
            </a:pPr>
            <a:r>
              <a:rPr lang="en-US" altLang="en-US" b="1" dirty="0" smtClean="0">
                <a:solidFill>
                  <a:schemeClr val="accent5">
                    <a:lumMod val="50000"/>
                  </a:schemeClr>
                </a:solidFill>
              </a:rPr>
              <a:t>Back-up slides</a:t>
            </a:r>
          </a:p>
        </p:txBody>
      </p:sp>
      <p:sp>
        <p:nvSpPr>
          <p:cNvPr id="3" name="Slide Number Placeholder 2"/>
          <p:cNvSpPr>
            <a:spLocks noGrp="1"/>
          </p:cNvSpPr>
          <p:nvPr>
            <p:ph type="sldNum" sz="quarter" idx="12"/>
          </p:nvPr>
        </p:nvSpPr>
        <p:spPr/>
        <p:txBody>
          <a:bodyPr/>
          <a:lstStyle/>
          <a:p>
            <a:pPr>
              <a:defRPr/>
            </a:pPr>
            <a:fld id="{7BA34FDB-2F36-4858-B617-3F01F78B1BDC}" type="slidenum">
              <a:rPr lang="fa-IR" smtClean="0"/>
              <a:pPr>
                <a:defRPr/>
              </a:pPr>
              <a:t>18</a:t>
            </a:fld>
            <a:endParaRPr lang="fa-IR"/>
          </a:p>
        </p:txBody>
      </p:sp>
    </p:spTree>
    <p:extLst>
      <p:ext uri="{BB962C8B-B14F-4D97-AF65-F5344CB8AC3E}">
        <p14:creationId xmlns:p14="http://schemas.microsoft.com/office/powerpoint/2010/main" val="14636145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73100" y="1020763"/>
            <a:ext cx="7772400" cy="1028700"/>
          </a:xfrm>
          <a:prstGeom prst="rect">
            <a:avLst/>
          </a:prstGeom>
        </p:spPr>
        <p:txBody>
          <a:bodyPr/>
          <a:lstStyle>
            <a:lvl1pPr algn="l"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fontAlgn="auto">
              <a:spcAft>
                <a:spcPts val="0"/>
              </a:spcAft>
              <a:defRPr/>
            </a:pPr>
            <a:r>
              <a:rPr lang="en-US" altLang="en-US" b="1" dirty="0" smtClean="0">
                <a:solidFill>
                  <a:schemeClr val="accent5">
                    <a:lumMod val="50000"/>
                  </a:schemeClr>
                </a:solidFill>
              </a:rPr>
              <a:t>Experimental set-up</a:t>
            </a:r>
          </a:p>
        </p:txBody>
      </p:sp>
      <p:sp>
        <p:nvSpPr>
          <p:cNvPr id="3" name="Slide Number Placeholder 2"/>
          <p:cNvSpPr>
            <a:spLocks noGrp="1"/>
          </p:cNvSpPr>
          <p:nvPr>
            <p:ph type="sldNum" sz="quarter" idx="12"/>
          </p:nvPr>
        </p:nvSpPr>
        <p:spPr>
          <a:xfrm>
            <a:off x="6457950" y="6153150"/>
            <a:ext cx="2057400" cy="365125"/>
          </a:xfrm>
        </p:spPr>
        <p:txBody>
          <a:bodyPr/>
          <a:lstStyle/>
          <a:p>
            <a:pPr>
              <a:defRPr/>
            </a:pPr>
            <a:fld id="{7BA34FDB-2F36-4858-B617-3F01F78B1BDC}" type="slidenum">
              <a:rPr lang="fa-IR" smtClean="0"/>
              <a:pPr>
                <a:defRPr/>
              </a:pPr>
              <a:t>19</a:t>
            </a:fld>
            <a:endParaRPr lang="fa-IR" dirty="0"/>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900" y="1674813"/>
            <a:ext cx="7035800" cy="47278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76578" y="1854200"/>
            <a:ext cx="1967422" cy="4305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7556500" y="1624013"/>
            <a:ext cx="1279389" cy="369332"/>
          </a:xfrm>
          <a:prstGeom prst="rect">
            <a:avLst/>
          </a:prstGeom>
          <a:noFill/>
        </p:spPr>
        <p:txBody>
          <a:bodyPr wrap="none" rtlCol="0">
            <a:spAutoFit/>
          </a:bodyPr>
          <a:lstStyle/>
          <a:p>
            <a:r>
              <a:rPr lang="en-GB" dirty="0" smtClean="0"/>
              <a:t>17 cm core:</a:t>
            </a:r>
            <a:endParaRPr lang="nl-NL" dirty="0"/>
          </a:p>
        </p:txBody>
      </p:sp>
    </p:spTree>
    <p:extLst>
      <p:ext uri="{BB962C8B-B14F-4D97-AF65-F5344CB8AC3E}">
        <p14:creationId xmlns:p14="http://schemas.microsoft.com/office/powerpoint/2010/main" val="19143633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73100" y="1376363"/>
            <a:ext cx="7772400" cy="1028700"/>
          </a:xfrm>
          <a:prstGeom prst="rect">
            <a:avLst/>
          </a:prstGeom>
        </p:spPr>
        <p:txBody>
          <a:bodyPr/>
          <a:lstStyle>
            <a:lvl1pPr algn="l"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fontAlgn="auto">
              <a:spcAft>
                <a:spcPts val="0"/>
              </a:spcAft>
              <a:defRPr/>
            </a:pPr>
            <a:r>
              <a:rPr lang="en-US" altLang="en-US" b="1" dirty="0" smtClean="0">
                <a:solidFill>
                  <a:schemeClr val="accent5">
                    <a:lumMod val="50000"/>
                  </a:schemeClr>
                </a:solidFill>
              </a:rPr>
              <a:t>Content</a:t>
            </a:r>
          </a:p>
        </p:txBody>
      </p:sp>
      <p:sp>
        <p:nvSpPr>
          <p:cNvPr id="3075" name="Subtitle 2"/>
          <p:cNvSpPr txBox="1">
            <a:spLocks/>
          </p:cNvSpPr>
          <p:nvPr/>
        </p:nvSpPr>
        <p:spPr bwMode="auto">
          <a:xfrm>
            <a:off x="425450" y="2138363"/>
            <a:ext cx="8267700" cy="415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gn="r" rtl="1">
              <a:lnSpc>
                <a:spcPct val="90000"/>
              </a:lnSpc>
              <a:spcBef>
                <a:spcPts val="1000"/>
              </a:spcBef>
              <a:buFont typeface="Arial" charset="0"/>
              <a:buChar char="•"/>
              <a:defRPr sz="2800">
                <a:solidFill>
                  <a:schemeClr val="tx1"/>
                </a:solidFill>
                <a:latin typeface="Calibri" pitchFamily="34" charset="0"/>
                <a:cs typeface="Arial" charset="0"/>
              </a:defRPr>
            </a:lvl1pPr>
            <a:lvl2pPr marL="685800" indent="-228600" algn="r" rtl="1">
              <a:lnSpc>
                <a:spcPct val="90000"/>
              </a:lnSpc>
              <a:spcBef>
                <a:spcPts val="500"/>
              </a:spcBef>
              <a:buFont typeface="Arial" charset="0"/>
              <a:buChar char="•"/>
              <a:defRPr sz="2400">
                <a:solidFill>
                  <a:schemeClr val="tx1"/>
                </a:solidFill>
                <a:latin typeface="Calibri" pitchFamily="34" charset="0"/>
                <a:cs typeface="Arial" charset="0"/>
              </a:defRPr>
            </a:lvl2pPr>
            <a:lvl3pPr marL="1143000" indent="-228600" algn="r" rtl="1">
              <a:lnSpc>
                <a:spcPct val="90000"/>
              </a:lnSpc>
              <a:spcBef>
                <a:spcPts val="500"/>
              </a:spcBef>
              <a:buFont typeface="Arial" charset="0"/>
              <a:buChar char="•"/>
              <a:defRPr sz="2000">
                <a:solidFill>
                  <a:schemeClr val="tx1"/>
                </a:solidFill>
                <a:latin typeface="Calibri" pitchFamily="34" charset="0"/>
                <a:cs typeface="Arial" charset="0"/>
              </a:defRPr>
            </a:lvl3pPr>
            <a:lvl4pPr marL="1600200" indent="-228600" algn="r" rtl="1">
              <a:lnSpc>
                <a:spcPct val="90000"/>
              </a:lnSpc>
              <a:spcBef>
                <a:spcPts val="500"/>
              </a:spcBef>
              <a:buFont typeface="Arial" charset="0"/>
              <a:buChar char="•"/>
              <a:defRPr>
                <a:solidFill>
                  <a:schemeClr val="tx1"/>
                </a:solidFill>
                <a:latin typeface="Calibri" pitchFamily="34" charset="0"/>
                <a:cs typeface="Arial" charset="0"/>
              </a:defRPr>
            </a:lvl4pPr>
            <a:lvl5pPr marL="2057400" indent="-228600" algn="r" rtl="1">
              <a:lnSpc>
                <a:spcPct val="90000"/>
              </a:lnSpc>
              <a:spcBef>
                <a:spcPts val="500"/>
              </a:spcBef>
              <a:buFont typeface="Arial" charset="0"/>
              <a:buChar char="•"/>
              <a:defRPr>
                <a:solidFill>
                  <a:schemeClr val="tx1"/>
                </a:solidFill>
                <a:latin typeface="Calibri" pitchFamily="34" charset="0"/>
                <a:cs typeface="Arial" charset="0"/>
              </a:defRPr>
            </a:lvl5pPr>
            <a:lvl6pPr marL="2514600" indent="-228600" algn="r" rtl="1" fontAlgn="base">
              <a:lnSpc>
                <a:spcPct val="90000"/>
              </a:lnSpc>
              <a:spcBef>
                <a:spcPts val="500"/>
              </a:spcBef>
              <a:spcAft>
                <a:spcPct val="0"/>
              </a:spcAft>
              <a:buFont typeface="Arial" charset="0"/>
              <a:buChar char="•"/>
              <a:defRPr>
                <a:solidFill>
                  <a:schemeClr val="tx1"/>
                </a:solidFill>
                <a:latin typeface="Calibri" pitchFamily="34" charset="0"/>
                <a:cs typeface="Arial" charset="0"/>
              </a:defRPr>
            </a:lvl6pPr>
            <a:lvl7pPr marL="2971800" indent="-228600" algn="r" rtl="1" fontAlgn="base">
              <a:lnSpc>
                <a:spcPct val="90000"/>
              </a:lnSpc>
              <a:spcBef>
                <a:spcPts val="500"/>
              </a:spcBef>
              <a:spcAft>
                <a:spcPct val="0"/>
              </a:spcAft>
              <a:buFont typeface="Arial" charset="0"/>
              <a:buChar char="•"/>
              <a:defRPr>
                <a:solidFill>
                  <a:schemeClr val="tx1"/>
                </a:solidFill>
                <a:latin typeface="Calibri" pitchFamily="34" charset="0"/>
                <a:cs typeface="Arial" charset="0"/>
              </a:defRPr>
            </a:lvl7pPr>
            <a:lvl8pPr marL="3429000" indent="-228600" algn="r" rtl="1" fontAlgn="base">
              <a:lnSpc>
                <a:spcPct val="90000"/>
              </a:lnSpc>
              <a:spcBef>
                <a:spcPts val="500"/>
              </a:spcBef>
              <a:spcAft>
                <a:spcPct val="0"/>
              </a:spcAft>
              <a:buFont typeface="Arial" charset="0"/>
              <a:buChar char="•"/>
              <a:defRPr>
                <a:solidFill>
                  <a:schemeClr val="tx1"/>
                </a:solidFill>
                <a:latin typeface="Calibri" pitchFamily="34" charset="0"/>
                <a:cs typeface="Arial" charset="0"/>
              </a:defRPr>
            </a:lvl8pPr>
            <a:lvl9pPr marL="3886200" indent="-228600" algn="r" rtl="1" fontAlgn="base">
              <a:lnSpc>
                <a:spcPct val="90000"/>
              </a:lnSpc>
              <a:spcBef>
                <a:spcPts val="500"/>
              </a:spcBef>
              <a:spcAft>
                <a:spcPct val="0"/>
              </a:spcAft>
              <a:buFont typeface="Arial" charset="0"/>
              <a:buChar char="•"/>
              <a:defRPr>
                <a:solidFill>
                  <a:schemeClr val="tx1"/>
                </a:solidFill>
                <a:latin typeface="Calibri" pitchFamily="34" charset="0"/>
                <a:cs typeface="Arial" charset="0"/>
              </a:defRPr>
            </a:lvl9pPr>
          </a:lstStyle>
          <a:p>
            <a:pPr algn="l" rtl="0"/>
            <a:r>
              <a:rPr lang="en-US" altLang="en-US" sz="3200" dirty="0" smtClean="0"/>
              <a:t>Introduction</a:t>
            </a:r>
          </a:p>
          <a:p>
            <a:pPr algn="l" rtl="0"/>
            <a:r>
              <a:rPr lang="en-US" altLang="en-US" sz="3200" dirty="0" smtClean="0"/>
              <a:t>Materials and Methods</a:t>
            </a:r>
          </a:p>
          <a:p>
            <a:pPr algn="l" rtl="0"/>
            <a:r>
              <a:rPr lang="en-US" altLang="en-US" sz="3200" dirty="0" smtClean="0"/>
              <a:t>Results and Discussion</a:t>
            </a:r>
          </a:p>
          <a:p>
            <a:pPr algn="l" rtl="0"/>
            <a:r>
              <a:rPr lang="en-US" altLang="en-US" sz="3200" dirty="0" smtClean="0"/>
              <a:t>Conclusions and Recommendations</a:t>
            </a:r>
            <a:endParaRPr lang="en-US" altLang="en-US" sz="3200" dirty="0"/>
          </a:p>
          <a:p>
            <a:pPr algn="l" rtl="0"/>
            <a:endParaRPr lang="en-US" altLang="en-US" sz="3200" dirty="0"/>
          </a:p>
        </p:txBody>
      </p:sp>
      <p:sp>
        <p:nvSpPr>
          <p:cNvPr id="3" name="Slide Number Placeholder 2"/>
          <p:cNvSpPr>
            <a:spLocks noGrp="1"/>
          </p:cNvSpPr>
          <p:nvPr>
            <p:ph type="sldNum" sz="quarter" idx="12"/>
          </p:nvPr>
        </p:nvSpPr>
        <p:spPr>
          <a:xfrm>
            <a:off x="6457950" y="6140450"/>
            <a:ext cx="2057400" cy="365125"/>
          </a:xfrm>
        </p:spPr>
        <p:txBody>
          <a:bodyPr/>
          <a:lstStyle/>
          <a:p>
            <a:pPr>
              <a:defRPr/>
            </a:pPr>
            <a:fld id="{7BA34FDB-2F36-4858-B617-3F01F78B1BDC}" type="slidenum">
              <a:rPr lang="fa-IR" smtClean="0"/>
              <a:pPr>
                <a:defRPr/>
              </a:pPr>
              <a:t>2</a:t>
            </a:fld>
            <a:endParaRPr lang="fa-I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73100" y="1020763"/>
            <a:ext cx="7772400" cy="1028700"/>
          </a:xfrm>
          <a:prstGeom prst="rect">
            <a:avLst/>
          </a:prstGeom>
        </p:spPr>
        <p:txBody>
          <a:bodyPr/>
          <a:lstStyle>
            <a:lvl1pPr algn="l"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fontAlgn="auto">
              <a:spcAft>
                <a:spcPts val="0"/>
              </a:spcAft>
              <a:defRPr/>
            </a:pPr>
            <a:r>
              <a:rPr lang="en-US" altLang="en-US" b="1" dirty="0" smtClean="0">
                <a:solidFill>
                  <a:schemeClr val="accent5">
                    <a:lumMod val="50000"/>
                  </a:schemeClr>
                </a:solidFill>
              </a:rPr>
              <a:t>Recovery factor of all tests</a:t>
            </a:r>
          </a:p>
        </p:txBody>
      </p:sp>
      <p:sp>
        <p:nvSpPr>
          <p:cNvPr id="3" name="Slide Number Placeholder 2"/>
          <p:cNvSpPr>
            <a:spLocks noGrp="1"/>
          </p:cNvSpPr>
          <p:nvPr>
            <p:ph type="sldNum" sz="quarter" idx="12"/>
          </p:nvPr>
        </p:nvSpPr>
        <p:spPr>
          <a:xfrm>
            <a:off x="6457950" y="6153150"/>
            <a:ext cx="2057400" cy="365125"/>
          </a:xfrm>
        </p:spPr>
        <p:txBody>
          <a:bodyPr/>
          <a:lstStyle/>
          <a:p>
            <a:pPr>
              <a:defRPr/>
            </a:pPr>
            <a:fld id="{7BA34FDB-2F36-4858-B617-3F01F78B1BDC}" type="slidenum">
              <a:rPr lang="fa-IR" smtClean="0"/>
              <a:pPr>
                <a:defRPr/>
              </a:pPr>
              <a:t>20</a:t>
            </a:fld>
            <a:endParaRPr lang="fa-IR" dirty="0"/>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4200" y="1585913"/>
            <a:ext cx="8212137" cy="3944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9"/>
          <p:cNvSpPr txBox="1"/>
          <p:nvPr/>
        </p:nvSpPr>
        <p:spPr>
          <a:xfrm>
            <a:off x="1692726" y="5678557"/>
            <a:ext cx="5995083" cy="707886"/>
          </a:xfrm>
          <a:prstGeom prst="rect">
            <a:avLst/>
          </a:prstGeom>
          <a:solidFill>
            <a:schemeClr val="bg1"/>
          </a:solidFill>
          <a:ln w="38100">
            <a:solidFill>
              <a:schemeClr val="tx1"/>
            </a:solidFill>
          </a:ln>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en-GB" sz="2000" dirty="0" smtClean="0"/>
              <a:t>RF from high to low after 17 PV:</a:t>
            </a:r>
          </a:p>
          <a:p>
            <a:r>
              <a:rPr lang="en-GB" sz="2000" dirty="0" smtClean="0"/>
              <a:t>	WAG &gt; WF + GF &gt; GF 10 bar &gt; GF vary BP &gt; GF 5 bar </a:t>
            </a:r>
          </a:p>
        </p:txBody>
      </p:sp>
    </p:spTree>
    <p:extLst>
      <p:ext uri="{BB962C8B-B14F-4D97-AF65-F5344CB8AC3E}">
        <p14:creationId xmlns:p14="http://schemas.microsoft.com/office/powerpoint/2010/main" val="328213902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6457950" y="6153150"/>
            <a:ext cx="2057400" cy="365125"/>
          </a:xfrm>
        </p:spPr>
        <p:txBody>
          <a:bodyPr/>
          <a:lstStyle/>
          <a:p>
            <a:pPr>
              <a:defRPr/>
            </a:pPr>
            <a:fld id="{7BA34FDB-2F36-4858-B617-3F01F78B1BDC}" type="slidenum">
              <a:rPr lang="fa-IR" smtClean="0"/>
              <a:pPr>
                <a:defRPr/>
              </a:pPr>
              <a:t>21</a:t>
            </a:fld>
            <a:endParaRPr lang="fa-IR"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1" y="1600200"/>
            <a:ext cx="7098593" cy="4772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hthoek 14"/>
          <p:cNvSpPr/>
          <p:nvPr/>
        </p:nvSpPr>
        <p:spPr>
          <a:xfrm>
            <a:off x="319161" y="1059180"/>
            <a:ext cx="7117959" cy="482856"/>
          </a:xfrm>
          <a:prstGeom prst="rect">
            <a:avLst/>
          </a:prstGeom>
          <a:solidFill>
            <a:schemeClr val="accent5">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dirty="0" smtClean="0">
                <a:solidFill>
                  <a:schemeClr val="bg1"/>
                </a:solidFill>
              </a:rPr>
              <a:t>Test 1 – N</a:t>
            </a:r>
            <a:r>
              <a:rPr lang="en-GB" sz="1600" dirty="0" smtClean="0">
                <a:solidFill>
                  <a:schemeClr val="bg1"/>
                </a:solidFill>
              </a:rPr>
              <a:t>2</a:t>
            </a:r>
            <a:r>
              <a:rPr lang="en-GB" sz="2400" dirty="0" smtClean="0">
                <a:solidFill>
                  <a:schemeClr val="bg1"/>
                </a:solidFill>
              </a:rPr>
              <a:t> injection while varying back pressure</a:t>
            </a:r>
            <a:endParaRPr lang="en-GB" sz="2400" dirty="0">
              <a:solidFill>
                <a:schemeClr val="bg1"/>
              </a:solidFill>
            </a:endParaRPr>
          </a:p>
        </p:txBody>
      </p:sp>
    </p:spTree>
    <p:extLst>
      <p:ext uri="{BB962C8B-B14F-4D97-AF65-F5344CB8AC3E}">
        <p14:creationId xmlns:p14="http://schemas.microsoft.com/office/powerpoint/2010/main" val="259114791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6457950" y="6153150"/>
            <a:ext cx="2057400" cy="365125"/>
          </a:xfrm>
        </p:spPr>
        <p:txBody>
          <a:bodyPr/>
          <a:lstStyle/>
          <a:p>
            <a:pPr>
              <a:defRPr/>
            </a:pPr>
            <a:fld id="{7BA34FDB-2F36-4858-B617-3F01F78B1BDC}" type="slidenum">
              <a:rPr lang="fa-IR" smtClean="0"/>
              <a:pPr>
                <a:defRPr/>
              </a:pPr>
              <a:t>22</a:t>
            </a:fld>
            <a:endParaRPr lang="fa-IR" dirty="0"/>
          </a:p>
        </p:txBody>
      </p:sp>
      <p:sp>
        <p:nvSpPr>
          <p:cNvPr id="7" name="Rechthoek 14"/>
          <p:cNvSpPr/>
          <p:nvPr/>
        </p:nvSpPr>
        <p:spPr>
          <a:xfrm>
            <a:off x="319161" y="1059180"/>
            <a:ext cx="7117959" cy="482856"/>
          </a:xfrm>
          <a:prstGeom prst="rect">
            <a:avLst/>
          </a:prstGeom>
          <a:solidFill>
            <a:schemeClr val="accent5">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dirty="0" smtClean="0">
                <a:solidFill>
                  <a:schemeClr val="bg1"/>
                </a:solidFill>
              </a:rPr>
              <a:t>Test 2 – N</a:t>
            </a:r>
            <a:r>
              <a:rPr lang="en-GB" sz="1600" dirty="0" smtClean="0">
                <a:solidFill>
                  <a:schemeClr val="bg1"/>
                </a:solidFill>
              </a:rPr>
              <a:t>2</a:t>
            </a:r>
            <a:r>
              <a:rPr lang="en-GB" sz="2400" dirty="0" smtClean="0">
                <a:solidFill>
                  <a:schemeClr val="bg1"/>
                </a:solidFill>
              </a:rPr>
              <a:t> injection at 5 bar back-pressure</a:t>
            </a:r>
            <a:endParaRPr lang="en-GB" sz="2400" dirty="0">
              <a:solidFill>
                <a:schemeClr val="bg1"/>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 y="1701799"/>
            <a:ext cx="7073899" cy="47168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7404451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6457950" y="6153150"/>
            <a:ext cx="2057400" cy="365125"/>
          </a:xfrm>
        </p:spPr>
        <p:txBody>
          <a:bodyPr/>
          <a:lstStyle/>
          <a:p>
            <a:pPr>
              <a:defRPr/>
            </a:pPr>
            <a:fld id="{7BA34FDB-2F36-4858-B617-3F01F78B1BDC}" type="slidenum">
              <a:rPr lang="fa-IR" smtClean="0"/>
              <a:pPr>
                <a:defRPr/>
              </a:pPr>
              <a:t>23</a:t>
            </a:fld>
            <a:endParaRPr lang="fa-IR" dirty="0"/>
          </a:p>
        </p:txBody>
      </p:sp>
      <p:sp>
        <p:nvSpPr>
          <p:cNvPr id="7" name="Rechthoek 14"/>
          <p:cNvSpPr/>
          <p:nvPr/>
        </p:nvSpPr>
        <p:spPr>
          <a:xfrm>
            <a:off x="319161" y="1059180"/>
            <a:ext cx="7117959" cy="482856"/>
          </a:xfrm>
          <a:prstGeom prst="rect">
            <a:avLst/>
          </a:prstGeom>
          <a:solidFill>
            <a:schemeClr val="accent5">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dirty="0" smtClean="0">
                <a:solidFill>
                  <a:schemeClr val="bg1"/>
                </a:solidFill>
              </a:rPr>
              <a:t>Test 3 – N</a:t>
            </a:r>
            <a:r>
              <a:rPr lang="en-GB" sz="1600" dirty="0" smtClean="0">
                <a:solidFill>
                  <a:schemeClr val="bg1"/>
                </a:solidFill>
              </a:rPr>
              <a:t>2</a:t>
            </a:r>
            <a:r>
              <a:rPr lang="en-GB" sz="2400" dirty="0" smtClean="0">
                <a:solidFill>
                  <a:schemeClr val="bg1"/>
                </a:solidFill>
              </a:rPr>
              <a:t> injection at 10 bar back-pressure</a:t>
            </a:r>
            <a:endParaRPr lang="en-GB" sz="2400" dirty="0">
              <a:solidFill>
                <a:schemeClr val="bg1"/>
              </a:solidFill>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6438" y="1423978"/>
            <a:ext cx="7231062" cy="5017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14300" y="4344377"/>
            <a:ext cx="1464183" cy="646331"/>
          </a:xfrm>
          <a:prstGeom prst="rect">
            <a:avLst/>
          </a:prstGeom>
          <a:noFill/>
          <a:ln>
            <a:solidFill>
              <a:schemeClr val="tx1"/>
            </a:solidFill>
          </a:ln>
        </p:spPr>
        <p:txBody>
          <a:bodyPr wrap="none" rtlCol="0">
            <a:spAutoFit/>
          </a:bodyPr>
          <a:lstStyle/>
          <a:p>
            <a:r>
              <a:rPr lang="en-GB" sz="1200" b="1" dirty="0" smtClean="0"/>
              <a:t>Flowrate reduced </a:t>
            </a:r>
          </a:p>
          <a:p>
            <a:r>
              <a:rPr lang="en-GB" sz="1200" b="1" dirty="0" smtClean="0"/>
              <a:t>During night to 0.14</a:t>
            </a:r>
          </a:p>
          <a:p>
            <a:r>
              <a:rPr lang="en-GB" sz="1200" b="1" dirty="0" smtClean="0"/>
              <a:t>cm3/min</a:t>
            </a:r>
            <a:endParaRPr lang="nl-NL" sz="1200" b="1" dirty="0"/>
          </a:p>
        </p:txBody>
      </p:sp>
    </p:spTree>
    <p:extLst>
      <p:ext uri="{BB962C8B-B14F-4D97-AF65-F5344CB8AC3E}">
        <p14:creationId xmlns:p14="http://schemas.microsoft.com/office/powerpoint/2010/main" val="224874686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6457950" y="6153150"/>
            <a:ext cx="2057400" cy="365125"/>
          </a:xfrm>
        </p:spPr>
        <p:txBody>
          <a:bodyPr/>
          <a:lstStyle/>
          <a:p>
            <a:pPr>
              <a:defRPr/>
            </a:pPr>
            <a:fld id="{7BA34FDB-2F36-4858-B617-3F01F78B1BDC}" type="slidenum">
              <a:rPr lang="fa-IR" smtClean="0"/>
              <a:pPr>
                <a:defRPr/>
              </a:pPr>
              <a:t>24</a:t>
            </a:fld>
            <a:endParaRPr lang="fa-IR" dirty="0"/>
          </a:p>
        </p:txBody>
      </p:sp>
      <p:sp>
        <p:nvSpPr>
          <p:cNvPr id="7" name="Rechthoek 14"/>
          <p:cNvSpPr/>
          <p:nvPr/>
        </p:nvSpPr>
        <p:spPr>
          <a:xfrm>
            <a:off x="319161" y="1059180"/>
            <a:ext cx="7117959" cy="482856"/>
          </a:xfrm>
          <a:prstGeom prst="rect">
            <a:avLst/>
          </a:prstGeom>
          <a:solidFill>
            <a:schemeClr val="accent5">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dirty="0" smtClean="0">
                <a:solidFill>
                  <a:schemeClr val="bg1"/>
                </a:solidFill>
              </a:rPr>
              <a:t>CT-scan parameters</a:t>
            </a:r>
            <a:endParaRPr lang="en-GB" sz="2400" dirty="0">
              <a:solidFill>
                <a:schemeClr val="bg1"/>
              </a:solidFill>
            </a:endParaRPr>
          </a:p>
        </p:txBody>
      </p:sp>
      <p:sp>
        <p:nvSpPr>
          <p:cNvPr id="2" name="Rectangle 1"/>
          <p:cNvSpPr/>
          <p:nvPr/>
        </p:nvSpPr>
        <p:spPr>
          <a:xfrm>
            <a:off x="106240" y="2300238"/>
            <a:ext cx="4572000" cy="2308324"/>
          </a:xfrm>
          <a:prstGeom prst="rect">
            <a:avLst/>
          </a:prstGeom>
        </p:spPr>
        <p:txBody>
          <a:bodyPr>
            <a:spAutoFit/>
          </a:bodyPr>
          <a:lstStyle/>
          <a:p>
            <a:r>
              <a:rPr lang="nl-NL" b="1" dirty="0"/>
              <a:t>Parameter </a:t>
            </a:r>
            <a:r>
              <a:rPr lang="nl-NL" dirty="0"/>
              <a:t>	</a:t>
            </a:r>
            <a:r>
              <a:rPr lang="nl-NL" dirty="0" smtClean="0"/>
              <a:t>	</a:t>
            </a:r>
            <a:r>
              <a:rPr lang="nl-NL" b="1" dirty="0" smtClean="0"/>
              <a:t>Value </a:t>
            </a:r>
            <a:r>
              <a:rPr lang="nl-NL" dirty="0"/>
              <a:t>	</a:t>
            </a:r>
          </a:p>
          <a:p>
            <a:r>
              <a:rPr lang="nl-NL" dirty="0"/>
              <a:t>Tube </a:t>
            </a:r>
            <a:r>
              <a:rPr lang="nl-NL" dirty="0" err="1"/>
              <a:t>current</a:t>
            </a:r>
            <a:r>
              <a:rPr lang="nl-NL" dirty="0"/>
              <a:t> (mA) 	</a:t>
            </a:r>
            <a:r>
              <a:rPr lang="nl-NL" dirty="0" smtClean="0"/>
              <a:t>	550-250 </a:t>
            </a:r>
            <a:r>
              <a:rPr lang="nl-NL" dirty="0"/>
              <a:t>	</a:t>
            </a:r>
          </a:p>
          <a:p>
            <a:r>
              <a:rPr lang="nl-NL" dirty="0"/>
              <a:t>Tube voltage (kV) 	</a:t>
            </a:r>
            <a:r>
              <a:rPr lang="nl-NL" dirty="0" smtClean="0"/>
              <a:t>	100-140 </a:t>
            </a:r>
            <a:r>
              <a:rPr lang="nl-NL" dirty="0"/>
              <a:t>	</a:t>
            </a:r>
          </a:p>
          <a:p>
            <a:r>
              <a:rPr lang="nl-NL" dirty="0"/>
              <a:t>Slice </a:t>
            </a:r>
            <a:r>
              <a:rPr lang="nl-NL" dirty="0" err="1"/>
              <a:t>thickness</a:t>
            </a:r>
            <a:r>
              <a:rPr lang="nl-NL" dirty="0"/>
              <a:t> (mm) 	2.4 	</a:t>
            </a:r>
          </a:p>
          <a:p>
            <a:r>
              <a:rPr lang="nl-NL" dirty="0" err="1"/>
              <a:t>Number</a:t>
            </a:r>
            <a:r>
              <a:rPr lang="nl-NL" dirty="0"/>
              <a:t> of slices 	</a:t>
            </a:r>
            <a:r>
              <a:rPr lang="nl-NL" dirty="0" smtClean="0"/>
              <a:t>	12 </a:t>
            </a:r>
            <a:r>
              <a:rPr lang="nl-NL" dirty="0"/>
              <a:t>	</a:t>
            </a:r>
          </a:p>
          <a:p>
            <a:r>
              <a:rPr lang="en-US" dirty="0"/>
              <a:t>Scan time (s) 	</a:t>
            </a:r>
            <a:r>
              <a:rPr lang="en-US" dirty="0" smtClean="0"/>
              <a:t>	1 </a:t>
            </a:r>
            <a:r>
              <a:rPr lang="en-US" dirty="0"/>
              <a:t>(each energy) </a:t>
            </a:r>
          </a:p>
          <a:p>
            <a:r>
              <a:rPr lang="nl-NL" dirty="0"/>
              <a:t>Scan mode 	</a:t>
            </a:r>
            <a:r>
              <a:rPr lang="nl-NL" dirty="0" smtClean="0"/>
              <a:t>	</a:t>
            </a:r>
            <a:r>
              <a:rPr lang="nl-NL" dirty="0" err="1" smtClean="0"/>
              <a:t>Sequential</a:t>
            </a:r>
            <a:r>
              <a:rPr lang="nl-NL" dirty="0" smtClean="0"/>
              <a:t> </a:t>
            </a:r>
            <a:endParaRPr lang="nl-NL" dirty="0"/>
          </a:p>
          <a:p>
            <a:r>
              <a:rPr lang="nl-NL" dirty="0"/>
              <a:t>Pixels in </a:t>
            </a:r>
            <a:r>
              <a:rPr lang="nl-NL" dirty="0" err="1"/>
              <a:t>one</a:t>
            </a:r>
            <a:r>
              <a:rPr lang="nl-NL" dirty="0"/>
              <a:t> CT image 	512×512 	</a:t>
            </a:r>
          </a:p>
        </p:txBody>
      </p:sp>
      <p:sp>
        <p:nvSpPr>
          <p:cNvPr id="9" name="Rectangle 8"/>
          <p:cNvSpPr/>
          <p:nvPr/>
        </p:nvSpPr>
        <p:spPr>
          <a:xfrm>
            <a:off x="4678240" y="2300238"/>
            <a:ext cx="4572000" cy="2585323"/>
          </a:xfrm>
          <a:prstGeom prst="rect">
            <a:avLst/>
          </a:prstGeom>
        </p:spPr>
        <p:txBody>
          <a:bodyPr>
            <a:spAutoFit/>
          </a:bodyPr>
          <a:lstStyle/>
          <a:p>
            <a:r>
              <a:rPr lang="nl-NL" b="1" dirty="0" smtClean="0"/>
              <a:t>Test 4 : </a:t>
            </a:r>
          </a:p>
          <a:p>
            <a:r>
              <a:rPr lang="nl-NL" dirty="0" smtClean="0"/>
              <a:t>7.5 </a:t>
            </a:r>
            <a:r>
              <a:rPr lang="nl-NL" dirty="0" err="1" smtClean="0"/>
              <a:t>wt</a:t>
            </a:r>
            <a:r>
              <a:rPr lang="nl-NL" dirty="0" smtClean="0"/>
              <a:t>% </a:t>
            </a:r>
            <a:r>
              <a:rPr lang="nl-NL" dirty="0" err="1" smtClean="0"/>
              <a:t>Potassium</a:t>
            </a:r>
            <a:r>
              <a:rPr lang="nl-NL" dirty="0" smtClean="0"/>
              <a:t> </a:t>
            </a:r>
            <a:r>
              <a:rPr lang="nl-NL" dirty="0" err="1" smtClean="0"/>
              <a:t>Iodide</a:t>
            </a:r>
            <a:r>
              <a:rPr lang="nl-NL" dirty="0" smtClean="0"/>
              <a:t> </a:t>
            </a:r>
            <a:r>
              <a:rPr lang="nl-NL" dirty="0" smtClean="0">
                <a:sym typeface="Wingdings" panose="05000000000000000000" pitchFamily="2" charset="2"/>
              </a:rPr>
              <a:t> </a:t>
            </a:r>
            <a:r>
              <a:rPr lang="nl-NL" dirty="0" err="1" smtClean="0">
                <a:sym typeface="Wingdings" panose="05000000000000000000" pitchFamily="2" charset="2"/>
              </a:rPr>
              <a:t>Brine</a:t>
            </a:r>
            <a:endParaRPr lang="nl-NL" dirty="0" smtClean="0">
              <a:sym typeface="Wingdings" panose="05000000000000000000" pitchFamily="2" charset="2"/>
            </a:endParaRPr>
          </a:p>
          <a:p>
            <a:r>
              <a:rPr lang="en-GB" dirty="0" smtClean="0">
                <a:sym typeface="Wingdings" panose="05000000000000000000" pitchFamily="2" charset="2"/>
              </a:rPr>
              <a:t>7.5 </a:t>
            </a:r>
            <a:r>
              <a:rPr lang="en-GB" dirty="0" err="1" smtClean="0">
                <a:sym typeface="Wingdings" panose="05000000000000000000" pitchFamily="2" charset="2"/>
              </a:rPr>
              <a:t>wt</a:t>
            </a:r>
            <a:r>
              <a:rPr lang="en-GB" dirty="0" smtClean="0">
                <a:sym typeface="Wingdings" panose="05000000000000000000" pitchFamily="2" charset="2"/>
              </a:rPr>
              <a:t>% 1-Iododecane  Oil</a:t>
            </a:r>
          </a:p>
          <a:p>
            <a:r>
              <a:rPr lang="en-GB" dirty="0" smtClean="0">
                <a:sym typeface="Wingdings" panose="05000000000000000000" pitchFamily="2" charset="2"/>
              </a:rPr>
              <a:t>(bad visibility of the gas phase)</a:t>
            </a:r>
          </a:p>
          <a:p>
            <a:endParaRPr lang="nl-NL" dirty="0" smtClean="0"/>
          </a:p>
          <a:p>
            <a:r>
              <a:rPr lang="nl-NL" b="1" dirty="0"/>
              <a:t>Test </a:t>
            </a:r>
            <a:r>
              <a:rPr lang="nl-NL" b="1" dirty="0" smtClean="0"/>
              <a:t>5 </a:t>
            </a:r>
            <a:r>
              <a:rPr lang="nl-NL" b="1" dirty="0"/>
              <a:t>: </a:t>
            </a:r>
          </a:p>
          <a:p>
            <a:r>
              <a:rPr lang="nl-NL" dirty="0" smtClean="0"/>
              <a:t>15.0 </a:t>
            </a:r>
            <a:r>
              <a:rPr lang="nl-NL" dirty="0" err="1"/>
              <a:t>wt</a:t>
            </a:r>
            <a:r>
              <a:rPr lang="nl-NL" dirty="0"/>
              <a:t>% </a:t>
            </a:r>
            <a:r>
              <a:rPr lang="nl-NL" dirty="0" err="1"/>
              <a:t>Potassium</a:t>
            </a:r>
            <a:r>
              <a:rPr lang="nl-NL" dirty="0"/>
              <a:t> </a:t>
            </a:r>
            <a:r>
              <a:rPr lang="nl-NL" dirty="0" err="1"/>
              <a:t>Iodide</a:t>
            </a:r>
            <a:r>
              <a:rPr lang="nl-NL" dirty="0"/>
              <a:t> </a:t>
            </a:r>
            <a:r>
              <a:rPr lang="nl-NL" dirty="0">
                <a:sym typeface="Wingdings" panose="05000000000000000000" pitchFamily="2" charset="2"/>
              </a:rPr>
              <a:t> </a:t>
            </a:r>
            <a:r>
              <a:rPr lang="nl-NL" dirty="0" err="1">
                <a:sym typeface="Wingdings" panose="05000000000000000000" pitchFamily="2" charset="2"/>
              </a:rPr>
              <a:t>Brine</a:t>
            </a:r>
            <a:endParaRPr lang="nl-NL" dirty="0">
              <a:sym typeface="Wingdings" panose="05000000000000000000" pitchFamily="2" charset="2"/>
            </a:endParaRPr>
          </a:p>
          <a:p>
            <a:r>
              <a:rPr lang="en-GB" dirty="0" smtClean="0">
                <a:sym typeface="Wingdings" panose="05000000000000000000" pitchFamily="2" charset="2"/>
              </a:rPr>
              <a:t>5.0 </a:t>
            </a:r>
            <a:r>
              <a:rPr lang="en-GB" dirty="0" err="1">
                <a:sym typeface="Wingdings" panose="05000000000000000000" pitchFamily="2" charset="2"/>
              </a:rPr>
              <a:t>wt</a:t>
            </a:r>
            <a:r>
              <a:rPr lang="en-GB" dirty="0">
                <a:sym typeface="Wingdings" panose="05000000000000000000" pitchFamily="2" charset="2"/>
              </a:rPr>
              <a:t>% 1-Iododecane  Oil</a:t>
            </a:r>
          </a:p>
          <a:p>
            <a:r>
              <a:rPr lang="nl-NL" dirty="0"/>
              <a:t>	</a:t>
            </a:r>
          </a:p>
        </p:txBody>
      </p:sp>
      <p:sp>
        <p:nvSpPr>
          <p:cNvPr id="5" name="TextBox 4"/>
          <p:cNvSpPr txBox="1"/>
          <p:nvPr/>
        </p:nvSpPr>
        <p:spPr>
          <a:xfrm>
            <a:off x="558800" y="5194300"/>
            <a:ext cx="7088672" cy="646331"/>
          </a:xfrm>
          <a:prstGeom prst="rect">
            <a:avLst/>
          </a:prstGeom>
          <a:noFill/>
        </p:spPr>
        <p:txBody>
          <a:bodyPr wrap="none" rtlCol="0">
            <a:spAutoFit/>
          </a:bodyPr>
          <a:lstStyle/>
          <a:p>
            <a:r>
              <a:rPr lang="en-GB" dirty="0" smtClean="0"/>
              <a:t>CT scanning during these experiments did not gave the results we wanted</a:t>
            </a:r>
          </a:p>
          <a:p>
            <a:r>
              <a:rPr lang="en-GB" dirty="0" smtClean="0">
                <a:sym typeface="Wingdings" panose="05000000000000000000" pitchFamily="2" charset="2"/>
              </a:rPr>
              <a:t> Reason is that the core was placed vertically in the CT-scan.</a:t>
            </a:r>
            <a:endParaRPr lang="nl-NL" dirty="0"/>
          </a:p>
        </p:txBody>
      </p:sp>
    </p:spTree>
    <p:extLst>
      <p:ext uri="{BB962C8B-B14F-4D97-AF65-F5344CB8AC3E}">
        <p14:creationId xmlns:p14="http://schemas.microsoft.com/office/powerpoint/2010/main" val="311943429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6457950" y="6153150"/>
            <a:ext cx="2057400" cy="365125"/>
          </a:xfrm>
        </p:spPr>
        <p:txBody>
          <a:bodyPr/>
          <a:lstStyle/>
          <a:p>
            <a:pPr>
              <a:defRPr/>
            </a:pPr>
            <a:fld id="{7BA34FDB-2F36-4858-B617-3F01F78B1BDC}" type="slidenum">
              <a:rPr lang="fa-IR" smtClean="0"/>
              <a:pPr>
                <a:defRPr/>
              </a:pPr>
              <a:t>25</a:t>
            </a:fld>
            <a:endParaRPr lang="fa-IR" dirty="0"/>
          </a:p>
        </p:txBody>
      </p:sp>
      <p:sp>
        <p:nvSpPr>
          <p:cNvPr id="7" name="Rechthoek 14"/>
          <p:cNvSpPr/>
          <p:nvPr/>
        </p:nvSpPr>
        <p:spPr>
          <a:xfrm>
            <a:off x="319161" y="1059180"/>
            <a:ext cx="7117959" cy="482856"/>
          </a:xfrm>
          <a:prstGeom prst="rect">
            <a:avLst/>
          </a:prstGeom>
          <a:solidFill>
            <a:schemeClr val="accent5">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dirty="0" smtClean="0">
                <a:solidFill>
                  <a:schemeClr val="bg1"/>
                </a:solidFill>
              </a:rPr>
              <a:t>CT-scan images 1</a:t>
            </a:r>
            <a:r>
              <a:rPr lang="en-GB" sz="2400" baseline="30000" dirty="0" smtClean="0">
                <a:solidFill>
                  <a:schemeClr val="bg1"/>
                </a:solidFill>
              </a:rPr>
              <a:t>st</a:t>
            </a:r>
            <a:r>
              <a:rPr lang="en-GB" sz="2400" dirty="0" smtClean="0">
                <a:solidFill>
                  <a:schemeClr val="bg1"/>
                </a:solidFill>
              </a:rPr>
              <a:t> WAG cycle</a:t>
            </a:r>
            <a:endParaRPr lang="en-GB" sz="2400" dirty="0">
              <a:solidFill>
                <a:schemeClr val="bg1"/>
              </a:solidFill>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2150" y="1542036"/>
            <a:ext cx="5372100" cy="5219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6281420" y="3403600"/>
            <a:ext cx="2311400" cy="369332"/>
          </a:xfrm>
          <a:prstGeom prst="rect">
            <a:avLst/>
          </a:prstGeom>
          <a:noFill/>
        </p:spPr>
        <p:txBody>
          <a:bodyPr wrap="square" rtlCol="0">
            <a:spAutoFit/>
          </a:bodyPr>
          <a:lstStyle/>
          <a:p>
            <a:r>
              <a:rPr lang="en-GB" dirty="0" smtClean="0"/>
              <a:t>Blue/green = gas</a:t>
            </a:r>
          </a:p>
        </p:txBody>
      </p:sp>
    </p:spTree>
    <p:extLst>
      <p:ext uri="{BB962C8B-B14F-4D97-AF65-F5344CB8AC3E}">
        <p14:creationId xmlns:p14="http://schemas.microsoft.com/office/powerpoint/2010/main" val="295275827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6457950" y="6153150"/>
            <a:ext cx="2057400" cy="365125"/>
          </a:xfrm>
        </p:spPr>
        <p:txBody>
          <a:bodyPr/>
          <a:lstStyle/>
          <a:p>
            <a:pPr>
              <a:defRPr/>
            </a:pPr>
            <a:fld id="{7BA34FDB-2F36-4858-B617-3F01F78B1BDC}" type="slidenum">
              <a:rPr lang="fa-IR" smtClean="0"/>
              <a:pPr>
                <a:defRPr/>
              </a:pPr>
              <a:t>26</a:t>
            </a:fld>
            <a:endParaRPr lang="fa-IR" dirty="0"/>
          </a:p>
        </p:txBody>
      </p:sp>
      <p:sp>
        <p:nvSpPr>
          <p:cNvPr id="7" name="Rechthoek 14"/>
          <p:cNvSpPr/>
          <p:nvPr/>
        </p:nvSpPr>
        <p:spPr>
          <a:xfrm>
            <a:off x="319161" y="1059180"/>
            <a:ext cx="7117959" cy="482856"/>
          </a:xfrm>
          <a:prstGeom prst="rect">
            <a:avLst/>
          </a:prstGeom>
          <a:solidFill>
            <a:schemeClr val="accent5">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dirty="0" smtClean="0">
                <a:solidFill>
                  <a:schemeClr val="bg1"/>
                </a:solidFill>
              </a:rPr>
              <a:t>Modellin</a:t>
            </a:r>
            <a:r>
              <a:rPr lang="en-GB" sz="2400" dirty="0" smtClean="0">
                <a:solidFill>
                  <a:schemeClr val="bg1"/>
                </a:solidFill>
              </a:rPr>
              <a:t>g waterflooding in test 4</a:t>
            </a:r>
            <a:endParaRPr lang="en-GB" sz="2400" dirty="0">
              <a:solidFill>
                <a:schemeClr val="bg1"/>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3939" y="1692275"/>
            <a:ext cx="7042150" cy="4794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731000" y="2082800"/>
            <a:ext cx="2311400" cy="1754326"/>
          </a:xfrm>
          <a:prstGeom prst="rect">
            <a:avLst/>
          </a:prstGeom>
          <a:noFill/>
        </p:spPr>
        <p:txBody>
          <a:bodyPr wrap="square" rtlCol="0">
            <a:spAutoFit/>
          </a:bodyPr>
          <a:lstStyle/>
          <a:p>
            <a:r>
              <a:rPr lang="en-GB" dirty="0" err="1" smtClean="0"/>
              <a:t>Krw</a:t>
            </a:r>
            <a:r>
              <a:rPr lang="en-GB" dirty="0" smtClean="0"/>
              <a:t>* and </a:t>
            </a:r>
            <a:r>
              <a:rPr lang="en-GB" dirty="0" err="1" smtClean="0"/>
              <a:t>Kro</a:t>
            </a:r>
            <a:r>
              <a:rPr lang="en-GB" dirty="0" smtClean="0"/>
              <a:t>* measured </a:t>
            </a:r>
            <a:r>
              <a:rPr lang="en-GB" dirty="0" smtClean="0">
                <a:sym typeface="Wingdings" panose="05000000000000000000" pitchFamily="2" charset="2"/>
              </a:rPr>
              <a:t> Brooks-Corey relation used for </a:t>
            </a:r>
            <a:r>
              <a:rPr lang="en-GB" dirty="0" err="1" smtClean="0">
                <a:sym typeface="Wingdings" panose="05000000000000000000" pitchFamily="2" charset="2"/>
              </a:rPr>
              <a:t>determing</a:t>
            </a:r>
            <a:r>
              <a:rPr lang="en-GB" dirty="0">
                <a:sym typeface="Wingdings" panose="05000000000000000000" pitchFamily="2" charset="2"/>
              </a:rPr>
              <a:t> </a:t>
            </a:r>
            <a:r>
              <a:rPr lang="en-GB" dirty="0" smtClean="0">
                <a:sym typeface="Wingdings" panose="05000000000000000000" pitchFamily="2" charset="2"/>
              </a:rPr>
              <a:t>two-phase</a:t>
            </a:r>
          </a:p>
          <a:p>
            <a:r>
              <a:rPr lang="en-GB" dirty="0" smtClean="0">
                <a:sym typeface="Wingdings" panose="05000000000000000000" pitchFamily="2" charset="2"/>
              </a:rPr>
              <a:t>relative permeability curves:</a:t>
            </a:r>
            <a:endParaRPr lang="en-GB" dirty="0" smtClean="0"/>
          </a:p>
        </p:txBody>
      </p:sp>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76975" y="4737100"/>
            <a:ext cx="13335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76975" y="4086225"/>
            <a:ext cx="1695450" cy="657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775362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14"/>
          <p:cNvSpPr/>
          <p:nvPr/>
        </p:nvSpPr>
        <p:spPr>
          <a:xfrm>
            <a:off x="171450" y="1686354"/>
            <a:ext cx="3657616" cy="573818"/>
          </a:xfrm>
          <a:prstGeom prst="rect">
            <a:avLst/>
          </a:prstGeom>
          <a:solidFill>
            <a:schemeClr val="accent5">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z="2800" dirty="0" smtClean="0"/>
              <a:t>Research objective </a:t>
            </a:r>
            <a:endParaRPr lang="en-GB" sz="2400" dirty="0"/>
          </a:p>
        </p:txBody>
      </p:sp>
      <p:sp>
        <p:nvSpPr>
          <p:cNvPr id="2" name="Title 1"/>
          <p:cNvSpPr txBox="1">
            <a:spLocks/>
          </p:cNvSpPr>
          <p:nvPr/>
        </p:nvSpPr>
        <p:spPr>
          <a:xfrm>
            <a:off x="673100" y="1046163"/>
            <a:ext cx="7772400" cy="1028700"/>
          </a:xfrm>
          <a:prstGeom prst="rect">
            <a:avLst/>
          </a:prstGeom>
        </p:spPr>
        <p:txBody>
          <a:bodyPr/>
          <a:lstStyle>
            <a:lvl1pPr algn="l"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fontAlgn="auto">
              <a:spcAft>
                <a:spcPts val="0"/>
              </a:spcAft>
              <a:defRPr/>
            </a:pPr>
            <a:r>
              <a:rPr lang="en-US" altLang="en-US" b="1" dirty="0">
                <a:solidFill>
                  <a:schemeClr val="accent5">
                    <a:lumMod val="50000"/>
                  </a:schemeClr>
                </a:solidFill>
              </a:rPr>
              <a:t>Introduction</a:t>
            </a:r>
            <a:endParaRPr lang="en-US" altLang="en-US" b="1" dirty="0" smtClean="0">
              <a:solidFill>
                <a:schemeClr val="accent5">
                  <a:lumMod val="50000"/>
                </a:schemeClr>
              </a:solidFill>
            </a:endParaRPr>
          </a:p>
        </p:txBody>
      </p:sp>
      <p:sp>
        <p:nvSpPr>
          <p:cNvPr id="5" name="TextBox 7"/>
          <p:cNvSpPr txBox="1"/>
          <p:nvPr/>
        </p:nvSpPr>
        <p:spPr>
          <a:xfrm>
            <a:off x="171450" y="2352814"/>
            <a:ext cx="8330026" cy="70788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2000" dirty="0" smtClean="0">
                <a:solidFill>
                  <a:schemeClr val="accent5">
                    <a:lumMod val="50000"/>
                  </a:schemeClr>
                </a:solidFill>
              </a:rPr>
              <a:t>Assess several immiscible nitrogen injection schemes in order to shed light on their underlying displacement mechanisms.</a:t>
            </a:r>
            <a:endParaRPr lang="nl-NL" sz="2000" dirty="0">
              <a:solidFill>
                <a:schemeClr val="accent5">
                  <a:lumMod val="50000"/>
                </a:schemeClr>
              </a:solidFill>
            </a:endParaRPr>
          </a:p>
        </p:txBody>
      </p:sp>
      <p:sp>
        <p:nvSpPr>
          <p:cNvPr id="6" name="Rechthoek 14"/>
          <p:cNvSpPr/>
          <p:nvPr/>
        </p:nvSpPr>
        <p:spPr>
          <a:xfrm>
            <a:off x="171450" y="3086100"/>
            <a:ext cx="3657616" cy="573818"/>
          </a:xfrm>
          <a:prstGeom prst="rect">
            <a:avLst/>
          </a:prstGeom>
          <a:solidFill>
            <a:schemeClr val="accent5">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z="2800" dirty="0" smtClean="0"/>
              <a:t>Hypothesis</a:t>
            </a:r>
            <a:endParaRPr lang="en-GB" sz="2400" dirty="0"/>
          </a:p>
        </p:txBody>
      </p:sp>
      <p:sp>
        <p:nvSpPr>
          <p:cNvPr id="7" name="TextBox 24"/>
          <p:cNvSpPr txBox="1"/>
          <p:nvPr/>
        </p:nvSpPr>
        <p:spPr>
          <a:xfrm>
            <a:off x="171450" y="3797300"/>
            <a:ext cx="8330026" cy="193899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000" u="sng" dirty="0" smtClean="0">
                <a:solidFill>
                  <a:schemeClr val="accent5">
                    <a:lumMod val="50000"/>
                  </a:schemeClr>
                </a:solidFill>
              </a:rPr>
              <a:t>Oil swelling</a:t>
            </a:r>
            <a:r>
              <a:rPr lang="en-US" sz="2000" dirty="0" smtClean="0">
                <a:solidFill>
                  <a:schemeClr val="accent5">
                    <a:lumMod val="50000"/>
                  </a:schemeClr>
                </a:solidFill>
              </a:rPr>
              <a:t> and </a:t>
            </a:r>
            <a:r>
              <a:rPr lang="en-US" sz="2000" u="sng" dirty="0" smtClean="0">
                <a:solidFill>
                  <a:schemeClr val="accent5">
                    <a:lumMod val="50000"/>
                  </a:schemeClr>
                </a:solidFill>
              </a:rPr>
              <a:t>viscosity reduction</a:t>
            </a:r>
            <a:r>
              <a:rPr lang="en-US" sz="2000" dirty="0" smtClean="0">
                <a:solidFill>
                  <a:schemeClr val="accent5">
                    <a:lumMod val="50000"/>
                  </a:schemeClr>
                </a:solidFill>
              </a:rPr>
              <a:t> negligible </a:t>
            </a:r>
            <a:r>
              <a:rPr lang="en-US" sz="2000" dirty="0" smtClean="0">
                <a:solidFill>
                  <a:schemeClr val="accent5">
                    <a:lumMod val="50000"/>
                  </a:schemeClr>
                </a:solidFill>
                <a:sym typeface="Wingdings" panose="05000000000000000000" pitchFamily="2" charset="2"/>
              </a:rPr>
              <a:t> have to look for an additional displacement mechanism:</a:t>
            </a:r>
          </a:p>
          <a:p>
            <a:pPr marL="342900" indent="-342900">
              <a:buFont typeface="Arial" panose="020B0604020202020204" pitchFamily="34" charset="0"/>
              <a:buChar char="•"/>
            </a:pPr>
            <a:r>
              <a:rPr lang="en-US" sz="2000" dirty="0" smtClean="0">
                <a:solidFill>
                  <a:schemeClr val="accent5">
                    <a:lumMod val="50000"/>
                  </a:schemeClr>
                </a:solidFill>
                <a:sym typeface="Wingdings" panose="05000000000000000000" pitchFamily="2" charset="2"/>
              </a:rPr>
              <a:t>N</a:t>
            </a:r>
            <a:r>
              <a:rPr lang="en-US" sz="1600" dirty="0" smtClean="0">
                <a:solidFill>
                  <a:schemeClr val="accent5">
                    <a:lumMod val="50000"/>
                  </a:schemeClr>
                </a:solidFill>
                <a:sym typeface="Wingdings" panose="05000000000000000000" pitchFamily="2" charset="2"/>
              </a:rPr>
              <a:t>2</a:t>
            </a:r>
            <a:r>
              <a:rPr lang="en-US" sz="2000" dirty="0" smtClean="0">
                <a:solidFill>
                  <a:schemeClr val="accent5">
                    <a:lumMod val="50000"/>
                  </a:schemeClr>
                </a:solidFill>
                <a:sym typeface="Wingdings" panose="05000000000000000000" pitchFamily="2" charset="2"/>
              </a:rPr>
              <a:t> </a:t>
            </a:r>
            <a:r>
              <a:rPr lang="en-US" sz="2000" dirty="0">
                <a:solidFill>
                  <a:schemeClr val="accent5">
                    <a:lumMod val="50000"/>
                  </a:schemeClr>
                </a:solidFill>
                <a:sym typeface="Wingdings" panose="05000000000000000000" pitchFamily="2" charset="2"/>
              </a:rPr>
              <a:t>flood: “oil spreading and film flow</a:t>
            </a:r>
            <a:r>
              <a:rPr lang="en-US" sz="2000" dirty="0" smtClean="0">
                <a:solidFill>
                  <a:schemeClr val="accent5">
                    <a:lumMod val="50000"/>
                  </a:schemeClr>
                </a:solidFill>
                <a:sym typeface="Wingdings" panose="05000000000000000000" pitchFamily="2" charset="2"/>
              </a:rPr>
              <a:t>”</a:t>
            </a:r>
          </a:p>
          <a:p>
            <a:pPr marL="800100" lvl="1" indent="-342900">
              <a:buFont typeface="Arial" panose="020B0604020202020204" pitchFamily="34" charset="0"/>
              <a:buChar char="•"/>
            </a:pPr>
            <a:r>
              <a:rPr lang="en-US" sz="2000" dirty="0" smtClean="0">
                <a:solidFill>
                  <a:schemeClr val="accent5">
                    <a:lumMod val="50000"/>
                  </a:schemeClr>
                </a:solidFill>
                <a:sym typeface="Wingdings" panose="05000000000000000000" pitchFamily="2" charset="2"/>
              </a:rPr>
              <a:t>Requires high spreading coefficient S = </a:t>
            </a:r>
            <a:r>
              <a:rPr lang="el-GR" sz="2000" dirty="0" smtClean="0">
                <a:solidFill>
                  <a:schemeClr val="accent5">
                    <a:lumMod val="50000"/>
                  </a:schemeClr>
                </a:solidFill>
              </a:rPr>
              <a:t>σ</a:t>
            </a:r>
            <a:r>
              <a:rPr lang="en-GB" sz="1400" dirty="0" err="1" smtClean="0">
                <a:solidFill>
                  <a:schemeClr val="accent5">
                    <a:lumMod val="50000"/>
                  </a:schemeClr>
                </a:solidFill>
              </a:rPr>
              <a:t>wg</a:t>
            </a:r>
            <a:r>
              <a:rPr lang="en-GB" sz="1400" dirty="0" smtClean="0">
                <a:solidFill>
                  <a:schemeClr val="accent5">
                    <a:lumMod val="50000"/>
                  </a:schemeClr>
                </a:solidFill>
              </a:rPr>
              <a:t> </a:t>
            </a:r>
            <a:r>
              <a:rPr lang="en-GB" sz="2000" dirty="0" smtClean="0">
                <a:solidFill>
                  <a:schemeClr val="accent5">
                    <a:lumMod val="50000"/>
                  </a:schemeClr>
                </a:solidFill>
              </a:rPr>
              <a:t>–</a:t>
            </a:r>
            <a:r>
              <a:rPr lang="el-GR" sz="2000" dirty="0" smtClean="0">
                <a:solidFill>
                  <a:schemeClr val="accent5">
                    <a:lumMod val="50000"/>
                  </a:schemeClr>
                </a:solidFill>
              </a:rPr>
              <a:t> σ</a:t>
            </a:r>
            <a:r>
              <a:rPr lang="en-GB" sz="1400" dirty="0" err="1" smtClean="0">
                <a:solidFill>
                  <a:schemeClr val="accent5">
                    <a:lumMod val="50000"/>
                  </a:schemeClr>
                </a:solidFill>
              </a:rPr>
              <a:t>og</a:t>
            </a:r>
            <a:r>
              <a:rPr lang="en-GB" sz="1400" dirty="0" smtClean="0">
                <a:solidFill>
                  <a:schemeClr val="accent5">
                    <a:lumMod val="50000"/>
                  </a:schemeClr>
                </a:solidFill>
              </a:rPr>
              <a:t> </a:t>
            </a:r>
            <a:r>
              <a:rPr lang="en-GB" sz="2000" dirty="0" smtClean="0">
                <a:solidFill>
                  <a:schemeClr val="accent5">
                    <a:lumMod val="50000"/>
                  </a:schemeClr>
                </a:solidFill>
              </a:rPr>
              <a:t>–</a:t>
            </a:r>
            <a:r>
              <a:rPr lang="en-GB" sz="2000" dirty="0">
                <a:solidFill>
                  <a:schemeClr val="accent5">
                    <a:lumMod val="50000"/>
                  </a:schemeClr>
                </a:solidFill>
              </a:rPr>
              <a:t> </a:t>
            </a:r>
            <a:r>
              <a:rPr lang="el-GR" sz="2000" dirty="0" smtClean="0">
                <a:solidFill>
                  <a:schemeClr val="accent5">
                    <a:lumMod val="50000"/>
                  </a:schemeClr>
                </a:solidFill>
              </a:rPr>
              <a:t>σ</a:t>
            </a:r>
            <a:r>
              <a:rPr lang="en-GB" sz="1400" dirty="0" smtClean="0">
                <a:solidFill>
                  <a:schemeClr val="accent5">
                    <a:lumMod val="50000"/>
                  </a:schemeClr>
                </a:solidFill>
              </a:rPr>
              <a:t>ow  </a:t>
            </a:r>
            <a:endParaRPr lang="en-US" sz="1400" dirty="0" smtClean="0">
              <a:solidFill>
                <a:schemeClr val="accent5">
                  <a:lumMod val="50000"/>
                </a:schemeClr>
              </a:solidFill>
              <a:sym typeface="Wingdings" panose="05000000000000000000" pitchFamily="2" charset="2"/>
            </a:endParaRPr>
          </a:p>
          <a:p>
            <a:pPr marL="342900" indent="-342900">
              <a:buFont typeface="Arial" panose="020B0604020202020204" pitchFamily="34" charset="0"/>
              <a:buChar char="•"/>
            </a:pPr>
            <a:r>
              <a:rPr lang="en-US" sz="2000" dirty="0" smtClean="0">
                <a:solidFill>
                  <a:schemeClr val="accent5">
                    <a:lumMod val="50000"/>
                  </a:schemeClr>
                </a:solidFill>
                <a:sym typeface="Wingdings" panose="05000000000000000000" pitchFamily="2" charset="2"/>
              </a:rPr>
              <a:t>WAG: part of free gas present in core becomes trapped during water injection  reduces </a:t>
            </a:r>
            <a:r>
              <a:rPr lang="en-US" sz="2000" dirty="0" err="1" smtClean="0">
                <a:solidFill>
                  <a:schemeClr val="accent5">
                    <a:lumMod val="50000"/>
                  </a:schemeClr>
                </a:solidFill>
                <a:sym typeface="Wingdings" panose="05000000000000000000" pitchFamily="2" charset="2"/>
              </a:rPr>
              <a:t>k</a:t>
            </a:r>
            <a:r>
              <a:rPr lang="en-US" sz="1600" dirty="0" err="1" smtClean="0">
                <a:solidFill>
                  <a:schemeClr val="accent5">
                    <a:lumMod val="50000"/>
                  </a:schemeClr>
                </a:solidFill>
                <a:sym typeface="Wingdings" panose="05000000000000000000" pitchFamily="2" charset="2"/>
              </a:rPr>
              <a:t>rg</a:t>
            </a:r>
            <a:r>
              <a:rPr lang="en-US" sz="1600" dirty="0" smtClean="0">
                <a:solidFill>
                  <a:schemeClr val="accent5">
                    <a:lumMod val="50000"/>
                  </a:schemeClr>
                </a:solidFill>
                <a:sym typeface="Wingdings" panose="05000000000000000000" pitchFamily="2" charset="2"/>
              </a:rPr>
              <a:t> </a:t>
            </a:r>
            <a:r>
              <a:rPr lang="en-US" sz="2000" dirty="0" smtClean="0">
                <a:solidFill>
                  <a:schemeClr val="accent5">
                    <a:lumMod val="50000"/>
                  </a:schemeClr>
                </a:solidFill>
                <a:sym typeface="Wingdings" panose="05000000000000000000" pitchFamily="2" charset="2"/>
              </a:rPr>
              <a:t>and </a:t>
            </a:r>
            <a:r>
              <a:rPr lang="en-US" sz="2000" dirty="0" err="1" smtClean="0">
                <a:solidFill>
                  <a:schemeClr val="accent5">
                    <a:lumMod val="50000"/>
                  </a:schemeClr>
                </a:solidFill>
                <a:sym typeface="Wingdings" panose="05000000000000000000" pitchFamily="2" charset="2"/>
              </a:rPr>
              <a:t>k</a:t>
            </a:r>
            <a:r>
              <a:rPr lang="en-US" sz="1600" dirty="0" err="1" smtClean="0">
                <a:solidFill>
                  <a:schemeClr val="accent5">
                    <a:lumMod val="50000"/>
                  </a:schemeClr>
                </a:solidFill>
                <a:sym typeface="Wingdings" panose="05000000000000000000" pitchFamily="2" charset="2"/>
              </a:rPr>
              <a:t>rw</a:t>
            </a:r>
            <a:r>
              <a:rPr lang="en-US" sz="2000" dirty="0" smtClean="0">
                <a:solidFill>
                  <a:schemeClr val="accent5">
                    <a:lumMod val="50000"/>
                  </a:schemeClr>
                </a:solidFill>
                <a:sym typeface="Wingdings" panose="05000000000000000000" pitchFamily="2" charset="2"/>
              </a:rPr>
              <a:t>  improving mobility ratio </a:t>
            </a:r>
          </a:p>
        </p:txBody>
      </p:sp>
      <p:sp>
        <p:nvSpPr>
          <p:cNvPr id="8" name="Slide Number Placeholder 7"/>
          <p:cNvSpPr>
            <a:spLocks noGrp="1"/>
          </p:cNvSpPr>
          <p:nvPr>
            <p:ph type="sldNum" sz="quarter" idx="12"/>
          </p:nvPr>
        </p:nvSpPr>
        <p:spPr>
          <a:xfrm>
            <a:off x="6457950" y="6140450"/>
            <a:ext cx="2057400" cy="365125"/>
          </a:xfrm>
        </p:spPr>
        <p:txBody>
          <a:bodyPr/>
          <a:lstStyle/>
          <a:p>
            <a:pPr>
              <a:defRPr/>
            </a:pPr>
            <a:fld id="{7BA34FDB-2F36-4858-B617-3F01F78B1BDC}" type="slidenum">
              <a:rPr lang="fa-IR" smtClean="0"/>
              <a:pPr>
                <a:defRPr/>
              </a:pPr>
              <a:t>3</a:t>
            </a:fld>
            <a:endParaRPr lang="fa-IR"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14"/>
          <p:cNvSpPr/>
          <p:nvPr/>
        </p:nvSpPr>
        <p:spPr>
          <a:xfrm>
            <a:off x="171450" y="1191054"/>
            <a:ext cx="8248244" cy="485346"/>
          </a:xfrm>
          <a:prstGeom prst="rect">
            <a:avLst/>
          </a:prstGeom>
          <a:solidFill>
            <a:schemeClr val="accent5">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z="2800" dirty="0" smtClean="0"/>
              <a:t>Oil spreading and film flow in gravity stable conditions</a:t>
            </a:r>
            <a:endParaRPr lang="en-GB" sz="2400"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407" y="3032124"/>
            <a:ext cx="7602287" cy="1501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8" name="TextBox 27"/>
          <p:cNvSpPr txBox="1"/>
          <p:nvPr/>
        </p:nvSpPr>
        <p:spPr>
          <a:xfrm>
            <a:off x="616829" y="2181174"/>
            <a:ext cx="1408078" cy="369332"/>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dirty="0" smtClean="0">
                <a:solidFill>
                  <a:schemeClr val="accent5">
                    <a:lumMod val="50000"/>
                  </a:schemeClr>
                </a:solidFill>
              </a:rPr>
              <a:t>Larger throat</a:t>
            </a:r>
            <a:endParaRPr lang="nl-NL" dirty="0">
              <a:solidFill>
                <a:schemeClr val="accent5">
                  <a:lumMod val="50000"/>
                </a:schemeClr>
              </a:solidFill>
            </a:endParaRPr>
          </a:p>
        </p:txBody>
      </p:sp>
      <p:cxnSp>
        <p:nvCxnSpPr>
          <p:cNvPr id="49" name="Straight Arrow Connector 48"/>
          <p:cNvCxnSpPr/>
          <p:nvPr/>
        </p:nvCxnSpPr>
        <p:spPr>
          <a:xfrm flipH="1" flipV="1">
            <a:off x="1163084" y="2574256"/>
            <a:ext cx="1" cy="1116418"/>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50" name="Straight Arrow Connector 49"/>
          <p:cNvCxnSpPr/>
          <p:nvPr/>
        </p:nvCxnSpPr>
        <p:spPr>
          <a:xfrm flipH="1" flipV="1">
            <a:off x="2609896" y="2932610"/>
            <a:ext cx="1" cy="779016"/>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51" name="TextBox 34"/>
          <p:cNvSpPr txBox="1"/>
          <p:nvPr/>
        </p:nvSpPr>
        <p:spPr>
          <a:xfrm>
            <a:off x="1848823" y="2462944"/>
            <a:ext cx="1522148" cy="369332"/>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dirty="0" smtClean="0">
                <a:solidFill>
                  <a:schemeClr val="accent5">
                    <a:lumMod val="50000"/>
                  </a:schemeClr>
                </a:solidFill>
              </a:rPr>
              <a:t>Smaller throat</a:t>
            </a:r>
            <a:endParaRPr lang="nl-NL" dirty="0">
              <a:solidFill>
                <a:schemeClr val="accent5">
                  <a:lumMod val="50000"/>
                </a:schemeClr>
              </a:solidFill>
            </a:endParaRPr>
          </a:p>
        </p:txBody>
      </p:sp>
      <p:sp>
        <p:nvSpPr>
          <p:cNvPr id="52" name="TextBox 57"/>
          <p:cNvSpPr txBox="1"/>
          <p:nvPr/>
        </p:nvSpPr>
        <p:spPr>
          <a:xfrm>
            <a:off x="3763572" y="1971706"/>
            <a:ext cx="3344057" cy="646331"/>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dirty="0" smtClean="0">
                <a:solidFill>
                  <a:schemeClr val="accent5">
                    <a:lumMod val="50000"/>
                  </a:schemeClr>
                </a:solidFill>
              </a:rPr>
              <a:t>High Spreading Coefficient causes</a:t>
            </a:r>
          </a:p>
          <a:p>
            <a:r>
              <a:rPr lang="en-GB" dirty="0" smtClean="0">
                <a:solidFill>
                  <a:schemeClr val="accent5">
                    <a:lumMod val="50000"/>
                  </a:schemeClr>
                </a:solidFill>
              </a:rPr>
              <a:t>oil to spread on water surface</a:t>
            </a:r>
            <a:endParaRPr lang="nl-NL" dirty="0">
              <a:solidFill>
                <a:schemeClr val="accent5">
                  <a:lumMod val="50000"/>
                </a:schemeClr>
              </a:solidFill>
            </a:endParaRPr>
          </a:p>
        </p:txBody>
      </p:sp>
      <p:cxnSp>
        <p:nvCxnSpPr>
          <p:cNvPr id="53" name="Straight Arrow Connector 52"/>
          <p:cNvCxnSpPr/>
          <p:nvPr/>
        </p:nvCxnSpPr>
        <p:spPr>
          <a:xfrm flipH="1" flipV="1">
            <a:off x="6139672" y="2576076"/>
            <a:ext cx="437411" cy="1116418"/>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grpSp>
        <p:nvGrpSpPr>
          <p:cNvPr id="3" name="Group 2"/>
          <p:cNvGrpSpPr/>
          <p:nvPr/>
        </p:nvGrpSpPr>
        <p:grpSpPr>
          <a:xfrm>
            <a:off x="7491176" y="1761932"/>
            <a:ext cx="1404539" cy="1234178"/>
            <a:chOff x="7351478" y="1698432"/>
            <a:chExt cx="1617562" cy="1403736"/>
          </a:xfrm>
        </p:grpSpPr>
        <p:grpSp>
          <p:nvGrpSpPr>
            <p:cNvPr id="55" name="Group 54"/>
            <p:cNvGrpSpPr/>
            <p:nvPr/>
          </p:nvGrpSpPr>
          <p:grpSpPr>
            <a:xfrm>
              <a:off x="7398978" y="1774114"/>
              <a:ext cx="1570062" cy="1310119"/>
              <a:chOff x="695005" y="4502730"/>
              <a:chExt cx="1570062" cy="1310119"/>
            </a:xfrm>
          </p:grpSpPr>
          <p:sp>
            <p:nvSpPr>
              <p:cNvPr id="57" name="Rectangle 56"/>
              <p:cNvSpPr/>
              <p:nvPr/>
            </p:nvSpPr>
            <p:spPr>
              <a:xfrm>
                <a:off x="695005" y="5011386"/>
                <a:ext cx="516851" cy="249381"/>
              </a:xfrm>
              <a:prstGeom prst="rect">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nl-NL"/>
              </a:p>
            </p:txBody>
          </p:sp>
          <p:sp>
            <p:nvSpPr>
              <p:cNvPr id="58" name="Rectangle 57"/>
              <p:cNvSpPr/>
              <p:nvPr/>
            </p:nvSpPr>
            <p:spPr>
              <a:xfrm>
                <a:off x="703475" y="5452752"/>
                <a:ext cx="516851" cy="249381"/>
              </a:xfrm>
              <a:prstGeom prst="rect">
                <a:avLst/>
              </a:prstGeom>
              <a:solidFill>
                <a:srgbClr val="00B05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nl-NL"/>
              </a:p>
            </p:txBody>
          </p:sp>
          <p:sp>
            <p:nvSpPr>
              <p:cNvPr id="59" name="Rectangle 58"/>
              <p:cNvSpPr/>
              <p:nvPr/>
            </p:nvSpPr>
            <p:spPr>
              <a:xfrm>
                <a:off x="703476" y="4520540"/>
                <a:ext cx="516851" cy="249381"/>
              </a:xfrm>
              <a:prstGeom prst="rect">
                <a:avLst/>
              </a:prstGeom>
              <a:solidFill>
                <a:srgbClr val="00B0F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nl-NL"/>
              </a:p>
            </p:txBody>
          </p:sp>
          <p:sp>
            <p:nvSpPr>
              <p:cNvPr id="60" name="TextBox 33"/>
              <p:cNvSpPr txBox="1"/>
              <p:nvPr/>
            </p:nvSpPr>
            <p:spPr>
              <a:xfrm>
                <a:off x="1389413" y="4502730"/>
                <a:ext cx="875654" cy="420073"/>
              </a:xfrm>
              <a:prstGeom prst="rect">
                <a:avLst/>
              </a:prstGeom>
              <a:noFill/>
              <a:ln>
                <a:noFill/>
              </a:ln>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dirty="0" smtClean="0">
                    <a:solidFill>
                      <a:schemeClr val="accent5">
                        <a:lumMod val="50000"/>
                      </a:schemeClr>
                    </a:solidFill>
                  </a:rPr>
                  <a:t>Water</a:t>
                </a:r>
                <a:endParaRPr lang="nl-NL" dirty="0">
                  <a:solidFill>
                    <a:schemeClr val="accent5">
                      <a:lumMod val="50000"/>
                    </a:schemeClr>
                  </a:solidFill>
                </a:endParaRPr>
              </a:p>
            </p:txBody>
          </p:sp>
          <p:sp>
            <p:nvSpPr>
              <p:cNvPr id="61" name="TextBox 42"/>
              <p:cNvSpPr txBox="1"/>
              <p:nvPr/>
            </p:nvSpPr>
            <p:spPr>
              <a:xfrm>
                <a:off x="1429077" y="4951410"/>
                <a:ext cx="509901" cy="420073"/>
              </a:xfrm>
              <a:prstGeom prst="rect">
                <a:avLst/>
              </a:prstGeom>
              <a:noFill/>
              <a:ln>
                <a:noFill/>
              </a:ln>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dirty="0" smtClean="0">
                    <a:solidFill>
                      <a:schemeClr val="accent5">
                        <a:lumMod val="50000"/>
                      </a:schemeClr>
                    </a:solidFill>
                  </a:rPr>
                  <a:t>Oil</a:t>
                </a:r>
                <a:endParaRPr lang="nl-NL" dirty="0">
                  <a:solidFill>
                    <a:schemeClr val="accent5">
                      <a:lumMod val="50000"/>
                    </a:schemeClr>
                  </a:solidFill>
                </a:endParaRPr>
              </a:p>
            </p:txBody>
          </p:sp>
          <p:sp>
            <p:nvSpPr>
              <p:cNvPr id="62" name="TextBox 43"/>
              <p:cNvSpPr txBox="1"/>
              <p:nvPr/>
            </p:nvSpPr>
            <p:spPr>
              <a:xfrm>
                <a:off x="1420998" y="5392776"/>
                <a:ext cx="611438" cy="420073"/>
              </a:xfrm>
              <a:prstGeom prst="rect">
                <a:avLst/>
              </a:prstGeom>
              <a:noFill/>
              <a:ln>
                <a:noFill/>
              </a:ln>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dirty="0" smtClean="0">
                    <a:solidFill>
                      <a:schemeClr val="accent5">
                        <a:lumMod val="50000"/>
                      </a:schemeClr>
                    </a:solidFill>
                  </a:rPr>
                  <a:t>Gas</a:t>
                </a:r>
                <a:endParaRPr lang="nl-NL" dirty="0">
                  <a:solidFill>
                    <a:schemeClr val="accent5">
                      <a:lumMod val="50000"/>
                    </a:schemeClr>
                  </a:solidFill>
                </a:endParaRPr>
              </a:p>
            </p:txBody>
          </p:sp>
        </p:grpSp>
        <p:sp>
          <p:nvSpPr>
            <p:cNvPr id="56" name="Rectangle 55"/>
            <p:cNvSpPr/>
            <p:nvPr/>
          </p:nvSpPr>
          <p:spPr>
            <a:xfrm>
              <a:off x="7351478" y="1698432"/>
              <a:ext cx="1610978" cy="1403736"/>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nl-NL"/>
            </a:p>
          </p:txBody>
        </p:sp>
      </p:grpSp>
      <p:sp>
        <p:nvSpPr>
          <p:cNvPr id="64" name="TextBox 38"/>
          <p:cNvSpPr txBox="1"/>
          <p:nvPr/>
        </p:nvSpPr>
        <p:spPr>
          <a:xfrm>
            <a:off x="199267" y="4560162"/>
            <a:ext cx="6908362" cy="175432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en-GB" dirty="0" smtClean="0">
                <a:solidFill>
                  <a:schemeClr val="accent5">
                    <a:lumMod val="50000"/>
                  </a:schemeClr>
                </a:solidFill>
              </a:rPr>
              <a:t>Vertical distance (H) from gas front is sufficient </a:t>
            </a:r>
            <a:r>
              <a:rPr lang="en-GB" dirty="0" smtClean="0">
                <a:solidFill>
                  <a:schemeClr val="accent5">
                    <a:lumMod val="50000"/>
                  </a:schemeClr>
                </a:solidFill>
                <a:sym typeface="Wingdings" panose="05000000000000000000" pitchFamily="2" charset="2"/>
              </a:rPr>
              <a:t> gas may enter the pore throat and oil can drain from the corners.</a:t>
            </a:r>
          </a:p>
          <a:p>
            <a:pPr marL="285750" indent="-285750">
              <a:buFont typeface="Arial" panose="020B0604020202020204" pitchFamily="34" charset="0"/>
              <a:buChar char="•"/>
            </a:pPr>
            <a:r>
              <a:rPr lang="en-GB" dirty="0" smtClean="0">
                <a:solidFill>
                  <a:schemeClr val="accent5">
                    <a:lumMod val="50000"/>
                  </a:schemeClr>
                </a:solidFill>
                <a:sym typeface="Wingdings" panose="05000000000000000000" pitchFamily="2" charset="2"/>
              </a:rPr>
              <a:t>Capillary continuity is required for oil films to exist.</a:t>
            </a:r>
          </a:p>
          <a:p>
            <a:pPr marL="285750" indent="-285750">
              <a:buFont typeface="Arial" panose="020B0604020202020204" pitchFamily="34" charset="0"/>
              <a:buChar char="•"/>
            </a:pPr>
            <a:r>
              <a:rPr lang="en-GB" dirty="0" smtClean="0">
                <a:solidFill>
                  <a:schemeClr val="accent5">
                    <a:lumMod val="50000"/>
                  </a:schemeClr>
                </a:solidFill>
                <a:sym typeface="Wingdings" panose="05000000000000000000" pitchFamily="2" charset="2"/>
              </a:rPr>
              <a:t>Pore throat might be too small  highly curved gas – oil interface </a:t>
            </a:r>
            <a:r>
              <a:rPr lang="en-GB" dirty="0" smtClean="0">
                <a:solidFill>
                  <a:schemeClr val="accent5">
                    <a:lumMod val="50000"/>
                  </a:schemeClr>
                </a:solidFill>
                <a:sym typeface="Wingdings" panose="05000000000000000000" pitchFamily="2" charset="2"/>
              </a:rPr>
              <a:t>may </a:t>
            </a:r>
            <a:r>
              <a:rPr lang="en-GB" dirty="0" smtClean="0">
                <a:solidFill>
                  <a:schemeClr val="accent5">
                    <a:lumMod val="50000"/>
                  </a:schemeClr>
                </a:solidFill>
                <a:sym typeface="Wingdings" panose="05000000000000000000" pitchFamily="2" charset="2"/>
              </a:rPr>
              <a:t>terminate the film flow  residual oil.</a:t>
            </a:r>
          </a:p>
          <a:p>
            <a:r>
              <a:rPr lang="en-GB" dirty="0" smtClean="0">
                <a:solidFill>
                  <a:schemeClr val="accent5">
                    <a:lumMod val="50000"/>
                  </a:schemeClr>
                </a:solidFill>
                <a:sym typeface="Wingdings" panose="05000000000000000000" pitchFamily="2" charset="2"/>
              </a:rPr>
              <a:t>  </a:t>
            </a:r>
            <a:endParaRPr lang="nl-NL" dirty="0">
              <a:solidFill>
                <a:schemeClr val="accent5">
                  <a:lumMod val="50000"/>
                </a:schemeClr>
              </a:solidFill>
            </a:endParaRPr>
          </a:p>
        </p:txBody>
      </p:sp>
      <p:sp>
        <p:nvSpPr>
          <p:cNvPr id="63" name="Slide Number Placeholder 62"/>
          <p:cNvSpPr>
            <a:spLocks noGrp="1"/>
          </p:cNvSpPr>
          <p:nvPr>
            <p:ph type="sldNum" sz="quarter" idx="12"/>
          </p:nvPr>
        </p:nvSpPr>
        <p:spPr>
          <a:xfrm>
            <a:off x="7029450" y="6140450"/>
            <a:ext cx="2057400" cy="365125"/>
          </a:xfrm>
        </p:spPr>
        <p:txBody>
          <a:bodyPr/>
          <a:lstStyle/>
          <a:p>
            <a:pPr>
              <a:defRPr/>
            </a:pPr>
            <a:fld id="{7BA34FDB-2F36-4858-B617-3F01F78B1BDC}" type="slidenum">
              <a:rPr lang="fa-IR" smtClean="0"/>
              <a:pPr>
                <a:defRPr/>
              </a:pPr>
              <a:t>4</a:t>
            </a:fld>
            <a:endParaRPr lang="fa-IR"/>
          </a:p>
        </p:txBody>
      </p:sp>
      <p:sp>
        <p:nvSpPr>
          <p:cNvPr id="65" name="TextBox 49"/>
          <p:cNvSpPr txBox="1"/>
          <p:nvPr/>
        </p:nvSpPr>
        <p:spPr>
          <a:xfrm>
            <a:off x="1331681" y="6314488"/>
            <a:ext cx="7463903" cy="430887"/>
          </a:xfrm>
          <a:prstGeom prst="rect">
            <a:avLst/>
          </a:prstGeom>
          <a:solidFill>
            <a:schemeClr val="bg1"/>
          </a:solidFill>
          <a:ln>
            <a:solidFill>
              <a:schemeClr val="accent5">
                <a:lumMod val="50000"/>
              </a:schemeClr>
            </a:solidFill>
          </a:ln>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100" dirty="0" err="1" smtClean="0">
                <a:solidFill>
                  <a:schemeClr val="accent5">
                    <a:lumMod val="50000"/>
                  </a:schemeClr>
                </a:solidFill>
              </a:rPr>
              <a:t>Khorshidian</a:t>
            </a:r>
            <a:r>
              <a:rPr lang="en-GB" sz="1100" dirty="0" smtClean="0">
                <a:solidFill>
                  <a:schemeClr val="accent5">
                    <a:lumMod val="50000"/>
                  </a:schemeClr>
                </a:solidFill>
              </a:rPr>
              <a:t>, H., James, L.A. and Butt, S.D. 2016: The Role of Film Flow and  Wettability in Immiscible Assisted Gravity Drainage. </a:t>
            </a:r>
          </a:p>
          <a:p>
            <a:r>
              <a:rPr lang="en-GB" sz="1100" i="1" dirty="0" smtClean="0">
                <a:solidFill>
                  <a:schemeClr val="accent5">
                    <a:lumMod val="50000"/>
                  </a:schemeClr>
                </a:solidFill>
              </a:rPr>
              <a:t>International </a:t>
            </a:r>
            <a:r>
              <a:rPr lang="en-GB" sz="1100" i="1" dirty="0">
                <a:solidFill>
                  <a:schemeClr val="accent5">
                    <a:lumMod val="50000"/>
                  </a:schemeClr>
                </a:solidFill>
              </a:rPr>
              <a:t>S</a:t>
            </a:r>
            <a:r>
              <a:rPr lang="en-GB" sz="1100" i="1" dirty="0" smtClean="0">
                <a:solidFill>
                  <a:schemeClr val="accent5">
                    <a:lumMod val="50000"/>
                  </a:schemeClr>
                </a:solidFill>
              </a:rPr>
              <a:t>ymposium of the Society of Core Analysts, Colorado, USA.</a:t>
            </a:r>
            <a:endParaRPr lang="nl-NL" sz="1100" dirty="0">
              <a:solidFill>
                <a:schemeClr val="accent5">
                  <a:lumMod val="50000"/>
                </a:schemeClr>
              </a:solidFill>
            </a:endParaRPr>
          </a:p>
        </p:txBody>
      </p:sp>
      <p:cxnSp>
        <p:nvCxnSpPr>
          <p:cNvPr id="22" name="Straight Arrow Connector 21"/>
          <p:cNvCxnSpPr/>
          <p:nvPr/>
        </p:nvCxnSpPr>
        <p:spPr>
          <a:xfrm flipH="1">
            <a:off x="8135380" y="4011026"/>
            <a:ext cx="1" cy="687974"/>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4" name="TextBox 34"/>
          <p:cNvSpPr txBox="1"/>
          <p:nvPr/>
        </p:nvSpPr>
        <p:spPr>
          <a:xfrm>
            <a:off x="7524265" y="4699000"/>
            <a:ext cx="1251433" cy="369332"/>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dirty="0" smtClean="0">
                <a:solidFill>
                  <a:schemeClr val="accent5">
                    <a:lumMod val="50000"/>
                  </a:schemeClr>
                </a:solidFill>
              </a:rPr>
              <a:t>Residual oil</a:t>
            </a:r>
            <a:endParaRPr lang="nl-NL" dirty="0">
              <a:solidFill>
                <a:schemeClr val="accent5">
                  <a:lumMod val="50000"/>
                </a:schemeClr>
              </a:solidFill>
            </a:endParaRPr>
          </a:p>
        </p:txBody>
      </p:sp>
    </p:spTree>
    <p:extLst>
      <p:ext uri="{BB962C8B-B14F-4D97-AF65-F5344CB8AC3E}">
        <p14:creationId xmlns:p14="http://schemas.microsoft.com/office/powerpoint/2010/main" val="1289573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63699"/>
            <a:ext cx="9144000" cy="5036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Title 1"/>
          <p:cNvSpPr txBox="1">
            <a:spLocks/>
          </p:cNvSpPr>
          <p:nvPr/>
        </p:nvSpPr>
        <p:spPr>
          <a:xfrm>
            <a:off x="673100" y="1046163"/>
            <a:ext cx="7772400" cy="1028700"/>
          </a:xfrm>
          <a:prstGeom prst="rect">
            <a:avLst/>
          </a:prstGeom>
        </p:spPr>
        <p:txBody>
          <a:bodyPr/>
          <a:lstStyle>
            <a:lvl1pPr algn="l"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fontAlgn="auto">
              <a:spcAft>
                <a:spcPts val="0"/>
              </a:spcAft>
              <a:defRPr/>
            </a:pPr>
            <a:r>
              <a:rPr lang="en-US" altLang="en-US" b="1" dirty="0" smtClean="0">
                <a:solidFill>
                  <a:schemeClr val="accent5">
                    <a:lumMod val="50000"/>
                  </a:schemeClr>
                </a:solidFill>
              </a:rPr>
              <a:t>Experiments</a:t>
            </a:r>
          </a:p>
        </p:txBody>
      </p:sp>
    </p:spTree>
    <p:extLst>
      <p:ext uri="{BB962C8B-B14F-4D97-AF65-F5344CB8AC3E}">
        <p14:creationId xmlns:p14="http://schemas.microsoft.com/office/powerpoint/2010/main" val="10735496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14"/>
          <p:cNvSpPr/>
          <p:nvPr/>
        </p:nvSpPr>
        <p:spPr>
          <a:xfrm>
            <a:off x="260350" y="1724454"/>
            <a:ext cx="2800350" cy="485346"/>
          </a:xfrm>
          <a:prstGeom prst="rect">
            <a:avLst/>
          </a:prstGeom>
          <a:solidFill>
            <a:schemeClr val="accent5">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z="2400" dirty="0" smtClean="0"/>
              <a:t>Chemicals</a:t>
            </a:r>
            <a:endParaRPr lang="en-GB" sz="2400" dirty="0"/>
          </a:p>
        </p:txBody>
      </p:sp>
      <p:sp>
        <p:nvSpPr>
          <p:cNvPr id="63" name="Slide Number Placeholder 62"/>
          <p:cNvSpPr>
            <a:spLocks noGrp="1"/>
          </p:cNvSpPr>
          <p:nvPr>
            <p:ph type="sldNum" sz="quarter" idx="12"/>
          </p:nvPr>
        </p:nvSpPr>
        <p:spPr>
          <a:xfrm>
            <a:off x="6457950" y="6153150"/>
            <a:ext cx="2057400" cy="365125"/>
          </a:xfrm>
        </p:spPr>
        <p:txBody>
          <a:bodyPr/>
          <a:lstStyle/>
          <a:p>
            <a:pPr>
              <a:defRPr/>
            </a:pPr>
            <a:fld id="{7BA34FDB-2F36-4858-B617-3F01F78B1BDC}" type="slidenum">
              <a:rPr lang="fa-IR" smtClean="0"/>
              <a:pPr>
                <a:defRPr/>
              </a:pPr>
              <a:t>6</a:t>
            </a:fld>
            <a:endParaRPr lang="fa-IR" dirty="0"/>
          </a:p>
        </p:txBody>
      </p:sp>
      <p:sp>
        <p:nvSpPr>
          <p:cNvPr id="22" name="Title 1"/>
          <p:cNvSpPr txBox="1">
            <a:spLocks/>
          </p:cNvSpPr>
          <p:nvPr/>
        </p:nvSpPr>
        <p:spPr>
          <a:xfrm>
            <a:off x="673100" y="1058863"/>
            <a:ext cx="7772400" cy="1028700"/>
          </a:xfrm>
          <a:prstGeom prst="rect">
            <a:avLst/>
          </a:prstGeom>
        </p:spPr>
        <p:txBody>
          <a:bodyPr/>
          <a:lstStyle>
            <a:lvl1pPr algn="l"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fontAlgn="auto">
              <a:spcAft>
                <a:spcPts val="0"/>
              </a:spcAft>
              <a:defRPr/>
            </a:pPr>
            <a:r>
              <a:rPr lang="en-US" altLang="en-US" b="1" dirty="0" smtClean="0">
                <a:solidFill>
                  <a:schemeClr val="accent5">
                    <a:lumMod val="50000"/>
                  </a:schemeClr>
                </a:solidFill>
              </a:rPr>
              <a:t>Materials and Methods</a:t>
            </a:r>
          </a:p>
        </p:txBody>
      </p:sp>
      <p:sp>
        <p:nvSpPr>
          <p:cNvPr id="23" name="Rechthoek 14"/>
          <p:cNvSpPr/>
          <p:nvPr/>
        </p:nvSpPr>
        <p:spPr>
          <a:xfrm>
            <a:off x="4899025" y="1724454"/>
            <a:ext cx="2800350" cy="485346"/>
          </a:xfrm>
          <a:prstGeom prst="rect">
            <a:avLst/>
          </a:prstGeom>
          <a:solidFill>
            <a:schemeClr val="accent5">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z="2400" dirty="0" smtClean="0"/>
              <a:t>Core sample</a:t>
            </a:r>
            <a:endParaRPr lang="en-GB" sz="2400" dirty="0"/>
          </a:p>
        </p:txBody>
      </p:sp>
      <p:sp>
        <p:nvSpPr>
          <p:cNvPr id="24" name="TextBox 6"/>
          <p:cNvSpPr txBox="1"/>
          <p:nvPr/>
        </p:nvSpPr>
        <p:spPr>
          <a:xfrm>
            <a:off x="260350" y="2422892"/>
            <a:ext cx="5025704" cy="163121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GB" sz="2000" dirty="0" smtClean="0">
                <a:solidFill>
                  <a:schemeClr val="accent5">
                    <a:lumMod val="50000"/>
                  </a:schemeClr>
                </a:solidFill>
              </a:rPr>
              <a:t>Initial Brine: 3wt% </a:t>
            </a:r>
            <a:r>
              <a:rPr lang="en-GB" sz="2000" dirty="0" err="1" smtClean="0">
                <a:solidFill>
                  <a:schemeClr val="accent5">
                    <a:lumMod val="50000"/>
                  </a:schemeClr>
                </a:solidFill>
              </a:rPr>
              <a:t>NaCl</a:t>
            </a:r>
            <a:endParaRPr lang="en-GB" sz="2000" dirty="0" smtClean="0">
              <a:solidFill>
                <a:schemeClr val="accent5">
                  <a:lumMod val="50000"/>
                </a:schemeClr>
              </a:solidFill>
            </a:endParaRPr>
          </a:p>
          <a:p>
            <a:pPr marL="800100" lvl="1" indent="-342900">
              <a:buFont typeface="Arial" panose="020B0604020202020204" pitchFamily="34" charset="0"/>
              <a:buChar char="•"/>
            </a:pPr>
            <a:r>
              <a:rPr lang="en-GB" sz="2000" dirty="0" smtClean="0">
                <a:solidFill>
                  <a:schemeClr val="accent5">
                    <a:lumMod val="50000"/>
                  </a:schemeClr>
                </a:solidFill>
              </a:rPr>
              <a:t>Dopant: Potassium Iodide</a:t>
            </a:r>
          </a:p>
          <a:p>
            <a:pPr marL="342900" indent="-342900">
              <a:buFont typeface="Arial" panose="020B0604020202020204" pitchFamily="34" charset="0"/>
              <a:buChar char="•"/>
            </a:pPr>
            <a:r>
              <a:rPr lang="en-GB" sz="2000" dirty="0" smtClean="0">
                <a:solidFill>
                  <a:schemeClr val="accent5">
                    <a:lumMod val="50000"/>
                  </a:schemeClr>
                </a:solidFill>
              </a:rPr>
              <a:t>Oil: n-Hexadecane</a:t>
            </a:r>
          </a:p>
          <a:p>
            <a:pPr marL="800100" lvl="1" indent="-342900">
              <a:buFont typeface="Arial" panose="020B0604020202020204" pitchFamily="34" charset="0"/>
              <a:buChar char="•"/>
            </a:pPr>
            <a:r>
              <a:rPr lang="en-GB" sz="2000" dirty="0" smtClean="0">
                <a:solidFill>
                  <a:schemeClr val="accent5">
                    <a:lumMod val="50000"/>
                  </a:schemeClr>
                </a:solidFill>
              </a:rPr>
              <a:t>Dopant: 1-Iododecane</a:t>
            </a:r>
          </a:p>
          <a:p>
            <a:pPr marL="342900" indent="-342900">
              <a:buFont typeface="Arial" panose="020B0604020202020204" pitchFamily="34" charset="0"/>
              <a:buChar char="•"/>
            </a:pPr>
            <a:r>
              <a:rPr lang="en-GB" sz="2000" dirty="0" smtClean="0">
                <a:solidFill>
                  <a:schemeClr val="accent5">
                    <a:lumMod val="50000"/>
                  </a:schemeClr>
                </a:solidFill>
              </a:rPr>
              <a:t>Gas: N</a:t>
            </a:r>
            <a:r>
              <a:rPr lang="en-GB" sz="1600" dirty="0" smtClean="0">
                <a:solidFill>
                  <a:schemeClr val="accent5">
                    <a:lumMod val="50000"/>
                  </a:schemeClr>
                </a:solidFill>
              </a:rPr>
              <a:t>2</a:t>
            </a:r>
            <a:endParaRPr lang="en-GB" sz="2000" dirty="0" smtClean="0">
              <a:solidFill>
                <a:schemeClr val="accent5">
                  <a:lumMod val="50000"/>
                </a:schemeClr>
              </a:solidFill>
            </a:endParaRPr>
          </a:p>
        </p:txBody>
      </p:sp>
      <p:sp>
        <p:nvSpPr>
          <p:cNvPr id="25" name="TextBox 7"/>
          <p:cNvSpPr txBox="1"/>
          <p:nvPr/>
        </p:nvSpPr>
        <p:spPr>
          <a:xfrm>
            <a:off x="4899025" y="2422892"/>
            <a:ext cx="2893997" cy="400110"/>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GB" sz="2000" dirty="0" smtClean="0">
                <a:solidFill>
                  <a:schemeClr val="accent5">
                    <a:lumMod val="50000"/>
                  </a:schemeClr>
                </a:solidFill>
              </a:rPr>
              <a:t>Bentheimer sandstone</a:t>
            </a:r>
            <a:endParaRPr lang="en-GB" sz="2000" dirty="0">
              <a:solidFill>
                <a:schemeClr val="accent5">
                  <a:lumMod val="50000"/>
                </a:schemeClr>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3581907981"/>
              </p:ext>
            </p:extLst>
          </p:nvPr>
        </p:nvGraphicFramePr>
        <p:xfrm>
          <a:off x="673100" y="4556125"/>
          <a:ext cx="8401106" cy="1463040"/>
        </p:xfrm>
        <a:graphic>
          <a:graphicData uri="http://schemas.openxmlformats.org/drawingml/2006/table">
            <a:tbl>
              <a:tblPr firstRow="1" bandRow="1">
                <a:tableStyleId>{3B4B98B0-60AC-42C2-AFA5-B58CD77FA1E5}</a:tableStyleId>
              </a:tblPr>
              <a:tblGrid>
                <a:gridCol w="1860487"/>
                <a:gridCol w="1453197"/>
                <a:gridCol w="1407160"/>
                <a:gridCol w="1226754"/>
                <a:gridCol w="1226754"/>
                <a:gridCol w="1226754"/>
              </a:tblGrid>
              <a:tr h="115058">
                <a:tc>
                  <a:txBody>
                    <a:bodyPr/>
                    <a:lstStyle/>
                    <a:p>
                      <a:pPr algn="l"/>
                      <a:r>
                        <a:rPr lang="en-GB" sz="1600" dirty="0" smtClean="0">
                          <a:effectLst/>
                        </a:rPr>
                        <a:t>Experiment # </a:t>
                      </a:r>
                      <a:r>
                        <a:rPr lang="en-GB" sz="1600" dirty="0" smtClean="0">
                          <a:effectLst/>
                          <a:sym typeface="Wingdings" panose="05000000000000000000" pitchFamily="2" charset="2"/>
                        </a:rPr>
                        <a:t></a:t>
                      </a:r>
                      <a:endParaRPr lang="nl-NL" sz="1600" dirty="0">
                        <a:solidFill>
                          <a:srgbClr val="000000"/>
                        </a:solidFill>
                        <a:effectLst/>
                        <a:latin typeface="Calibri"/>
                      </a:endParaRPr>
                    </a:p>
                  </a:txBody>
                  <a:tcPr marL="68580" marR="68580" marT="0" marB="0"/>
                </a:tc>
                <a:tc>
                  <a:txBody>
                    <a:bodyPr/>
                    <a:lstStyle/>
                    <a:p>
                      <a:pPr algn="ctr">
                        <a:spcAft>
                          <a:spcPts val="0"/>
                        </a:spcAft>
                      </a:pPr>
                      <a:r>
                        <a:rPr lang="en-GB" sz="1600" dirty="0" smtClean="0">
                          <a:effectLst/>
                        </a:rPr>
                        <a:t>1</a:t>
                      </a:r>
                      <a:endParaRPr lang="nl-NL" sz="1600" dirty="0">
                        <a:solidFill>
                          <a:srgbClr val="000000"/>
                        </a:solidFill>
                        <a:effectLst/>
                        <a:latin typeface="Calibri"/>
                        <a:ea typeface="Calibri"/>
                        <a:cs typeface="Times New Roman"/>
                      </a:endParaRPr>
                    </a:p>
                  </a:txBody>
                  <a:tcPr marL="68580" marR="68580" marT="0" marB="0"/>
                </a:tc>
                <a:tc>
                  <a:txBody>
                    <a:bodyPr/>
                    <a:lstStyle/>
                    <a:p>
                      <a:pPr algn="ctr">
                        <a:spcAft>
                          <a:spcPts val="0"/>
                        </a:spcAft>
                      </a:pPr>
                      <a:r>
                        <a:rPr lang="en-GB" sz="1600" dirty="0" smtClean="0">
                          <a:effectLst/>
                        </a:rPr>
                        <a:t>2</a:t>
                      </a:r>
                      <a:endParaRPr lang="nl-NL" sz="1600" dirty="0">
                        <a:solidFill>
                          <a:srgbClr val="000000"/>
                        </a:solidFill>
                        <a:effectLst/>
                        <a:latin typeface="Calibri"/>
                        <a:ea typeface="Calibri"/>
                        <a:cs typeface="Times New Roman"/>
                      </a:endParaRPr>
                    </a:p>
                  </a:txBody>
                  <a:tcPr marL="68580" marR="68580" marT="0" marB="0"/>
                </a:tc>
                <a:tc>
                  <a:txBody>
                    <a:bodyPr/>
                    <a:lstStyle/>
                    <a:p>
                      <a:pPr algn="ctr">
                        <a:spcAft>
                          <a:spcPts val="0"/>
                        </a:spcAft>
                      </a:pPr>
                      <a:r>
                        <a:rPr lang="en-GB" sz="1600" dirty="0" smtClean="0">
                          <a:effectLst/>
                        </a:rPr>
                        <a:t>3</a:t>
                      </a:r>
                      <a:endParaRPr lang="nl-NL" sz="1600" dirty="0">
                        <a:solidFill>
                          <a:srgbClr val="000000"/>
                        </a:solidFill>
                        <a:effectLst/>
                        <a:latin typeface="Calibri"/>
                        <a:ea typeface="Calibri"/>
                        <a:cs typeface="Times New Roman"/>
                      </a:endParaRPr>
                    </a:p>
                  </a:txBody>
                  <a:tcPr marL="68580" marR="68580" marT="0" marB="0"/>
                </a:tc>
                <a:tc>
                  <a:txBody>
                    <a:bodyPr/>
                    <a:lstStyle/>
                    <a:p>
                      <a:pPr algn="ctr">
                        <a:spcAft>
                          <a:spcPts val="0"/>
                        </a:spcAft>
                      </a:pPr>
                      <a:r>
                        <a:rPr lang="en-GB" sz="1600" dirty="0" smtClean="0">
                          <a:effectLst/>
                        </a:rPr>
                        <a:t>4</a:t>
                      </a:r>
                      <a:endParaRPr lang="nl-NL" sz="1600" dirty="0">
                        <a:solidFill>
                          <a:srgbClr val="000000"/>
                        </a:solidFill>
                        <a:effectLst/>
                        <a:latin typeface="Calibri"/>
                        <a:ea typeface="Calibri"/>
                        <a:cs typeface="Times New Roman"/>
                      </a:endParaRPr>
                    </a:p>
                  </a:txBody>
                  <a:tcPr marL="68580" marR="68580" marT="0" marB="0"/>
                </a:tc>
                <a:tc>
                  <a:txBody>
                    <a:bodyPr/>
                    <a:lstStyle/>
                    <a:p>
                      <a:pPr algn="ctr">
                        <a:spcAft>
                          <a:spcPts val="0"/>
                        </a:spcAft>
                      </a:pPr>
                      <a:r>
                        <a:rPr lang="en-GB" sz="1600" dirty="0" smtClean="0">
                          <a:effectLst/>
                        </a:rPr>
                        <a:t>5</a:t>
                      </a:r>
                      <a:endParaRPr lang="nl-NL" sz="1600" dirty="0">
                        <a:solidFill>
                          <a:srgbClr val="000000"/>
                        </a:solidFill>
                        <a:effectLst/>
                        <a:latin typeface="Calibri"/>
                        <a:ea typeface="Calibri"/>
                        <a:cs typeface="Times New Roman"/>
                      </a:endParaRPr>
                    </a:p>
                  </a:txBody>
                  <a:tcPr marL="68580" marR="68580" marT="0" marB="0"/>
                </a:tc>
              </a:tr>
              <a:tr h="0">
                <a:tc>
                  <a:txBody>
                    <a:bodyPr/>
                    <a:lstStyle/>
                    <a:p>
                      <a:pPr algn="l">
                        <a:spcAft>
                          <a:spcPts val="0"/>
                        </a:spcAft>
                      </a:pPr>
                      <a:r>
                        <a:rPr lang="en-GB" sz="1600" dirty="0">
                          <a:effectLst/>
                        </a:rPr>
                        <a:t>Porosity (%)</a:t>
                      </a:r>
                      <a:endParaRPr lang="nl-NL" sz="1600" dirty="0">
                        <a:solidFill>
                          <a:srgbClr val="000000"/>
                        </a:solidFill>
                        <a:effectLst/>
                        <a:latin typeface="Calibri"/>
                        <a:ea typeface="Calibri"/>
                        <a:cs typeface="Times New Roman"/>
                      </a:endParaRPr>
                    </a:p>
                  </a:txBody>
                  <a:tcPr marL="68580" marR="68580" marT="0" marB="0"/>
                </a:tc>
                <a:tc>
                  <a:txBody>
                    <a:bodyPr/>
                    <a:lstStyle/>
                    <a:p>
                      <a:pPr algn="ctr">
                        <a:spcAft>
                          <a:spcPts val="0"/>
                        </a:spcAft>
                      </a:pPr>
                      <a:r>
                        <a:rPr lang="en-GB" sz="1600" dirty="0" smtClean="0">
                          <a:effectLst/>
                        </a:rPr>
                        <a:t>24.00  </a:t>
                      </a:r>
                      <a:r>
                        <a:rPr lang="en-GB" sz="1600" dirty="0">
                          <a:effectLst/>
                        </a:rPr>
                        <a:t>± 0.10</a:t>
                      </a:r>
                      <a:endParaRPr lang="nl-NL" sz="1600" dirty="0">
                        <a:solidFill>
                          <a:srgbClr val="000000"/>
                        </a:solidFill>
                        <a:effectLst/>
                        <a:latin typeface="Calibri"/>
                        <a:ea typeface="Calibri"/>
                        <a:cs typeface="Times New Roman"/>
                      </a:endParaRPr>
                    </a:p>
                  </a:txBody>
                  <a:tcPr marL="68580" marR="68580" marT="0" marB="0"/>
                </a:tc>
                <a:tc>
                  <a:txBody>
                    <a:bodyPr/>
                    <a:lstStyle/>
                    <a:p>
                      <a:pPr algn="ctr">
                        <a:spcAft>
                          <a:spcPts val="0"/>
                        </a:spcAft>
                      </a:pPr>
                      <a:r>
                        <a:rPr lang="en-GB" sz="1600" dirty="0">
                          <a:effectLst/>
                        </a:rPr>
                        <a:t>24.00  ± </a:t>
                      </a:r>
                      <a:r>
                        <a:rPr lang="en-GB" sz="1600" dirty="0" smtClean="0">
                          <a:effectLst/>
                        </a:rPr>
                        <a:t>0.10</a:t>
                      </a:r>
                      <a:endParaRPr lang="nl-NL" sz="1600" dirty="0">
                        <a:solidFill>
                          <a:srgbClr val="000000"/>
                        </a:solidFill>
                        <a:effectLst/>
                        <a:latin typeface="Calibri"/>
                        <a:ea typeface="Calibri"/>
                        <a:cs typeface="Times New Roman"/>
                      </a:endParaRPr>
                    </a:p>
                  </a:txBody>
                  <a:tcPr marL="68580" marR="68580" marT="0" marB="0"/>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600" dirty="0" smtClean="0">
                          <a:effectLst/>
                        </a:rPr>
                        <a:t>23.00  ± 0.10</a:t>
                      </a:r>
                      <a:endParaRPr lang="nl-NL" sz="1600" dirty="0" smtClean="0">
                        <a:solidFill>
                          <a:srgbClr val="000000"/>
                        </a:solidFill>
                        <a:effectLst/>
                        <a:latin typeface="+mn-lt"/>
                        <a:ea typeface="Calibri"/>
                        <a:cs typeface="Times New Roman"/>
                      </a:endParaRPr>
                    </a:p>
                  </a:txBody>
                  <a:tcPr marL="68580" marR="68580" marT="0" marB="0"/>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600" dirty="0" smtClean="0">
                          <a:effectLst/>
                        </a:rPr>
                        <a:t>23.00  ± 0.10</a:t>
                      </a:r>
                      <a:endParaRPr lang="nl-NL" sz="1600" dirty="0" smtClean="0">
                        <a:solidFill>
                          <a:srgbClr val="000000"/>
                        </a:solidFill>
                        <a:effectLst/>
                        <a:latin typeface="+mn-lt"/>
                        <a:ea typeface="Calibri"/>
                        <a:cs typeface="Times New Roman"/>
                      </a:endParaRPr>
                    </a:p>
                  </a:txBody>
                  <a:tcPr marL="68580" marR="68580" marT="0" marB="0"/>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600" dirty="0" smtClean="0">
                          <a:effectLst/>
                        </a:rPr>
                        <a:t>24.00  ± 0.10</a:t>
                      </a:r>
                      <a:endParaRPr lang="nl-NL" sz="1600" dirty="0" smtClean="0">
                        <a:solidFill>
                          <a:srgbClr val="000000"/>
                        </a:solidFill>
                        <a:effectLst/>
                        <a:latin typeface="+mn-lt"/>
                        <a:ea typeface="Calibri"/>
                        <a:cs typeface="Times New Roman"/>
                      </a:endParaRPr>
                    </a:p>
                  </a:txBody>
                  <a:tcPr marL="68580" marR="68580" marT="0" marB="0"/>
                </a:tc>
              </a:tr>
              <a:tr h="0">
                <a:tc>
                  <a:txBody>
                    <a:bodyPr/>
                    <a:lstStyle/>
                    <a:p>
                      <a:pPr algn="l">
                        <a:spcAft>
                          <a:spcPts val="0"/>
                        </a:spcAft>
                      </a:pPr>
                      <a:r>
                        <a:rPr lang="en-GB" sz="1600">
                          <a:effectLst/>
                        </a:rPr>
                        <a:t>Permeability (Darcy)</a:t>
                      </a:r>
                      <a:endParaRPr lang="nl-NL" sz="1600">
                        <a:solidFill>
                          <a:srgbClr val="000000"/>
                        </a:solidFill>
                        <a:effectLst/>
                        <a:latin typeface="Calibri"/>
                        <a:ea typeface="Calibri"/>
                        <a:cs typeface="Times New Roman"/>
                      </a:endParaRPr>
                    </a:p>
                  </a:txBody>
                  <a:tcPr marL="68580" marR="68580" marT="0" marB="0"/>
                </a:tc>
                <a:tc>
                  <a:txBody>
                    <a:bodyPr/>
                    <a:lstStyle/>
                    <a:p>
                      <a:pPr algn="ctr">
                        <a:spcAft>
                          <a:spcPts val="0"/>
                        </a:spcAft>
                      </a:pPr>
                      <a:r>
                        <a:rPr lang="en-GB" sz="1600" dirty="0" smtClean="0">
                          <a:effectLst/>
                        </a:rPr>
                        <a:t>2.88  </a:t>
                      </a:r>
                      <a:r>
                        <a:rPr lang="en-GB" sz="1600" dirty="0">
                          <a:effectLst/>
                        </a:rPr>
                        <a:t>± 0.10</a:t>
                      </a:r>
                      <a:endParaRPr lang="nl-NL" sz="1600" dirty="0">
                        <a:solidFill>
                          <a:srgbClr val="000000"/>
                        </a:solidFill>
                        <a:effectLst/>
                        <a:latin typeface="Calibri"/>
                        <a:ea typeface="Calibri"/>
                        <a:cs typeface="Times New Roman"/>
                      </a:endParaRPr>
                    </a:p>
                  </a:txBody>
                  <a:tcPr marL="68580" marR="68580" marT="0" marB="0"/>
                </a:tc>
                <a:tc>
                  <a:txBody>
                    <a:bodyPr/>
                    <a:lstStyle/>
                    <a:p>
                      <a:pPr algn="ctr">
                        <a:spcAft>
                          <a:spcPts val="0"/>
                        </a:spcAft>
                      </a:pPr>
                      <a:r>
                        <a:rPr lang="en-GB" sz="1600" dirty="0" smtClean="0">
                          <a:effectLst/>
                        </a:rPr>
                        <a:t>2.96  </a:t>
                      </a:r>
                      <a:r>
                        <a:rPr lang="en-GB" sz="1600" dirty="0">
                          <a:effectLst/>
                        </a:rPr>
                        <a:t>± </a:t>
                      </a:r>
                      <a:r>
                        <a:rPr lang="en-GB" sz="1600" dirty="0" smtClean="0">
                          <a:effectLst/>
                        </a:rPr>
                        <a:t>0.10</a:t>
                      </a:r>
                      <a:endParaRPr lang="nl-NL" sz="1600" dirty="0">
                        <a:solidFill>
                          <a:srgbClr val="000000"/>
                        </a:solidFill>
                        <a:effectLst/>
                        <a:latin typeface="Calibri"/>
                        <a:ea typeface="Calibri"/>
                        <a:cs typeface="Times New Roman"/>
                      </a:endParaRPr>
                    </a:p>
                  </a:txBody>
                  <a:tcPr marL="68580" marR="68580" marT="0" marB="0"/>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600" dirty="0" smtClean="0">
                          <a:effectLst/>
                        </a:rPr>
                        <a:t>2.68  ± 0.10</a:t>
                      </a:r>
                      <a:endParaRPr lang="nl-NL" sz="1600" dirty="0" smtClean="0">
                        <a:solidFill>
                          <a:srgbClr val="000000"/>
                        </a:solidFill>
                        <a:effectLst/>
                        <a:latin typeface="+mn-lt"/>
                        <a:ea typeface="Calibri"/>
                        <a:cs typeface="Times New Roman"/>
                      </a:endParaRPr>
                    </a:p>
                  </a:txBody>
                  <a:tcPr marL="68580" marR="68580" marT="0" marB="0"/>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600" dirty="0" smtClean="0">
                          <a:effectLst/>
                        </a:rPr>
                        <a:t>1.94  ± 0.10</a:t>
                      </a:r>
                      <a:endParaRPr lang="nl-NL" sz="1600" dirty="0" smtClean="0">
                        <a:solidFill>
                          <a:srgbClr val="000000"/>
                        </a:solidFill>
                        <a:effectLst/>
                        <a:latin typeface="+mn-lt"/>
                        <a:ea typeface="Calibri"/>
                        <a:cs typeface="Times New Roman"/>
                      </a:endParaRPr>
                    </a:p>
                  </a:txBody>
                  <a:tcPr marL="68580" marR="68580" marT="0" marB="0"/>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600" dirty="0" smtClean="0">
                          <a:effectLst/>
                        </a:rPr>
                        <a:t>2.30  ± 0.10</a:t>
                      </a:r>
                      <a:endParaRPr lang="nl-NL" sz="1600" dirty="0" smtClean="0">
                        <a:solidFill>
                          <a:srgbClr val="000000"/>
                        </a:solidFill>
                        <a:effectLst/>
                        <a:latin typeface="+mn-lt"/>
                        <a:ea typeface="Calibri"/>
                        <a:cs typeface="Times New Roman"/>
                      </a:endParaRPr>
                    </a:p>
                  </a:txBody>
                  <a:tcPr marL="68580" marR="68580" marT="0" marB="0"/>
                </a:tc>
              </a:tr>
              <a:tr h="0">
                <a:tc>
                  <a:txBody>
                    <a:bodyPr/>
                    <a:lstStyle/>
                    <a:p>
                      <a:pPr algn="l">
                        <a:spcAft>
                          <a:spcPts val="0"/>
                        </a:spcAft>
                      </a:pPr>
                      <a:r>
                        <a:rPr lang="en-GB" sz="1600" dirty="0">
                          <a:effectLst/>
                        </a:rPr>
                        <a:t>Length (cm)</a:t>
                      </a:r>
                      <a:endParaRPr lang="nl-NL" sz="1600" dirty="0">
                        <a:solidFill>
                          <a:srgbClr val="000000"/>
                        </a:solidFill>
                        <a:effectLst/>
                        <a:latin typeface="Calibri"/>
                        <a:ea typeface="Calibri"/>
                        <a:cs typeface="Times New Roman"/>
                      </a:endParaRPr>
                    </a:p>
                  </a:txBody>
                  <a:tcPr marL="68580" marR="68580" marT="0" marB="0"/>
                </a:tc>
                <a:tc>
                  <a:txBody>
                    <a:bodyPr/>
                    <a:lstStyle/>
                    <a:p>
                      <a:pPr algn="ctr">
                        <a:spcAft>
                          <a:spcPts val="0"/>
                        </a:spcAft>
                      </a:pPr>
                      <a:r>
                        <a:rPr lang="en-GB" sz="1600" dirty="0" smtClean="0">
                          <a:effectLst/>
                        </a:rPr>
                        <a:t>40.00 </a:t>
                      </a:r>
                      <a:r>
                        <a:rPr lang="en-GB" sz="1600" dirty="0">
                          <a:effectLst/>
                        </a:rPr>
                        <a:t>± 0.10</a:t>
                      </a:r>
                      <a:endParaRPr lang="nl-NL" sz="1600" dirty="0">
                        <a:solidFill>
                          <a:srgbClr val="000000"/>
                        </a:solidFill>
                        <a:effectLst/>
                        <a:latin typeface="Calibri"/>
                        <a:ea typeface="Calibri"/>
                        <a:cs typeface="Times New Roman"/>
                      </a:endParaRPr>
                    </a:p>
                  </a:txBody>
                  <a:tcPr marL="68580" marR="68580" marT="0" marB="0"/>
                </a:tc>
                <a:tc>
                  <a:txBody>
                    <a:bodyPr/>
                    <a:lstStyle/>
                    <a:p>
                      <a:pPr algn="ctr">
                        <a:spcAft>
                          <a:spcPts val="0"/>
                        </a:spcAft>
                      </a:pPr>
                      <a:r>
                        <a:rPr lang="en-GB" sz="1600" dirty="0" smtClean="0">
                          <a:effectLst/>
                        </a:rPr>
                        <a:t>40.00 </a:t>
                      </a:r>
                      <a:r>
                        <a:rPr lang="en-GB" sz="1600" dirty="0">
                          <a:effectLst/>
                        </a:rPr>
                        <a:t>± 0.10</a:t>
                      </a:r>
                      <a:endParaRPr lang="nl-NL" sz="1600" dirty="0">
                        <a:solidFill>
                          <a:srgbClr val="000000"/>
                        </a:solidFill>
                        <a:effectLst/>
                        <a:latin typeface="Calibri"/>
                        <a:ea typeface="Calibri"/>
                        <a:cs typeface="Times New Roman"/>
                      </a:endParaRPr>
                    </a:p>
                  </a:txBody>
                  <a:tcPr marL="68580" marR="68580" marT="0" marB="0"/>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600" dirty="0" smtClean="0">
                          <a:effectLst/>
                        </a:rPr>
                        <a:t>17.00 ± 0.10</a:t>
                      </a:r>
                      <a:endParaRPr lang="nl-NL" sz="1600" dirty="0" smtClean="0">
                        <a:solidFill>
                          <a:srgbClr val="000000"/>
                        </a:solidFill>
                        <a:effectLst/>
                        <a:latin typeface="+mn-lt"/>
                        <a:ea typeface="Calibri"/>
                        <a:cs typeface="Times New Roman"/>
                      </a:endParaRPr>
                    </a:p>
                  </a:txBody>
                  <a:tcPr marL="68580" marR="68580" marT="0" marB="0"/>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600" dirty="0" smtClean="0">
                          <a:effectLst/>
                        </a:rPr>
                        <a:t>17.00 ± 0.10</a:t>
                      </a:r>
                      <a:endParaRPr lang="nl-NL" sz="1600" dirty="0" smtClean="0">
                        <a:solidFill>
                          <a:srgbClr val="000000"/>
                        </a:solidFill>
                        <a:effectLst/>
                        <a:latin typeface="+mn-lt"/>
                        <a:ea typeface="Calibri"/>
                        <a:cs typeface="Times New Roman"/>
                      </a:endParaRPr>
                    </a:p>
                  </a:txBody>
                  <a:tcPr marL="68580" marR="68580" marT="0" marB="0"/>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600" dirty="0" smtClean="0">
                          <a:effectLst/>
                        </a:rPr>
                        <a:t>17.00 ± 0.10</a:t>
                      </a:r>
                      <a:endParaRPr lang="nl-NL" sz="1600" dirty="0" smtClean="0">
                        <a:solidFill>
                          <a:srgbClr val="000000"/>
                        </a:solidFill>
                        <a:effectLst/>
                        <a:latin typeface="+mn-lt"/>
                        <a:ea typeface="Calibri"/>
                        <a:cs typeface="Times New Roman"/>
                      </a:endParaRPr>
                    </a:p>
                  </a:txBody>
                  <a:tcPr marL="68580" marR="68580" marT="0" marB="0"/>
                </a:tc>
              </a:tr>
              <a:tr h="0">
                <a:tc>
                  <a:txBody>
                    <a:bodyPr/>
                    <a:lstStyle/>
                    <a:p>
                      <a:pPr algn="l">
                        <a:spcAft>
                          <a:spcPts val="0"/>
                        </a:spcAft>
                      </a:pPr>
                      <a:r>
                        <a:rPr lang="en-GB" sz="1600" dirty="0">
                          <a:effectLst/>
                        </a:rPr>
                        <a:t>Diameter (cm)</a:t>
                      </a:r>
                      <a:endParaRPr lang="nl-NL" sz="1600" dirty="0">
                        <a:solidFill>
                          <a:srgbClr val="000000"/>
                        </a:solidFill>
                        <a:effectLst/>
                        <a:latin typeface="Calibri"/>
                        <a:ea typeface="Calibri"/>
                        <a:cs typeface="Times New Roman"/>
                      </a:endParaRPr>
                    </a:p>
                  </a:txBody>
                  <a:tcPr marL="68580" marR="68580" marT="0" marB="0"/>
                </a:tc>
                <a:tc>
                  <a:txBody>
                    <a:bodyPr/>
                    <a:lstStyle/>
                    <a:p>
                      <a:pPr algn="ctr">
                        <a:spcAft>
                          <a:spcPts val="0"/>
                        </a:spcAft>
                      </a:pPr>
                      <a:r>
                        <a:rPr lang="en-GB" sz="1600" dirty="0" smtClean="0">
                          <a:effectLst/>
                        </a:rPr>
                        <a:t>3.90  </a:t>
                      </a:r>
                      <a:r>
                        <a:rPr lang="en-GB" sz="1600" dirty="0">
                          <a:effectLst/>
                        </a:rPr>
                        <a:t>± 0.10</a:t>
                      </a:r>
                      <a:endParaRPr lang="nl-NL" sz="1600" dirty="0">
                        <a:solidFill>
                          <a:srgbClr val="000000"/>
                        </a:solidFill>
                        <a:effectLst/>
                        <a:latin typeface="Calibri"/>
                        <a:ea typeface="Calibri"/>
                        <a:cs typeface="Times New Roman"/>
                      </a:endParaRPr>
                    </a:p>
                  </a:txBody>
                  <a:tcPr marL="68580" marR="68580" marT="0" marB="0"/>
                </a:tc>
                <a:tc>
                  <a:txBody>
                    <a:bodyPr/>
                    <a:lstStyle/>
                    <a:p>
                      <a:pPr algn="ctr">
                        <a:spcAft>
                          <a:spcPts val="0"/>
                        </a:spcAft>
                      </a:pPr>
                      <a:r>
                        <a:rPr lang="en-GB" sz="1600" dirty="0" smtClean="0">
                          <a:effectLst/>
                        </a:rPr>
                        <a:t>3.90  </a:t>
                      </a:r>
                      <a:r>
                        <a:rPr lang="en-GB" sz="1600" dirty="0">
                          <a:effectLst/>
                        </a:rPr>
                        <a:t>± 0.10</a:t>
                      </a:r>
                      <a:endParaRPr lang="nl-NL" sz="1600" dirty="0">
                        <a:solidFill>
                          <a:srgbClr val="000000"/>
                        </a:solidFill>
                        <a:effectLst/>
                        <a:latin typeface="Calibri"/>
                        <a:ea typeface="Calibri"/>
                        <a:cs typeface="Times New Roman"/>
                      </a:endParaRPr>
                    </a:p>
                  </a:txBody>
                  <a:tcPr marL="68580" marR="68580" marT="0" marB="0"/>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600" dirty="0" smtClean="0">
                          <a:effectLst/>
                        </a:rPr>
                        <a:t>3.90  ± 0.10</a:t>
                      </a:r>
                      <a:endParaRPr lang="nl-NL" sz="1600" dirty="0" smtClean="0">
                        <a:solidFill>
                          <a:srgbClr val="000000"/>
                        </a:solidFill>
                        <a:effectLst/>
                        <a:latin typeface="+mn-lt"/>
                        <a:ea typeface="Calibri"/>
                        <a:cs typeface="Times New Roman"/>
                      </a:endParaRPr>
                    </a:p>
                  </a:txBody>
                  <a:tcPr marL="68580" marR="68580" marT="0" marB="0"/>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600" dirty="0" smtClean="0">
                          <a:effectLst/>
                        </a:rPr>
                        <a:t>3.90  ± 0.10</a:t>
                      </a:r>
                      <a:endParaRPr lang="nl-NL" sz="1600" dirty="0" smtClean="0">
                        <a:solidFill>
                          <a:srgbClr val="000000"/>
                        </a:solidFill>
                        <a:effectLst/>
                        <a:latin typeface="+mn-lt"/>
                        <a:ea typeface="Calibri"/>
                        <a:cs typeface="Times New Roman"/>
                      </a:endParaRPr>
                    </a:p>
                  </a:txBody>
                  <a:tcPr marL="68580" marR="68580" marT="0" marB="0"/>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600" dirty="0" smtClean="0">
                          <a:effectLst/>
                        </a:rPr>
                        <a:t>3.90  ± 0.10</a:t>
                      </a:r>
                      <a:endParaRPr lang="nl-NL" sz="1600" dirty="0" smtClean="0">
                        <a:solidFill>
                          <a:srgbClr val="000000"/>
                        </a:solidFill>
                        <a:effectLst/>
                        <a:latin typeface="+mn-lt"/>
                        <a:ea typeface="Calibri"/>
                        <a:cs typeface="Times New Roman"/>
                      </a:endParaRPr>
                    </a:p>
                  </a:txBody>
                  <a:tcPr marL="68580" marR="68580" marT="0" marB="0"/>
                </a:tc>
              </a:tr>
              <a:tr h="0">
                <a:tc>
                  <a:txBody>
                    <a:bodyPr/>
                    <a:lstStyle/>
                    <a:p>
                      <a:pPr algn="l">
                        <a:spcAft>
                          <a:spcPts val="0"/>
                        </a:spcAft>
                      </a:pPr>
                      <a:r>
                        <a:rPr lang="en-GB" sz="1600" dirty="0">
                          <a:effectLst/>
                        </a:rPr>
                        <a:t>Pore volume (cm³)</a:t>
                      </a:r>
                      <a:endParaRPr lang="nl-NL" sz="1600" dirty="0">
                        <a:solidFill>
                          <a:srgbClr val="000000"/>
                        </a:solidFill>
                        <a:effectLst/>
                        <a:latin typeface="Calibri"/>
                        <a:ea typeface="Calibri"/>
                        <a:cs typeface="Times New Roman"/>
                      </a:endParaRPr>
                    </a:p>
                  </a:txBody>
                  <a:tcPr marL="68580" marR="68580" marT="0" marB="0"/>
                </a:tc>
                <a:tc>
                  <a:txBody>
                    <a:bodyPr/>
                    <a:lstStyle/>
                    <a:p>
                      <a:pPr algn="ctr">
                        <a:spcAft>
                          <a:spcPts val="0"/>
                        </a:spcAft>
                      </a:pPr>
                      <a:r>
                        <a:rPr lang="en-GB" sz="1600" dirty="0" smtClean="0">
                          <a:effectLst/>
                        </a:rPr>
                        <a:t>114.68</a:t>
                      </a:r>
                      <a:r>
                        <a:rPr lang="en-GB" sz="1600" baseline="0" dirty="0" smtClean="0">
                          <a:effectLst/>
                        </a:rPr>
                        <a:t> </a:t>
                      </a:r>
                      <a:r>
                        <a:rPr lang="en-GB" sz="1600" dirty="0" smtClean="0">
                          <a:effectLst/>
                        </a:rPr>
                        <a:t>± 6.70</a:t>
                      </a:r>
                      <a:endParaRPr lang="nl-NL" sz="1600" dirty="0">
                        <a:solidFill>
                          <a:srgbClr val="000000"/>
                        </a:solidFill>
                        <a:effectLst/>
                        <a:latin typeface="Calibri"/>
                        <a:ea typeface="Calibri"/>
                        <a:cs typeface="Times New Roman"/>
                      </a:endParaRPr>
                    </a:p>
                  </a:txBody>
                  <a:tcPr marL="68580" marR="68580" marT="0" marB="0"/>
                </a:tc>
                <a:tc>
                  <a:txBody>
                    <a:bodyPr/>
                    <a:lstStyle/>
                    <a:p>
                      <a:pPr algn="ctr">
                        <a:spcAft>
                          <a:spcPts val="0"/>
                        </a:spcAft>
                      </a:pPr>
                      <a:r>
                        <a:rPr lang="en-GB" sz="1600" dirty="0" smtClean="0">
                          <a:effectLst/>
                        </a:rPr>
                        <a:t>114.68 </a:t>
                      </a:r>
                      <a:r>
                        <a:rPr lang="en-GB" sz="1600" dirty="0">
                          <a:effectLst/>
                        </a:rPr>
                        <a:t>± </a:t>
                      </a:r>
                      <a:r>
                        <a:rPr lang="en-GB" sz="1600" dirty="0" smtClean="0">
                          <a:effectLst/>
                        </a:rPr>
                        <a:t>6.70</a:t>
                      </a:r>
                      <a:endParaRPr lang="nl-NL" sz="1600" dirty="0">
                        <a:solidFill>
                          <a:srgbClr val="000000"/>
                        </a:solidFill>
                        <a:effectLst/>
                        <a:latin typeface="Calibri"/>
                        <a:ea typeface="Calibri"/>
                        <a:cs typeface="Times New Roman"/>
                      </a:endParaRPr>
                    </a:p>
                  </a:txBody>
                  <a:tcPr marL="68580" marR="68580" marT="0" marB="0"/>
                </a:tc>
                <a:tc>
                  <a:txBody>
                    <a:bodyPr/>
                    <a:lstStyle/>
                    <a:p>
                      <a:pPr algn="ctr">
                        <a:spcAft>
                          <a:spcPts val="0"/>
                        </a:spcAft>
                      </a:pPr>
                      <a:r>
                        <a:rPr lang="en-GB" sz="1600" dirty="0" smtClean="0">
                          <a:effectLst/>
                        </a:rPr>
                        <a:t>46.71 ± 3.00</a:t>
                      </a:r>
                      <a:endParaRPr lang="nl-NL" sz="1600" dirty="0">
                        <a:solidFill>
                          <a:srgbClr val="000000"/>
                        </a:solidFill>
                        <a:effectLst/>
                        <a:latin typeface="Calibri"/>
                        <a:ea typeface="Calibri"/>
                        <a:cs typeface="Times New Roman"/>
                      </a:endParaRPr>
                    </a:p>
                  </a:txBody>
                  <a:tcPr marL="68580" marR="68580" marT="0" marB="0"/>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600" dirty="0" smtClean="0">
                          <a:effectLst/>
                        </a:rPr>
                        <a:t>46.71 ± 3.00</a:t>
                      </a:r>
                      <a:endParaRPr lang="nl-NL" sz="1600" dirty="0" smtClean="0">
                        <a:solidFill>
                          <a:srgbClr val="000000"/>
                        </a:solidFill>
                        <a:effectLst/>
                        <a:latin typeface="+mn-lt"/>
                        <a:ea typeface="Calibri"/>
                        <a:cs typeface="Times New Roman"/>
                      </a:endParaRPr>
                    </a:p>
                  </a:txBody>
                  <a:tcPr marL="68580" marR="68580" marT="0" marB="0"/>
                </a:tc>
                <a:tc>
                  <a:txBody>
                    <a:bodyPr/>
                    <a:lstStyle/>
                    <a:p>
                      <a:pPr algn="ctr">
                        <a:spcAft>
                          <a:spcPts val="0"/>
                        </a:spcAft>
                      </a:pPr>
                      <a:r>
                        <a:rPr lang="en-GB" sz="1600" dirty="0" smtClean="0">
                          <a:effectLst/>
                        </a:rPr>
                        <a:t>48.74 ± 3.00</a:t>
                      </a:r>
                      <a:endParaRPr lang="nl-NL" sz="1600" dirty="0">
                        <a:solidFill>
                          <a:srgbClr val="000000"/>
                        </a:solidFill>
                        <a:effectLst/>
                        <a:latin typeface="Calibri"/>
                        <a:ea typeface="Calibri"/>
                        <a:cs typeface="Times New Roman"/>
                      </a:endParaRPr>
                    </a:p>
                  </a:txBody>
                  <a:tcPr marL="68580" marR="68580" marT="0" marB="0"/>
                </a:tc>
              </a:tr>
            </a:tbl>
          </a:graphicData>
        </a:graphic>
      </p:graphicFrame>
      <p:sp>
        <p:nvSpPr>
          <p:cNvPr id="27" name="Tekstvak 17"/>
          <p:cNvSpPr txBox="1"/>
          <p:nvPr/>
        </p:nvSpPr>
        <p:spPr>
          <a:xfrm>
            <a:off x="4283983" y="4151412"/>
            <a:ext cx="3932917" cy="307777"/>
          </a:xfrm>
          <a:prstGeom prst="rect">
            <a:avLst/>
          </a:prstGeom>
          <a:solidFill>
            <a:schemeClr val="bg1"/>
          </a:solidFill>
          <a:ln>
            <a:solidFill>
              <a:schemeClr val="tx1"/>
            </a:solidFill>
          </a:ln>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400" i="1" dirty="0" smtClean="0">
                <a:solidFill>
                  <a:schemeClr val="accent5">
                    <a:lumMod val="50000"/>
                  </a:schemeClr>
                </a:solidFill>
              </a:rPr>
              <a:t>Properties of porous media used in the experiments.</a:t>
            </a:r>
          </a:p>
        </p:txBody>
      </p:sp>
    </p:spTree>
    <p:extLst>
      <p:ext uri="{BB962C8B-B14F-4D97-AF65-F5344CB8AC3E}">
        <p14:creationId xmlns:p14="http://schemas.microsoft.com/office/powerpoint/2010/main" val="609597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14"/>
          <p:cNvSpPr/>
          <p:nvPr/>
        </p:nvSpPr>
        <p:spPr>
          <a:xfrm>
            <a:off x="260350" y="1660954"/>
            <a:ext cx="6978650" cy="485346"/>
          </a:xfrm>
          <a:prstGeom prst="rect">
            <a:avLst/>
          </a:prstGeom>
          <a:solidFill>
            <a:schemeClr val="accent5">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z="2400" dirty="0" smtClean="0"/>
              <a:t>Experimental procedure: overview of core-flood tests </a:t>
            </a:r>
            <a:endParaRPr lang="en-GB" sz="2400" dirty="0"/>
          </a:p>
        </p:txBody>
      </p:sp>
      <p:sp>
        <p:nvSpPr>
          <p:cNvPr id="63" name="Slide Number Placeholder 62"/>
          <p:cNvSpPr>
            <a:spLocks noGrp="1"/>
          </p:cNvSpPr>
          <p:nvPr>
            <p:ph type="sldNum" sz="quarter" idx="12"/>
          </p:nvPr>
        </p:nvSpPr>
        <p:spPr>
          <a:xfrm>
            <a:off x="6457950" y="6153150"/>
            <a:ext cx="2057400" cy="365125"/>
          </a:xfrm>
        </p:spPr>
        <p:txBody>
          <a:bodyPr/>
          <a:lstStyle/>
          <a:p>
            <a:pPr>
              <a:defRPr/>
            </a:pPr>
            <a:fld id="{7BA34FDB-2F36-4858-B617-3F01F78B1BDC}" type="slidenum">
              <a:rPr lang="fa-IR" smtClean="0"/>
              <a:pPr>
                <a:defRPr/>
              </a:pPr>
              <a:t>7</a:t>
            </a:fld>
            <a:endParaRPr lang="fa-IR" dirty="0"/>
          </a:p>
        </p:txBody>
      </p:sp>
      <p:sp>
        <p:nvSpPr>
          <p:cNvPr id="22" name="Title 1"/>
          <p:cNvSpPr txBox="1">
            <a:spLocks/>
          </p:cNvSpPr>
          <p:nvPr/>
        </p:nvSpPr>
        <p:spPr>
          <a:xfrm>
            <a:off x="673100" y="1058863"/>
            <a:ext cx="7772400" cy="1028700"/>
          </a:xfrm>
          <a:prstGeom prst="rect">
            <a:avLst/>
          </a:prstGeom>
        </p:spPr>
        <p:txBody>
          <a:bodyPr/>
          <a:lstStyle>
            <a:lvl1pPr algn="l"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fontAlgn="auto">
              <a:spcAft>
                <a:spcPts val="0"/>
              </a:spcAft>
              <a:defRPr/>
            </a:pPr>
            <a:r>
              <a:rPr lang="en-US" altLang="en-US" b="1" dirty="0" smtClean="0">
                <a:solidFill>
                  <a:schemeClr val="accent5">
                    <a:lumMod val="50000"/>
                  </a:schemeClr>
                </a:solidFill>
              </a:rPr>
              <a:t>Materials and Methods</a:t>
            </a:r>
          </a:p>
        </p:txBody>
      </p:sp>
      <p:graphicFrame>
        <p:nvGraphicFramePr>
          <p:cNvPr id="3" name="Table 2"/>
          <p:cNvGraphicFramePr>
            <a:graphicFrameLocks noGrp="1"/>
          </p:cNvGraphicFramePr>
          <p:nvPr>
            <p:extLst>
              <p:ext uri="{D42A27DB-BD31-4B8C-83A1-F6EECF244321}">
                <p14:modId xmlns:p14="http://schemas.microsoft.com/office/powerpoint/2010/main" val="1303089024"/>
              </p:ext>
            </p:extLst>
          </p:nvPr>
        </p:nvGraphicFramePr>
        <p:xfrm>
          <a:off x="260350" y="2663825"/>
          <a:ext cx="8059604" cy="3007360"/>
        </p:xfrm>
        <a:graphic>
          <a:graphicData uri="http://schemas.openxmlformats.org/drawingml/2006/table">
            <a:tbl>
              <a:tblPr firstRow="1" bandRow="1">
                <a:tableStyleId>{3B4B98B0-60AC-42C2-AFA5-B58CD77FA1E5}</a:tableStyleId>
              </a:tblPr>
              <a:tblGrid>
                <a:gridCol w="1152843"/>
                <a:gridCol w="1080135"/>
                <a:gridCol w="1006919"/>
                <a:gridCol w="1006919"/>
                <a:gridCol w="1605089"/>
                <a:gridCol w="1381760"/>
                <a:gridCol w="825939"/>
              </a:tblGrid>
              <a:tr h="370840">
                <a:tc>
                  <a:txBody>
                    <a:bodyPr/>
                    <a:lstStyle/>
                    <a:p>
                      <a:pPr marL="0" algn="ctr" defTabSz="457200" rtl="0" eaLnBrk="1" latinLnBrk="0" hangingPunct="1">
                        <a:spcAft>
                          <a:spcPts val="0"/>
                        </a:spcAft>
                      </a:pPr>
                      <a:r>
                        <a:rPr lang="en-GB" sz="1600" kern="1200" baseline="0" dirty="0">
                          <a:effectLst/>
                        </a:rPr>
                        <a:t>Experiment</a:t>
                      </a:r>
                      <a:endParaRPr lang="nl-NL" sz="1600" b="1" kern="1200" baseline="0" dirty="0">
                        <a:solidFill>
                          <a:schemeClr val="tx1"/>
                        </a:solidFill>
                        <a:effectLst/>
                        <a:latin typeface="+mn-lt"/>
                        <a:ea typeface="+mn-ea"/>
                        <a:cs typeface="+mn-cs"/>
                      </a:endParaRPr>
                    </a:p>
                  </a:txBody>
                  <a:tcPr marL="68580" marR="68580" marT="0" marB="0"/>
                </a:tc>
                <a:tc>
                  <a:txBody>
                    <a:bodyPr/>
                    <a:lstStyle/>
                    <a:p>
                      <a:pPr marL="0" algn="ctr" defTabSz="457200" rtl="0" eaLnBrk="1" latinLnBrk="0" hangingPunct="1">
                        <a:spcAft>
                          <a:spcPts val="0"/>
                        </a:spcAft>
                      </a:pPr>
                      <a:r>
                        <a:rPr lang="en-GB" sz="1600" kern="1200" baseline="0" dirty="0" smtClean="0">
                          <a:effectLst/>
                        </a:rPr>
                        <a:t>EOR </a:t>
                      </a:r>
                    </a:p>
                    <a:p>
                      <a:pPr marL="0" algn="ctr" defTabSz="457200" rtl="0" eaLnBrk="1" latinLnBrk="0" hangingPunct="1">
                        <a:spcAft>
                          <a:spcPts val="0"/>
                        </a:spcAft>
                      </a:pPr>
                      <a:r>
                        <a:rPr lang="en-GB" sz="1600" kern="1200" baseline="0" dirty="0" smtClean="0">
                          <a:effectLst/>
                        </a:rPr>
                        <a:t>process</a:t>
                      </a:r>
                      <a:endParaRPr lang="nl-NL" sz="1600" b="1" kern="1200" baseline="0" dirty="0">
                        <a:solidFill>
                          <a:schemeClr val="tx1"/>
                        </a:solidFill>
                        <a:effectLst/>
                        <a:latin typeface="+mn-lt"/>
                        <a:ea typeface="+mn-ea"/>
                        <a:cs typeface="+mn-cs"/>
                      </a:endParaRPr>
                    </a:p>
                  </a:txBody>
                  <a:tcPr marL="68580" marR="68580" marT="0" marB="0"/>
                </a:tc>
                <a:tc>
                  <a:txBody>
                    <a:bodyPr/>
                    <a:lstStyle/>
                    <a:p>
                      <a:pPr marL="0" algn="ctr" defTabSz="457200" rtl="0" eaLnBrk="1" latinLnBrk="0" hangingPunct="1">
                        <a:spcAft>
                          <a:spcPts val="0"/>
                        </a:spcAft>
                      </a:pPr>
                      <a:r>
                        <a:rPr lang="en-GB" sz="1600" kern="1200" baseline="0" dirty="0" smtClean="0">
                          <a:effectLst/>
                        </a:rPr>
                        <a:t>Gas </a:t>
                      </a:r>
                    </a:p>
                    <a:p>
                      <a:pPr marL="0" algn="ctr" defTabSz="457200" rtl="0" eaLnBrk="1" latinLnBrk="0" hangingPunct="1">
                        <a:spcAft>
                          <a:spcPts val="0"/>
                        </a:spcAft>
                      </a:pPr>
                      <a:r>
                        <a:rPr lang="en-GB" sz="1600" kern="1200" baseline="0" dirty="0" smtClean="0">
                          <a:effectLst/>
                        </a:rPr>
                        <a:t>injection </a:t>
                      </a:r>
                      <a:endParaRPr lang="nl-NL" sz="1600" kern="1200" baseline="0" dirty="0" smtClean="0">
                        <a:effectLst/>
                      </a:endParaRPr>
                    </a:p>
                    <a:p>
                      <a:pPr marL="0" algn="ctr" defTabSz="457200" rtl="0" eaLnBrk="1" latinLnBrk="0" hangingPunct="1">
                        <a:spcAft>
                          <a:spcPts val="0"/>
                        </a:spcAft>
                      </a:pPr>
                      <a:r>
                        <a:rPr lang="en-GB" sz="1600" kern="1200" baseline="0" dirty="0" smtClean="0">
                          <a:effectLst/>
                        </a:rPr>
                        <a:t>rate</a:t>
                      </a:r>
                      <a:endParaRPr lang="nl-NL" sz="1600" kern="1200" baseline="0" dirty="0" smtClean="0">
                        <a:effectLst/>
                      </a:endParaRPr>
                    </a:p>
                    <a:p>
                      <a:pPr marL="0" algn="ctr" defTabSz="457200" rtl="0" eaLnBrk="1" latinLnBrk="0" hangingPunct="1">
                        <a:spcAft>
                          <a:spcPts val="0"/>
                        </a:spcAft>
                      </a:pPr>
                      <a:r>
                        <a:rPr lang="en-GB" sz="1600" kern="1200" baseline="0" dirty="0" smtClean="0">
                          <a:effectLst/>
                        </a:rPr>
                        <a:t>(cm³/min)</a:t>
                      </a:r>
                      <a:endParaRPr lang="nl-NL" sz="1600" b="1" kern="1200" baseline="0" dirty="0">
                        <a:solidFill>
                          <a:schemeClr val="tx1"/>
                        </a:solidFill>
                        <a:effectLst/>
                        <a:latin typeface="+mn-lt"/>
                        <a:ea typeface="+mn-ea"/>
                        <a:cs typeface="+mn-cs"/>
                      </a:endParaRPr>
                    </a:p>
                  </a:txBody>
                  <a:tcPr marL="68580" marR="68580" marT="0" marB="0"/>
                </a:tc>
                <a:tc>
                  <a:txBody>
                    <a:bodyPr/>
                    <a:lstStyle/>
                    <a:p>
                      <a:pPr marL="0" algn="ctr" defTabSz="457200" rtl="0" eaLnBrk="1" latinLnBrk="0" hangingPunct="1">
                        <a:spcAft>
                          <a:spcPts val="0"/>
                        </a:spcAft>
                      </a:pPr>
                      <a:r>
                        <a:rPr lang="en-GB" sz="1600" kern="1200" baseline="0" dirty="0" smtClean="0">
                          <a:effectLst/>
                        </a:rPr>
                        <a:t>Water </a:t>
                      </a:r>
                    </a:p>
                    <a:p>
                      <a:pPr marL="0" algn="ctr" defTabSz="457200" rtl="0" eaLnBrk="1" latinLnBrk="0" hangingPunct="1">
                        <a:spcAft>
                          <a:spcPts val="0"/>
                        </a:spcAft>
                      </a:pPr>
                      <a:r>
                        <a:rPr lang="en-GB" sz="1600" kern="1200" baseline="0" dirty="0" smtClean="0">
                          <a:effectLst/>
                        </a:rPr>
                        <a:t>injection </a:t>
                      </a:r>
                      <a:endParaRPr lang="nl-NL" sz="1600" kern="1200" baseline="0" dirty="0" smtClean="0">
                        <a:effectLst/>
                      </a:endParaRPr>
                    </a:p>
                    <a:p>
                      <a:pPr marL="0" algn="ctr" defTabSz="457200" rtl="0" eaLnBrk="1" latinLnBrk="0" hangingPunct="1">
                        <a:spcAft>
                          <a:spcPts val="0"/>
                        </a:spcAft>
                      </a:pPr>
                      <a:r>
                        <a:rPr lang="en-GB" sz="1600" kern="1200" baseline="0" dirty="0" smtClean="0">
                          <a:effectLst/>
                        </a:rPr>
                        <a:t>rate</a:t>
                      </a:r>
                      <a:endParaRPr lang="nl-NL" sz="1600" kern="1200" baseline="0" dirty="0" smtClean="0">
                        <a:effectLst/>
                      </a:endParaRPr>
                    </a:p>
                    <a:p>
                      <a:pPr marL="0" algn="ctr" defTabSz="457200" rtl="0" eaLnBrk="1" latinLnBrk="0" hangingPunct="1">
                        <a:spcAft>
                          <a:spcPts val="0"/>
                        </a:spcAft>
                      </a:pPr>
                      <a:r>
                        <a:rPr lang="en-GB" sz="1600" kern="1200" baseline="0" dirty="0" smtClean="0">
                          <a:effectLst/>
                        </a:rPr>
                        <a:t>(cm³/min)</a:t>
                      </a:r>
                      <a:endParaRPr lang="nl-NL" sz="1600" b="1" kern="1200" baseline="0" dirty="0">
                        <a:solidFill>
                          <a:schemeClr val="tx1"/>
                        </a:solidFill>
                        <a:effectLst/>
                        <a:latin typeface="+mn-lt"/>
                        <a:ea typeface="+mn-ea"/>
                        <a:cs typeface="+mn-cs"/>
                      </a:endParaRPr>
                    </a:p>
                  </a:txBody>
                  <a:tcPr marL="68580" marR="68580" marT="0" marB="0"/>
                </a:tc>
                <a:tc>
                  <a:txBody>
                    <a:bodyPr/>
                    <a:lstStyle/>
                    <a:p>
                      <a:pPr marL="0" algn="ctr" defTabSz="457200" rtl="0" eaLnBrk="1" latinLnBrk="0" hangingPunct="1">
                        <a:spcAft>
                          <a:spcPts val="0"/>
                        </a:spcAft>
                      </a:pPr>
                      <a:r>
                        <a:rPr lang="en-GB" sz="1600" kern="1200" baseline="0" dirty="0" smtClean="0">
                          <a:effectLst/>
                        </a:rPr>
                        <a:t>WAG ratio</a:t>
                      </a:r>
                    </a:p>
                    <a:p>
                      <a:pPr marL="0" algn="ctr" defTabSz="457200" rtl="0" eaLnBrk="1" latinLnBrk="0" hangingPunct="1">
                        <a:spcAft>
                          <a:spcPts val="0"/>
                        </a:spcAft>
                      </a:pPr>
                      <a:r>
                        <a:rPr lang="en-GB" sz="1600" kern="1200" baseline="0" dirty="0" smtClean="0">
                          <a:effectLst/>
                        </a:rPr>
                        <a:t>(volume water – </a:t>
                      </a:r>
                    </a:p>
                    <a:p>
                      <a:pPr marL="0" algn="ctr" defTabSz="457200" rtl="0" eaLnBrk="1" latinLnBrk="0" hangingPunct="1">
                        <a:spcAft>
                          <a:spcPts val="0"/>
                        </a:spcAft>
                      </a:pPr>
                      <a:r>
                        <a:rPr lang="en-GB" sz="1600" kern="1200" baseline="0" dirty="0" smtClean="0">
                          <a:effectLst/>
                        </a:rPr>
                        <a:t>volume gas)</a:t>
                      </a:r>
                      <a:endParaRPr lang="nl-NL" sz="1600" b="1" kern="1200" baseline="0" dirty="0">
                        <a:solidFill>
                          <a:schemeClr val="tx1"/>
                        </a:solidFill>
                        <a:effectLst/>
                        <a:latin typeface="+mn-lt"/>
                        <a:ea typeface="+mn-ea"/>
                        <a:cs typeface="+mn-cs"/>
                      </a:endParaRPr>
                    </a:p>
                  </a:txBody>
                  <a:tcPr marL="68580" marR="68580" marT="0" marB="0"/>
                </a:tc>
                <a:tc>
                  <a:txBody>
                    <a:bodyPr/>
                    <a:lstStyle/>
                    <a:p>
                      <a:pPr marL="0" algn="ctr" defTabSz="457200" rtl="0" eaLnBrk="1" latinLnBrk="0" hangingPunct="1">
                        <a:spcAft>
                          <a:spcPts val="0"/>
                        </a:spcAft>
                      </a:pPr>
                      <a:r>
                        <a:rPr lang="en-GB" sz="1600" kern="1200" baseline="0" dirty="0" smtClean="0">
                          <a:effectLst/>
                        </a:rPr>
                        <a:t>Back </a:t>
                      </a:r>
                    </a:p>
                    <a:p>
                      <a:pPr marL="0" algn="ctr" defTabSz="457200" rtl="0" eaLnBrk="1" latinLnBrk="0" hangingPunct="1">
                        <a:spcAft>
                          <a:spcPts val="0"/>
                        </a:spcAft>
                      </a:pPr>
                      <a:r>
                        <a:rPr lang="en-GB" sz="1600" kern="1200" baseline="0" dirty="0" smtClean="0">
                          <a:effectLst/>
                        </a:rPr>
                        <a:t>pressure </a:t>
                      </a:r>
                    </a:p>
                    <a:p>
                      <a:pPr marL="0" algn="ctr" defTabSz="457200" rtl="0" eaLnBrk="1" latinLnBrk="0" hangingPunct="1">
                        <a:spcAft>
                          <a:spcPts val="0"/>
                        </a:spcAft>
                      </a:pPr>
                      <a:r>
                        <a:rPr lang="en-GB" sz="1600" kern="1200" baseline="0" dirty="0" smtClean="0">
                          <a:effectLst/>
                        </a:rPr>
                        <a:t>(bar)</a:t>
                      </a:r>
                      <a:endParaRPr lang="nl-NL" sz="1600" b="1" kern="1200" baseline="0" dirty="0">
                        <a:solidFill>
                          <a:schemeClr val="tx1"/>
                        </a:solidFill>
                        <a:effectLst/>
                        <a:latin typeface="+mn-lt"/>
                        <a:ea typeface="+mn-ea"/>
                        <a:cs typeface="+mn-cs"/>
                      </a:endParaRPr>
                    </a:p>
                  </a:txBody>
                  <a:tcPr marL="68580" marR="68580" marT="0" marB="0"/>
                </a:tc>
                <a:tc>
                  <a:txBody>
                    <a:bodyPr/>
                    <a:lstStyle/>
                    <a:p>
                      <a:pPr marL="0" algn="ctr" defTabSz="457200" rtl="0" eaLnBrk="1" latinLnBrk="0" hangingPunct="1">
                        <a:spcAft>
                          <a:spcPts val="0"/>
                        </a:spcAft>
                      </a:pPr>
                      <a:r>
                        <a:rPr lang="en-GB" sz="1600" kern="1200" baseline="0" dirty="0" smtClean="0">
                          <a:effectLst/>
                        </a:rPr>
                        <a:t>CT</a:t>
                      </a:r>
                    </a:p>
                    <a:p>
                      <a:pPr marL="0" algn="ctr" defTabSz="457200" rtl="0" eaLnBrk="1" latinLnBrk="0" hangingPunct="1">
                        <a:spcAft>
                          <a:spcPts val="0"/>
                        </a:spcAft>
                      </a:pPr>
                      <a:r>
                        <a:rPr lang="en-GB" sz="1600" kern="1200" baseline="0" dirty="0" smtClean="0">
                          <a:effectLst/>
                        </a:rPr>
                        <a:t>assisted</a:t>
                      </a:r>
                      <a:endParaRPr lang="nl-NL" sz="1600" b="1" kern="1200" baseline="0" dirty="0">
                        <a:solidFill>
                          <a:schemeClr val="tx1"/>
                        </a:solidFill>
                        <a:effectLst/>
                        <a:latin typeface="+mn-lt"/>
                        <a:ea typeface="+mn-ea"/>
                        <a:cs typeface="+mn-cs"/>
                      </a:endParaRPr>
                    </a:p>
                  </a:txBody>
                  <a:tcPr marL="68580" marR="68580" marT="0" marB="0"/>
                </a:tc>
              </a:tr>
              <a:tr h="370840">
                <a:tc>
                  <a:txBody>
                    <a:bodyPr/>
                    <a:lstStyle/>
                    <a:p>
                      <a:pPr algn="ctr">
                        <a:spcAft>
                          <a:spcPts val="0"/>
                        </a:spcAft>
                      </a:pPr>
                      <a:r>
                        <a:rPr lang="en-GB" sz="1400" dirty="0" smtClean="0">
                          <a:effectLst/>
                        </a:rPr>
                        <a:t>1</a:t>
                      </a:r>
                      <a:endParaRPr lang="nl-NL" sz="1400" b="1" dirty="0">
                        <a:solidFill>
                          <a:srgbClr val="000000"/>
                        </a:solidFill>
                        <a:effectLst/>
                        <a:latin typeface="Calibri"/>
                        <a:ea typeface="Calibri"/>
                        <a:cs typeface="Times New Roman"/>
                      </a:endParaRPr>
                    </a:p>
                  </a:txBody>
                  <a:tcPr marL="68580" marR="68580" marT="0" marB="0"/>
                </a:tc>
                <a:tc>
                  <a:txBody>
                    <a:bodyPr/>
                    <a:lstStyle/>
                    <a:p>
                      <a:pPr algn="ctr"/>
                      <a:r>
                        <a:rPr lang="en-GB" dirty="0" smtClean="0"/>
                        <a:t>GF</a:t>
                      </a:r>
                      <a:endParaRPr lang="nl-NL" dirty="0"/>
                    </a:p>
                  </a:txBody>
                  <a:tcPr marL="68580" marR="68580" marT="0" marB="0"/>
                </a:tc>
                <a:tc>
                  <a:txBody>
                    <a:bodyPr/>
                    <a:lstStyle/>
                    <a:p>
                      <a:pPr algn="ctr"/>
                      <a:r>
                        <a:rPr lang="en-GB" dirty="0" smtClean="0"/>
                        <a:t>0.5</a:t>
                      </a:r>
                      <a:endParaRPr lang="nl-NL" dirty="0"/>
                    </a:p>
                  </a:txBody>
                  <a:tcPr marL="68580" marR="68580" marT="0" marB="0"/>
                </a:tc>
                <a:tc>
                  <a:txBody>
                    <a:bodyPr/>
                    <a:lstStyle/>
                    <a:p>
                      <a:pPr algn="ctr"/>
                      <a:r>
                        <a:rPr lang="en-GB" dirty="0" smtClean="0"/>
                        <a:t>-</a:t>
                      </a:r>
                      <a:endParaRPr lang="nl-NL" dirty="0"/>
                    </a:p>
                  </a:txBody>
                  <a:tcPr marL="68580" marR="68580" marT="0" marB="0"/>
                </a:tc>
                <a:tc>
                  <a:txBody>
                    <a:bodyPr/>
                    <a:lstStyle/>
                    <a:p>
                      <a:pPr algn="ctr"/>
                      <a:r>
                        <a:rPr lang="en-GB" dirty="0" smtClean="0"/>
                        <a:t>-</a:t>
                      </a:r>
                      <a:endParaRPr lang="nl-NL" dirty="0"/>
                    </a:p>
                  </a:txBody>
                  <a:tcPr marL="68580" marR="68580" marT="0" marB="0"/>
                </a:tc>
                <a:tc>
                  <a:txBody>
                    <a:bodyPr/>
                    <a:lstStyle/>
                    <a:p>
                      <a:pPr algn="ctr"/>
                      <a:r>
                        <a:rPr lang="en-GB" dirty="0" smtClean="0"/>
                        <a:t>5, 10, 20, 40 </a:t>
                      </a:r>
                    </a:p>
                    <a:p>
                      <a:pPr algn="ctr"/>
                      <a:r>
                        <a:rPr lang="en-GB" dirty="0" smtClean="0"/>
                        <a:t>and 60</a:t>
                      </a:r>
                      <a:endParaRPr lang="nl-NL" dirty="0"/>
                    </a:p>
                  </a:txBody>
                  <a:tcPr marL="68580" marR="68580" marT="0" marB="0"/>
                </a:tc>
                <a:tc>
                  <a:txBody>
                    <a:bodyPr/>
                    <a:lstStyle/>
                    <a:p>
                      <a:pPr algn="ctr"/>
                      <a:r>
                        <a:rPr lang="en-GB" dirty="0" smtClean="0"/>
                        <a:t>No</a:t>
                      </a:r>
                    </a:p>
                    <a:p>
                      <a:pPr algn="ctr"/>
                      <a:endParaRPr lang="nl-NL" dirty="0"/>
                    </a:p>
                  </a:txBody>
                  <a:tcPr marL="68580" marR="68580" marT="0" marB="0"/>
                </a:tc>
              </a:tr>
              <a:tr h="370840">
                <a:tc>
                  <a:txBody>
                    <a:bodyPr/>
                    <a:lstStyle/>
                    <a:p>
                      <a:pPr algn="ctr">
                        <a:spcAft>
                          <a:spcPts val="0"/>
                        </a:spcAft>
                      </a:pPr>
                      <a:r>
                        <a:rPr lang="en-GB" sz="1400" dirty="0" smtClean="0">
                          <a:effectLst/>
                        </a:rPr>
                        <a:t>2</a:t>
                      </a:r>
                      <a:endParaRPr lang="nl-NL" sz="1400" b="1" dirty="0">
                        <a:solidFill>
                          <a:srgbClr val="000000"/>
                        </a:solidFill>
                        <a:effectLst/>
                        <a:latin typeface="Calibri"/>
                        <a:ea typeface="Calibri"/>
                        <a:cs typeface="Times New Roman"/>
                      </a:endParaRPr>
                    </a:p>
                  </a:txBody>
                  <a:tcPr marL="68580" marR="68580" marT="0" marB="0"/>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dirty="0" smtClean="0"/>
                        <a:t>GF</a:t>
                      </a:r>
                      <a:endParaRPr lang="nl-NL" dirty="0" smtClean="0"/>
                    </a:p>
                  </a:txBody>
                  <a:tcPr marL="68580" marR="68580" marT="0" marB="0"/>
                </a:tc>
                <a:tc>
                  <a:txBody>
                    <a:bodyPr/>
                    <a:lstStyle/>
                    <a:p>
                      <a:pPr algn="ctr"/>
                      <a:r>
                        <a:rPr lang="en-GB" dirty="0" smtClean="0"/>
                        <a:t>0.5</a:t>
                      </a:r>
                      <a:endParaRPr lang="nl-NL" dirty="0"/>
                    </a:p>
                  </a:txBody>
                  <a:tcPr marL="68580" marR="68580" marT="0" marB="0"/>
                </a:tc>
                <a:tc>
                  <a:txBody>
                    <a:bodyPr/>
                    <a:lstStyle/>
                    <a:p>
                      <a:pPr algn="ctr"/>
                      <a:r>
                        <a:rPr lang="en-GB" dirty="0" smtClean="0"/>
                        <a:t>-</a:t>
                      </a:r>
                      <a:endParaRPr lang="nl-NL" dirty="0"/>
                    </a:p>
                  </a:txBody>
                  <a:tcPr marL="68580" marR="68580" marT="0" marB="0"/>
                </a:tc>
                <a:tc>
                  <a:txBody>
                    <a:bodyPr/>
                    <a:lstStyle/>
                    <a:p>
                      <a:pPr algn="ctr"/>
                      <a:r>
                        <a:rPr lang="en-GB" dirty="0" smtClean="0"/>
                        <a:t>-</a:t>
                      </a:r>
                      <a:endParaRPr lang="nl-NL" dirty="0"/>
                    </a:p>
                  </a:txBody>
                  <a:tcPr marL="68580" marR="68580" marT="0" marB="0"/>
                </a:tc>
                <a:tc>
                  <a:txBody>
                    <a:bodyPr/>
                    <a:lstStyle/>
                    <a:p>
                      <a:pPr algn="ctr"/>
                      <a:r>
                        <a:rPr lang="en-GB" dirty="0" smtClean="0"/>
                        <a:t>5</a:t>
                      </a:r>
                      <a:endParaRPr lang="nl-NL" dirty="0"/>
                    </a:p>
                  </a:txBody>
                  <a:tcPr marL="68580" marR="68580" marT="0" marB="0"/>
                </a:tc>
                <a:tc>
                  <a:txBody>
                    <a:bodyPr/>
                    <a:lstStyle/>
                    <a:p>
                      <a:pPr algn="ctr"/>
                      <a:r>
                        <a:rPr lang="en-GB" dirty="0" smtClean="0"/>
                        <a:t>No</a:t>
                      </a:r>
                      <a:endParaRPr lang="nl-NL" dirty="0"/>
                    </a:p>
                  </a:txBody>
                  <a:tcPr marL="68580" marR="68580" marT="0" marB="0"/>
                </a:tc>
              </a:tr>
              <a:tr h="370840">
                <a:tc>
                  <a:txBody>
                    <a:bodyPr/>
                    <a:lstStyle/>
                    <a:p>
                      <a:pPr algn="ctr">
                        <a:spcAft>
                          <a:spcPts val="0"/>
                        </a:spcAft>
                      </a:pPr>
                      <a:r>
                        <a:rPr lang="en-GB" sz="1400" dirty="0" smtClean="0">
                          <a:effectLst/>
                        </a:rPr>
                        <a:t>3</a:t>
                      </a:r>
                      <a:endParaRPr lang="nl-NL" sz="1400" b="1" dirty="0">
                        <a:solidFill>
                          <a:srgbClr val="000000"/>
                        </a:solidFill>
                        <a:effectLst/>
                        <a:latin typeface="Calibri"/>
                        <a:ea typeface="Calibri"/>
                        <a:cs typeface="Times New Roman"/>
                      </a:endParaRPr>
                    </a:p>
                  </a:txBody>
                  <a:tcPr marL="68580" marR="68580" marT="0" marB="0"/>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dirty="0" smtClean="0"/>
                        <a:t>GF</a:t>
                      </a:r>
                      <a:endParaRPr lang="nl-NL" dirty="0" smtClean="0"/>
                    </a:p>
                  </a:txBody>
                  <a:tcPr marL="68580" marR="68580" marT="0" marB="0"/>
                </a:tc>
                <a:tc>
                  <a:txBody>
                    <a:bodyPr/>
                    <a:lstStyle/>
                    <a:p>
                      <a:pPr algn="ctr"/>
                      <a:r>
                        <a:rPr lang="en-GB" dirty="0" smtClean="0"/>
                        <a:t>0.5</a:t>
                      </a:r>
                      <a:endParaRPr lang="nl-NL" dirty="0"/>
                    </a:p>
                  </a:txBody>
                  <a:tcPr marL="68580" marR="68580" marT="0" marB="0"/>
                </a:tc>
                <a:tc>
                  <a:txBody>
                    <a:bodyPr/>
                    <a:lstStyle/>
                    <a:p>
                      <a:pPr algn="ctr"/>
                      <a:r>
                        <a:rPr lang="en-GB" dirty="0" smtClean="0"/>
                        <a:t>-</a:t>
                      </a:r>
                      <a:endParaRPr lang="nl-NL" dirty="0"/>
                    </a:p>
                  </a:txBody>
                  <a:tcPr marL="68580" marR="68580" marT="0" marB="0"/>
                </a:tc>
                <a:tc>
                  <a:txBody>
                    <a:bodyPr/>
                    <a:lstStyle/>
                    <a:p>
                      <a:pPr algn="ctr"/>
                      <a:r>
                        <a:rPr lang="en-GB" dirty="0" smtClean="0"/>
                        <a:t>-</a:t>
                      </a:r>
                      <a:endParaRPr lang="nl-NL" dirty="0"/>
                    </a:p>
                  </a:txBody>
                  <a:tcPr marL="68580" marR="68580" marT="0" marB="0"/>
                </a:tc>
                <a:tc>
                  <a:txBody>
                    <a:bodyPr/>
                    <a:lstStyle/>
                    <a:p>
                      <a:pPr algn="ctr"/>
                      <a:r>
                        <a:rPr lang="en-GB" dirty="0" smtClean="0"/>
                        <a:t>10</a:t>
                      </a:r>
                      <a:endParaRPr lang="nl-NL" dirty="0"/>
                    </a:p>
                  </a:txBody>
                  <a:tcPr marL="68580" marR="68580" marT="0" marB="0"/>
                </a:tc>
                <a:tc>
                  <a:txBody>
                    <a:bodyPr/>
                    <a:lstStyle/>
                    <a:p>
                      <a:pPr algn="ctr"/>
                      <a:r>
                        <a:rPr lang="en-GB" dirty="0" smtClean="0"/>
                        <a:t>No</a:t>
                      </a:r>
                      <a:endParaRPr lang="nl-NL" dirty="0"/>
                    </a:p>
                  </a:txBody>
                  <a:tcPr marL="68580" marR="68580" marT="0" marB="0"/>
                </a:tc>
              </a:tr>
              <a:tr h="370840">
                <a:tc>
                  <a:txBody>
                    <a:bodyPr/>
                    <a:lstStyle/>
                    <a:p>
                      <a:pPr algn="ctr">
                        <a:spcAft>
                          <a:spcPts val="0"/>
                        </a:spcAft>
                      </a:pPr>
                      <a:r>
                        <a:rPr lang="en-GB" sz="1400" dirty="0" smtClean="0">
                          <a:effectLst/>
                        </a:rPr>
                        <a:t>4</a:t>
                      </a:r>
                      <a:endParaRPr lang="nl-NL" sz="1400" b="1" dirty="0">
                        <a:solidFill>
                          <a:srgbClr val="000000"/>
                        </a:solidFill>
                        <a:effectLst/>
                        <a:latin typeface="Calibri"/>
                        <a:ea typeface="Calibri"/>
                        <a:cs typeface="Times New Roman"/>
                      </a:endParaRPr>
                    </a:p>
                  </a:txBody>
                  <a:tcPr marL="68580" marR="68580" marT="0" marB="0"/>
                </a:tc>
                <a:tc>
                  <a:txBody>
                    <a:bodyPr/>
                    <a:lstStyle/>
                    <a:p>
                      <a:pPr algn="ctr"/>
                      <a:r>
                        <a:rPr lang="en-GB" dirty="0" smtClean="0"/>
                        <a:t>WF* + GF</a:t>
                      </a:r>
                      <a:endParaRPr lang="nl-NL" dirty="0"/>
                    </a:p>
                  </a:txBody>
                  <a:tcPr marL="68580" marR="68580" marT="0" marB="0"/>
                </a:tc>
                <a:tc>
                  <a:txBody>
                    <a:bodyPr/>
                    <a:lstStyle/>
                    <a:p>
                      <a:pPr algn="ctr"/>
                      <a:r>
                        <a:rPr lang="en-GB" dirty="0" smtClean="0"/>
                        <a:t>0.5</a:t>
                      </a:r>
                      <a:endParaRPr lang="nl-NL" dirty="0"/>
                    </a:p>
                  </a:txBody>
                  <a:tcPr marL="68580" marR="68580" marT="0" marB="0"/>
                </a:tc>
                <a:tc>
                  <a:txBody>
                    <a:bodyPr/>
                    <a:lstStyle/>
                    <a:p>
                      <a:pPr algn="ctr"/>
                      <a:r>
                        <a:rPr lang="en-GB" dirty="0" smtClean="0"/>
                        <a:t>2.0</a:t>
                      </a:r>
                      <a:endParaRPr lang="nl-NL" dirty="0"/>
                    </a:p>
                  </a:txBody>
                  <a:tcPr marL="68580" marR="68580" marT="0" marB="0"/>
                </a:tc>
                <a:tc>
                  <a:txBody>
                    <a:bodyPr/>
                    <a:lstStyle/>
                    <a:p>
                      <a:pPr algn="ctr"/>
                      <a:r>
                        <a:rPr lang="en-GB" dirty="0" smtClean="0"/>
                        <a:t>-</a:t>
                      </a:r>
                      <a:endParaRPr lang="nl-NL" dirty="0"/>
                    </a:p>
                  </a:txBody>
                  <a:tcPr marL="68580" marR="68580" marT="0" marB="0"/>
                </a:tc>
                <a:tc>
                  <a:txBody>
                    <a:bodyPr/>
                    <a:lstStyle/>
                    <a:p>
                      <a:pPr algn="ctr"/>
                      <a:r>
                        <a:rPr lang="en-GB" dirty="0" smtClean="0"/>
                        <a:t>5</a:t>
                      </a:r>
                      <a:endParaRPr lang="nl-NL" dirty="0"/>
                    </a:p>
                  </a:txBody>
                  <a:tcPr marL="68580" marR="68580" marT="0" marB="0"/>
                </a:tc>
                <a:tc>
                  <a:txBody>
                    <a:bodyPr/>
                    <a:lstStyle/>
                    <a:p>
                      <a:pPr algn="ctr"/>
                      <a:r>
                        <a:rPr lang="en-GB" dirty="0" smtClean="0"/>
                        <a:t>Yes</a:t>
                      </a:r>
                      <a:endParaRPr lang="nl-NL" dirty="0"/>
                    </a:p>
                  </a:txBody>
                  <a:tcPr marL="68580" marR="68580" marT="0" marB="0"/>
                </a:tc>
              </a:tr>
              <a:tr h="370840">
                <a:tc>
                  <a:txBody>
                    <a:bodyPr/>
                    <a:lstStyle/>
                    <a:p>
                      <a:pPr algn="ctr">
                        <a:spcAft>
                          <a:spcPts val="0"/>
                        </a:spcAft>
                      </a:pPr>
                      <a:r>
                        <a:rPr lang="en-GB" sz="1400" dirty="0" smtClean="0">
                          <a:effectLst/>
                        </a:rPr>
                        <a:t>5</a:t>
                      </a:r>
                      <a:endParaRPr lang="nl-NL" sz="1400" b="1" dirty="0">
                        <a:solidFill>
                          <a:srgbClr val="000000"/>
                        </a:solidFill>
                        <a:effectLst/>
                        <a:latin typeface="Calibri"/>
                        <a:ea typeface="Calibri"/>
                        <a:cs typeface="Times New Roman"/>
                      </a:endParaRPr>
                    </a:p>
                  </a:txBody>
                  <a:tcPr marL="68580" marR="68580" marT="0" marB="0"/>
                </a:tc>
                <a:tc>
                  <a:txBody>
                    <a:bodyPr/>
                    <a:lstStyle/>
                    <a:p>
                      <a:pPr algn="ctr"/>
                      <a:r>
                        <a:rPr lang="en-GB" dirty="0" smtClean="0"/>
                        <a:t>WAG*</a:t>
                      </a:r>
                      <a:endParaRPr lang="nl-NL" dirty="0"/>
                    </a:p>
                  </a:txBody>
                  <a:tcPr marL="68580" marR="68580" marT="0" marB="0"/>
                </a:tc>
                <a:tc>
                  <a:txBody>
                    <a:bodyPr/>
                    <a:lstStyle/>
                    <a:p>
                      <a:pPr algn="ctr"/>
                      <a:r>
                        <a:rPr lang="en-GB" dirty="0" smtClean="0"/>
                        <a:t>0.5</a:t>
                      </a:r>
                      <a:endParaRPr lang="nl-NL" dirty="0"/>
                    </a:p>
                  </a:txBody>
                  <a:tcPr marL="68580" marR="68580" marT="0" marB="0"/>
                </a:tc>
                <a:tc>
                  <a:txBody>
                    <a:bodyPr/>
                    <a:lstStyle/>
                    <a:p>
                      <a:pPr algn="ctr"/>
                      <a:r>
                        <a:rPr lang="en-GB" dirty="0" smtClean="0"/>
                        <a:t>2.0</a:t>
                      </a:r>
                      <a:endParaRPr lang="nl-NL" dirty="0"/>
                    </a:p>
                  </a:txBody>
                  <a:tcPr marL="68580" marR="68580" marT="0" marB="0"/>
                </a:tc>
                <a:tc>
                  <a:txBody>
                    <a:bodyPr/>
                    <a:lstStyle/>
                    <a:p>
                      <a:pPr algn="ctr"/>
                      <a:r>
                        <a:rPr lang="en-GB" dirty="0" smtClean="0"/>
                        <a:t>1:6</a:t>
                      </a:r>
                      <a:endParaRPr lang="nl-NL" dirty="0"/>
                    </a:p>
                  </a:txBody>
                  <a:tcPr marL="68580" marR="68580" marT="0" marB="0"/>
                </a:tc>
                <a:tc>
                  <a:txBody>
                    <a:bodyPr/>
                    <a:lstStyle/>
                    <a:p>
                      <a:pPr algn="ctr"/>
                      <a:r>
                        <a:rPr lang="en-GB" dirty="0" smtClean="0"/>
                        <a:t>5</a:t>
                      </a:r>
                      <a:endParaRPr lang="nl-NL" dirty="0"/>
                    </a:p>
                  </a:txBody>
                  <a:tcPr marL="68580" marR="68580" marT="0" marB="0"/>
                </a:tc>
                <a:tc>
                  <a:txBody>
                    <a:bodyPr/>
                    <a:lstStyle/>
                    <a:p>
                      <a:pPr algn="ctr"/>
                      <a:r>
                        <a:rPr lang="en-GB" dirty="0" smtClean="0"/>
                        <a:t>Yes</a:t>
                      </a:r>
                      <a:endParaRPr lang="nl-NL" dirty="0"/>
                    </a:p>
                  </a:txBody>
                  <a:tcPr marL="68580" marR="68580" marT="0" marB="0"/>
                </a:tc>
              </a:tr>
            </a:tbl>
          </a:graphicData>
        </a:graphic>
      </p:graphicFrame>
      <p:sp>
        <p:nvSpPr>
          <p:cNvPr id="11" name="Tekstvak 17"/>
          <p:cNvSpPr txBox="1"/>
          <p:nvPr/>
        </p:nvSpPr>
        <p:spPr>
          <a:xfrm>
            <a:off x="260350" y="2271811"/>
            <a:ext cx="2997507" cy="307777"/>
          </a:xfrm>
          <a:prstGeom prst="rect">
            <a:avLst/>
          </a:prstGeom>
          <a:solidFill>
            <a:schemeClr val="bg1"/>
          </a:solidFill>
          <a:ln>
            <a:solidFill>
              <a:schemeClr val="tx1"/>
            </a:solidFill>
          </a:ln>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400" i="1" dirty="0" smtClean="0">
                <a:solidFill>
                  <a:schemeClr val="accent5">
                    <a:lumMod val="50000"/>
                  </a:schemeClr>
                </a:solidFill>
              </a:rPr>
              <a:t>Overview of core-flood tests conducted</a:t>
            </a:r>
          </a:p>
        </p:txBody>
      </p:sp>
      <p:sp>
        <p:nvSpPr>
          <p:cNvPr id="12" name="Rectangle 11"/>
          <p:cNvSpPr/>
          <p:nvPr/>
        </p:nvSpPr>
        <p:spPr>
          <a:xfrm>
            <a:off x="260350" y="5688112"/>
            <a:ext cx="5733811" cy="307777"/>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400" i="1" dirty="0" smtClean="0">
                <a:solidFill>
                  <a:schemeClr val="accent5">
                    <a:lumMod val="50000"/>
                  </a:schemeClr>
                </a:solidFill>
              </a:rPr>
              <a:t>*Brine has been used for water flooding.</a:t>
            </a:r>
            <a:endParaRPr lang="nl-NL" sz="1400" dirty="0">
              <a:solidFill>
                <a:schemeClr val="accent5">
                  <a:lumMod val="50000"/>
                </a:schemeClr>
              </a:solidFill>
            </a:endParaRPr>
          </a:p>
        </p:txBody>
      </p:sp>
      <p:sp>
        <p:nvSpPr>
          <p:cNvPr id="13" name="TextBox 2"/>
          <p:cNvSpPr txBox="1"/>
          <p:nvPr/>
        </p:nvSpPr>
        <p:spPr>
          <a:xfrm>
            <a:off x="2357706" y="5995889"/>
            <a:ext cx="5774788" cy="646331"/>
          </a:xfrm>
          <a:prstGeom prst="rect">
            <a:avLst/>
          </a:prstGeom>
          <a:solidFill>
            <a:schemeClr val="bg1"/>
          </a:solidFill>
          <a:ln w="28575">
            <a:solidFill>
              <a:srgbClr val="FF0000"/>
            </a:solidFill>
          </a:ln>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a:r>
              <a:rPr lang="en-GB" b="1" dirty="0" smtClean="0">
                <a:solidFill>
                  <a:schemeClr val="accent5">
                    <a:lumMod val="50000"/>
                  </a:schemeClr>
                </a:solidFill>
              </a:rPr>
              <a:t>The core was placed vertically in all experiments to ensure gravity stable conditions.</a:t>
            </a:r>
            <a:endParaRPr lang="nl-NL" b="1" dirty="0">
              <a:solidFill>
                <a:schemeClr val="accent5">
                  <a:lumMod val="50000"/>
                </a:schemeClr>
              </a:solidFill>
            </a:endParaRPr>
          </a:p>
        </p:txBody>
      </p:sp>
    </p:spTree>
    <p:extLst>
      <p:ext uri="{BB962C8B-B14F-4D97-AF65-F5344CB8AC3E}">
        <p14:creationId xmlns:p14="http://schemas.microsoft.com/office/powerpoint/2010/main" val="23897122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158966638"/>
              </p:ext>
            </p:extLst>
          </p:nvPr>
        </p:nvGraphicFramePr>
        <p:xfrm>
          <a:off x="301626" y="2498725"/>
          <a:ext cx="8362948" cy="3911600"/>
        </p:xfrm>
        <a:graphic>
          <a:graphicData uri="http://schemas.openxmlformats.org/drawingml/2006/table">
            <a:tbl>
              <a:tblPr firstRow="1" bandRow="1">
                <a:tableStyleId>{3B4B98B0-60AC-42C2-AFA5-B58CD77FA1E5}</a:tableStyleId>
              </a:tblPr>
              <a:tblGrid>
                <a:gridCol w="558546"/>
                <a:gridCol w="1299781"/>
                <a:gridCol w="1505521"/>
                <a:gridCol w="1397825"/>
                <a:gridCol w="1243647"/>
                <a:gridCol w="970597"/>
                <a:gridCol w="1387031"/>
              </a:tblGrid>
              <a:tr h="370840">
                <a:tc>
                  <a:txBody>
                    <a:bodyPr/>
                    <a:lstStyle/>
                    <a:p>
                      <a:pPr algn="ctr">
                        <a:spcAft>
                          <a:spcPts val="0"/>
                        </a:spcAft>
                      </a:pPr>
                      <a:r>
                        <a:rPr lang="en-GB" sz="1600" dirty="0">
                          <a:effectLst/>
                        </a:rPr>
                        <a:t>Step</a:t>
                      </a:r>
                      <a:endParaRPr lang="nl-NL" sz="1600" dirty="0">
                        <a:solidFill>
                          <a:srgbClr val="000000"/>
                        </a:solidFill>
                        <a:effectLst/>
                        <a:latin typeface="Calibri"/>
                        <a:ea typeface="Calibri"/>
                        <a:cs typeface="Times New Roman"/>
                      </a:endParaRPr>
                    </a:p>
                  </a:txBody>
                  <a:tcPr marL="68580" marR="68580" marT="0" marB="0"/>
                </a:tc>
                <a:tc>
                  <a:txBody>
                    <a:bodyPr/>
                    <a:lstStyle/>
                    <a:p>
                      <a:pPr algn="ctr">
                        <a:spcAft>
                          <a:spcPts val="0"/>
                        </a:spcAft>
                      </a:pPr>
                      <a:r>
                        <a:rPr lang="en-GB" sz="1600" dirty="0" smtClean="0">
                          <a:effectLst/>
                        </a:rPr>
                        <a:t>Experiment</a:t>
                      </a:r>
                      <a:endParaRPr lang="nl-NL" sz="1600" dirty="0">
                        <a:solidFill>
                          <a:srgbClr val="000000"/>
                        </a:solidFill>
                        <a:effectLst/>
                        <a:latin typeface="Calibri"/>
                        <a:ea typeface="Calibri"/>
                        <a:cs typeface="Times New Roman"/>
                      </a:endParaRPr>
                    </a:p>
                  </a:txBody>
                  <a:tcPr marL="68580" marR="68580" marT="0" marB="0"/>
                </a:tc>
                <a:tc>
                  <a:txBody>
                    <a:bodyPr/>
                    <a:lstStyle/>
                    <a:p>
                      <a:pPr algn="ctr">
                        <a:spcAft>
                          <a:spcPts val="0"/>
                        </a:spcAft>
                      </a:pPr>
                      <a:r>
                        <a:rPr lang="en-GB" sz="1600" dirty="0">
                          <a:effectLst/>
                        </a:rPr>
                        <a:t>Description</a:t>
                      </a:r>
                      <a:endParaRPr lang="nl-NL" sz="1600" dirty="0">
                        <a:solidFill>
                          <a:srgbClr val="000000"/>
                        </a:solidFill>
                        <a:effectLst/>
                        <a:latin typeface="Calibri"/>
                        <a:ea typeface="Calibri"/>
                        <a:cs typeface="Times New Roman"/>
                      </a:endParaRPr>
                    </a:p>
                  </a:txBody>
                  <a:tcPr marL="68580" marR="68580" marT="0" marB="0"/>
                </a:tc>
                <a:tc>
                  <a:txBody>
                    <a:bodyPr/>
                    <a:lstStyle/>
                    <a:p>
                      <a:pPr algn="ctr">
                        <a:spcAft>
                          <a:spcPts val="0"/>
                        </a:spcAft>
                      </a:pPr>
                      <a:r>
                        <a:rPr lang="en-GB" sz="1600" dirty="0">
                          <a:effectLst/>
                        </a:rPr>
                        <a:t>Back </a:t>
                      </a:r>
                      <a:r>
                        <a:rPr lang="en-GB" sz="1600" dirty="0" smtClean="0">
                          <a:effectLst/>
                        </a:rPr>
                        <a:t>pressure </a:t>
                      </a:r>
                    </a:p>
                    <a:p>
                      <a:pPr algn="ctr">
                        <a:spcAft>
                          <a:spcPts val="0"/>
                        </a:spcAft>
                      </a:pPr>
                      <a:r>
                        <a:rPr lang="en-GB" sz="1600" dirty="0" smtClean="0">
                          <a:effectLst/>
                        </a:rPr>
                        <a:t>(</a:t>
                      </a:r>
                      <a:r>
                        <a:rPr lang="en-GB" sz="1600" dirty="0">
                          <a:effectLst/>
                        </a:rPr>
                        <a:t>bar)</a:t>
                      </a:r>
                      <a:endParaRPr lang="nl-NL" sz="1600" dirty="0">
                        <a:solidFill>
                          <a:srgbClr val="000000"/>
                        </a:solidFill>
                        <a:effectLst/>
                        <a:latin typeface="Calibri"/>
                        <a:ea typeface="Calibri"/>
                        <a:cs typeface="Times New Roman"/>
                      </a:endParaRPr>
                    </a:p>
                  </a:txBody>
                  <a:tcPr marL="68580" marR="68580" marT="0" marB="0"/>
                </a:tc>
                <a:tc>
                  <a:txBody>
                    <a:bodyPr/>
                    <a:lstStyle/>
                    <a:p>
                      <a:pPr algn="ctr">
                        <a:spcAft>
                          <a:spcPts val="0"/>
                        </a:spcAft>
                      </a:pPr>
                      <a:r>
                        <a:rPr lang="en-GB" sz="1600" dirty="0">
                          <a:effectLst/>
                        </a:rPr>
                        <a:t>Flow rate </a:t>
                      </a:r>
                      <a:endParaRPr lang="en-GB" sz="1600" dirty="0" smtClean="0">
                        <a:effectLst/>
                      </a:endParaRPr>
                    </a:p>
                    <a:p>
                      <a:pPr algn="ctr">
                        <a:spcAft>
                          <a:spcPts val="0"/>
                        </a:spcAft>
                      </a:pPr>
                      <a:r>
                        <a:rPr lang="en-GB" sz="1600" dirty="0" smtClean="0">
                          <a:effectLst/>
                        </a:rPr>
                        <a:t>(</a:t>
                      </a:r>
                      <a:r>
                        <a:rPr lang="en-GB" sz="1600" dirty="0">
                          <a:effectLst/>
                        </a:rPr>
                        <a:t>cm³/min)</a:t>
                      </a:r>
                      <a:endParaRPr lang="nl-NL" sz="1600" dirty="0">
                        <a:solidFill>
                          <a:srgbClr val="000000"/>
                        </a:solidFill>
                        <a:effectLst/>
                        <a:latin typeface="Calibri"/>
                        <a:ea typeface="Calibri"/>
                        <a:cs typeface="Times New Roman"/>
                      </a:endParaRPr>
                    </a:p>
                  </a:txBody>
                  <a:tcPr marL="68580" marR="68580" marT="0" marB="0"/>
                </a:tc>
                <a:tc>
                  <a:txBody>
                    <a:bodyPr/>
                    <a:lstStyle/>
                    <a:p>
                      <a:pPr algn="ctr">
                        <a:spcAft>
                          <a:spcPts val="0"/>
                        </a:spcAft>
                      </a:pPr>
                      <a:r>
                        <a:rPr lang="en-GB" sz="1600" dirty="0">
                          <a:effectLst/>
                        </a:rPr>
                        <a:t>Injection </a:t>
                      </a:r>
                      <a:endParaRPr lang="en-GB" sz="1600" dirty="0" smtClean="0">
                        <a:effectLst/>
                      </a:endParaRPr>
                    </a:p>
                    <a:p>
                      <a:pPr algn="ctr">
                        <a:spcAft>
                          <a:spcPts val="0"/>
                        </a:spcAft>
                      </a:pPr>
                      <a:r>
                        <a:rPr lang="en-GB" sz="1600" dirty="0" smtClean="0">
                          <a:effectLst/>
                        </a:rPr>
                        <a:t>Pressure</a:t>
                      </a:r>
                    </a:p>
                    <a:p>
                      <a:pPr algn="ctr">
                        <a:spcAft>
                          <a:spcPts val="0"/>
                        </a:spcAft>
                      </a:pPr>
                      <a:r>
                        <a:rPr lang="en-GB" sz="1600" dirty="0" smtClean="0">
                          <a:effectLst/>
                        </a:rPr>
                        <a:t>(</a:t>
                      </a:r>
                      <a:r>
                        <a:rPr lang="en-GB" sz="1600" dirty="0">
                          <a:effectLst/>
                        </a:rPr>
                        <a:t>bar)</a:t>
                      </a:r>
                      <a:endParaRPr lang="nl-NL" sz="1600" dirty="0">
                        <a:solidFill>
                          <a:srgbClr val="000000"/>
                        </a:solidFill>
                        <a:effectLst/>
                        <a:latin typeface="Calibri"/>
                        <a:ea typeface="Calibri"/>
                        <a:cs typeface="Times New Roman"/>
                      </a:endParaRPr>
                    </a:p>
                  </a:txBody>
                  <a:tcPr marL="68580" marR="68580" marT="0" marB="0"/>
                </a:tc>
                <a:tc>
                  <a:txBody>
                    <a:bodyPr/>
                    <a:lstStyle/>
                    <a:p>
                      <a:pPr algn="ctr">
                        <a:spcAft>
                          <a:spcPts val="0"/>
                        </a:spcAft>
                      </a:pPr>
                      <a:r>
                        <a:rPr lang="en-GB" sz="1600" dirty="0" smtClean="0">
                          <a:effectLst/>
                        </a:rPr>
                        <a:t>Flow direction</a:t>
                      </a:r>
                      <a:endParaRPr lang="nl-NL" sz="1600" dirty="0">
                        <a:solidFill>
                          <a:srgbClr val="000000"/>
                        </a:solidFill>
                        <a:effectLst/>
                        <a:latin typeface="Calibri"/>
                        <a:ea typeface="Calibri"/>
                        <a:cs typeface="Times New Roman"/>
                      </a:endParaRPr>
                    </a:p>
                  </a:txBody>
                  <a:tcPr marL="68580" marR="68580" marT="0" marB="0"/>
                </a:tc>
              </a:tr>
              <a:tr h="370840">
                <a:tc>
                  <a:txBody>
                    <a:bodyPr/>
                    <a:lstStyle/>
                    <a:p>
                      <a:pPr algn="ctr">
                        <a:spcAft>
                          <a:spcPts val="0"/>
                        </a:spcAft>
                      </a:pPr>
                      <a:r>
                        <a:rPr lang="en-GB" sz="1600" dirty="0">
                          <a:effectLst/>
                        </a:rPr>
                        <a:t>1</a:t>
                      </a:r>
                      <a:endParaRPr lang="nl-NL" sz="1600" dirty="0">
                        <a:solidFill>
                          <a:srgbClr val="000000"/>
                        </a:solidFill>
                        <a:effectLst/>
                        <a:latin typeface="Calibri"/>
                        <a:ea typeface="Calibri"/>
                        <a:cs typeface="Times New Roman"/>
                      </a:endParaRPr>
                    </a:p>
                  </a:txBody>
                  <a:tcPr marL="68580" marR="68580" marT="0" marB="0"/>
                </a:tc>
                <a:tc>
                  <a:txBody>
                    <a:bodyPr/>
                    <a:lstStyle/>
                    <a:p>
                      <a:pPr algn="ctr">
                        <a:spcAft>
                          <a:spcPts val="0"/>
                        </a:spcAft>
                      </a:pPr>
                      <a:r>
                        <a:rPr lang="en-GB" sz="1600" dirty="0" smtClean="0">
                          <a:effectLst/>
                        </a:rPr>
                        <a:t>1,2,3,4</a:t>
                      </a:r>
                      <a:r>
                        <a:rPr lang="en-GB" sz="1600" baseline="0" dirty="0" smtClean="0">
                          <a:effectLst/>
                        </a:rPr>
                        <a:t> and </a:t>
                      </a:r>
                      <a:r>
                        <a:rPr lang="en-GB" sz="1600" dirty="0" smtClean="0">
                          <a:effectLst/>
                        </a:rPr>
                        <a:t>5</a:t>
                      </a:r>
                      <a:endParaRPr lang="nl-NL" sz="1600" dirty="0">
                        <a:solidFill>
                          <a:srgbClr val="000000"/>
                        </a:solidFill>
                        <a:effectLst/>
                        <a:latin typeface="Calibri"/>
                        <a:ea typeface="Calibri"/>
                        <a:cs typeface="Times New Roman"/>
                      </a:endParaRPr>
                    </a:p>
                  </a:txBody>
                  <a:tcPr marL="68580" marR="68580" marT="0" marB="0"/>
                </a:tc>
                <a:tc>
                  <a:txBody>
                    <a:bodyPr/>
                    <a:lstStyle/>
                    <a:p>
                      <a:pPr algn="ctr">
                        <a:spcAft>
                          <a:spcPts val="0"/>
                        </a:spcAft>
                      </a:pPr>
                      <a:r>
                        <a:rPr lang="en-GB" sz="1600">
                          <a:effectLst/>
                        </a:rPr>
                        <a:t>CO2 flushing</a:t>
                      </a:r>
                      <a:endParaRPr lang="nl-NL" sz="1600">
                        <a:solidFill>
                          <a:srgbClr val="000000"/>
                        </a:solidFill>
                        <a:effectLst/>
                        <a:latin typeface="Calibri"/>
                        <a:ea typeface="Calibri"/>
                        <a:cs typeface="Times New Roman"/>
                      </a:endParaRPr>
                    </a:p>
                  </a:txBody>
                  <a:tcPr marL="68580" marR="68580" marT="0" marB="0"/>
                </a:tc>
                <a:tc>
                  <a:txBody>
                    <a:bodyPr/>
                    <a:lstStyle/>
                    <a:p>
                      <a:pPr algn="ctr">
                        <a:spcAft>
                          <a:spcPts val="0"/>
                        </a:spcAft>
                      </a:pPr>
                      <a:r>
                        <a:rPr lang="en-GB" sz="1600">
                          <a:effectLst/>
                        </a:rPr>
                        <a:t>-</a:t>
                      </a:r>
                      <a:endParaRPr lang="nl-NL" sz="1600">
                        <a:solidFill>
                          <a:srgbClr val="000000"/>
                        </a:solidFill>
                        <a:effectLst/>
                        <a:latin typeface="Calibri"/>
                        <a:ea typeface="Calibri"/>
                        <a:cs typeface="Times New Roman"/>
                      </a:endParaRPr>
                    </a:p>
                  </a:txBody>
                  <a:tcPr marL="68580" marR="68580" marT="0" marB="0"/>
                </a:tc>
                <a:tc>
                  <a:txBody>
                    <a:bodyPr/>
                    <a:lstStyle/>
                    <a:p>
                      <a:pPr algn="ctr">
                        <a:spcAft>
                          <a:spcPts val="0"/>
                        </a:spcAft>
                      </a:pPr>
                      <a:r>
                        <a:rPr lang="en-GB" sz="1600">
                          <a:effectLst/>
                        </a:rPr>
                        <a:t>-</a:t>
                      </a:r>
                      <a:endParaRPr lang="nl-NL" sz="1600">
                        <a:solidFill>
                          <a:srgbClr val="000000"/>
                        </a:solidFill>
                        <a:effectLst/>
                        <a:latin typeface="Calibri"/>
                        <a:ea typeface="Calibri"/>
                        <a:cs typeface="Times New Roman"/>
                      </a:endParaRPr>
                    </a:p>
                  </a:txBody>
                  <a:tcPr marL="68580" marR="68580" marT="0" marB="0"/>
                </a:tc>
                <a:tc>
                  <a:txBody>
                    <a:bodyPr/>
                    <a:lstStyle/>
                    <a:p>
                      <a:pPr algn="ctr">
                        <a:spcAft>
                          <a:spcPts val="0"/>
                        </a:spcAft>
                      </a:pPr>
                      <a:r>
                        <a:rPr lang="en-GB" sz="1600" dirty="0">
                          <a:effectLst/>
                        </a:rPr>
                        <a:t>5</a:t>
                      </a:r>
                      <a:endParaRPr lang="nl-NL" sz="1600" dirty="0">
                        <a:solidFill>
                          <a:srgbClr val="000000"/>
                        </a:solidFill>
                        <a:effectLst/>
                        <a:latin typeface="Calibri"/>
                        <a:ea typeface="Calibri"/>
                        <a:cs typeface="Times New Roman"/>
                      </a:endParaRPr>
                    </a:p>
                  </a:txBody>
                  <a:tcPr marL="68580" marR="68580" marT="0" marB="0"/>
                </a:tc>
                <a:tc>
                  <a:txBody>
                    <a:bodyPr/>
                    <a:lstStyle/>
                    <a:p>
                      <a:pPr algn="ctr">
                        <a:spcAft>
                          <a:spcPts val="0"/>
                        </a:spcAft>
                      </a:pPr>
                      <a:r>
                        <a:rPr lang="en-GB" sz="1600" dirty="0" smtClean="0">
                          <a:effectLst/>
                        </a:rPr>
                        <a:t>Down</a:t>
                      </a:r>
                      <a:endParaRPr lang="nl-NL" sz="1600" dirty="0">
                        <a:solidFill>
                          <a:srgbClr val="000000"/>
                        </a:solidFill>
                        <a:effectLst/>
                        <a:latin typeface="Calibri"/>
                        <a:ea typeface="Calibri"/>
                        <a:cs typeface="Times New Roman"/>
                      </a:endParaRPr>
                    </a:p>
                  </a:txBody>
                  <a:tcPr marL="68580" marR="68580" marT="0" marB="0"/>
                </a:tc>
              </a:tr>
              <a:tr h="370840">
                <a:tc>
                  <a:txBody>
                    <a:bodyPr/>
                    <a:lstStyle/>
                    <a:p>
                      <a:pPr algn="ctr">
                        <a:spcAft>
                          <a:spcPts val="0"/>
                        </a:spcAft>
                      </a:pPr>
                      <a:r>
                        <a:rPr lang="en-GB" sz="1600" dirty="0" smtClean="0">
                          <a:effectLst/>
                        </a:rPr>
                        <a:t>2</a:t>
                      </a:r>
                      <a:endParaRPr lang="nl-NL" sz="1600" dirty="0">
                        <a:solidFill>
                          <a:srgbClr val="000000"/>
                        </a:solidFill>
                        <a:effectLst/>
                        <a:latin typeface="Calibri"/>
                        <a:ea typeface="Calibri"/>
                        <a:cs typeface="Times New Roman"/>
                      </a:endParaRPr>
                    </a:p>
                  </a:txBody>
                  <a:tcPr marL="68580" marR="68580" marT="0" marB="0"/>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600" dirty="0" smtClean="0">
                          <a:effectLst/>
                        </a:rPr>
                        <a:t>1,2,3,4</a:t>
                      </a:r>
                      <a:r>
                        <a:rPr lang="en-GB" sz="1600" baseline="0" dirty="0" smtClean="0">
                          <a:effectLst/>
                        </a:rPr>
                        <a:t> and </a:t>
                      </a:r>
                      <a:r>
                        <a:rPr lang="en-GB" sz="1600" dirty="0" smtClean="0">
                          <a:effectLst/>
                        </a:rPr>
                        <a:t>5</a:t>
                      </a:r>
                      <a:endParaRPr lang="nl-NL" sz="1600" dirty="0" smtClean="0">
                        <a:effectLst/>
                      </a:endParaRPr>
                    </a:p>
                    <a:p>
                      <a:pPr algn="ctr">
                        <a:spcAft>
                          <a:spcPts val="0"/>
                        </a:spcAft>
                      </a:pPr>
                      <a:endParaRPr lang="nl-NL" sz="1600" dirty="0">
                        <a:solidFill>
                          <a:srgbClr val="000000"/>
                        </a:solidFill>
                        <a:effectLst/>
                        <a:latin typeface="Calibri"/>
                        <a:ea typeface="Calibri"/>
                        <a:cs typeface="Times New Roman"/>
                      </a:endParaRPr>
                    </a:p>
                  </a:txBody>
                  <a:tcPr marL="68580" marR="68580" marT="0" marB="0"/>
                </a:tc>
                <a:tc>
                  <a:txBody>
                    <a:bodyPr/>
                    <a:lstStyle/>
                    <a:p>
                      <a:pPr algn="ctr">
                        <a:spcAft>
                          <a:spcPts val="0"/>
                        </a:spcAft>
                      </a:pPr>
                      <a:r>
                        <a:rPr lang="en-GB" sz="1600" dirty="0">
                          <a:effectLst/>
                        </a:rPr>
                        <a:t>Brine saturation</a:t>
                      </a:r>
                      <a:endParaRPr lang="nl-NL" sz="1600" dirty="0">
                        <a:effectLst/>
                      </a:endParaRPr>
                    </a:p>
                    <a:p>
                      <a:pPr algn="ctr">
                        <a:spcAft>
                          <a:spcPts val="0"/>
                        </a:spcAft>
                      </a:pPr>
                      <a:r>
                        <a:rPr lang="en-GB" sz="1600" dirty="0" smtClean="0">
                          <a:effectLst/>
                        </a:rPr>
                        <a:t>(3 </a:t>
                      </a:r>
                      <a:r>
                        <a:rPr lang="en-GB" sz="1600" dirty="0" err="1">
                          <a:effectLst/>
                        </a:rPr>
                        <a:t>wt</a:t>
                      </a:r>
                      <a:r>
                        <a:rPr lang="en-GB" sz="1600" dirty="0">
                          <a:effectLst/>
                        </a:rPr>
                        <a:t>% </a:t>
                      </a:r>
                      <a:r>
                        <a:rPr lang="en-GB" sz="1600" dirty="0" err="1">
                          <a:effectLst/>
                        </a:rPr>
                        <a:t>NaCl</a:t>
                      </a:r>
                      <a:r>
                        <a:rPr lang="en-GB" sz="1600" dirty="0">
                          <a:effectLst/>
                        </a:rPr>
                        <a:t>)</a:t>
                      </a:r>
                      <a:endParaRPr lang="nl-NL" sz="1600" dirty="0">
                        <a:solidFill>
                          <a:srgbClr val="000000"/>
                        </a:solidFill>
                        <a:effectLst/>
                        <a:latin typeface="Calibri"/>
                        <a:ea typeface="Calibri"/>
                        <a:cs typeface="Times New Roman"/>
                      </a:endParaRPr>
                    </a:p>
                  </a:txBody>
                  <a:tcPr marL="68580" marR="68580" marT="0" marB="0"/>
                </a:tc>
                <a:tc>
                  <a:txBody>
                    <a:bodyPr/>
                    <a:lstStyle/>
                    <a:p>
                      <a:pPr algn="ctr">
                        <a:spcAft>
                          <a:spcPts val="0"/>
                        </a:spcAft>
                      </a:pPr>
                      <a:r>
                        <a:rPr lang="en-GB" sz="1600" dirty="0" smtClean="0">
                          <a:effectLst/>
                        </a:rPr>
                        <a:t>25</a:t>
                      </a:r>
                      <a:endParaRPr lang="nl-NL" sz="1600" dirty="0">
                        <a:solidFill>
                          <a:srgbClr val="000000"/>
                        </a:solidFill>
                        <a:effectLst/>
                        <a:latin typeface="Calibri"/>
                        <a:ea typeface="Calibri"/>
                        <a:cs typeface="Times New Roman"/>
                      </a:endParaRPr>
                    </a:p>
                  </a:txBody>
                  <a:tcPr marL="68580" marR="68580" marT="0" marB="0"/>
                </a:tc>
                <a:tc>
                  <a:txBody>
                    <a:bodyPr/>
                    <a:lstStyle/>
                    <a:p>
                      <a:pPr algn="ctr">
                        <a:spcAft>
                          <a:spcPts val="0"/>
                        </a:spcAft>
                      </a:pPr>
                      <a:r>
                        <a:rPr lang="en-GB" sz="1600" dirty="0" smtClean="0">
                          <a:effectLst/>
                        </a:rPr>
                        <a:t>2.0</a:t>
                      </a:r>
                      <a:endParaRPr lang="nl-NL" sz="1600" dirty="0">
                        <a:solidFill>
                          <a:srgbClr val="000000"/>
                        </a:solidFill>
                        <a:effectLst/>
                        <a:latin typeface="Calibri"/>
                        <a:ea typeface="Calibri"/>
                        <a:cs typeface="Times New Roman"/>
                      </a:endParaRPr>
                    </a:p>
                  </a:txBody>
                  <a:tcPr marL="68580" marR="68580" marT="0" marB="0"/>
                </a:tc>
                <a:tc>
                  <a:txBody>
                    <a:bodyPr/>
                    <a:lstStyle/>
                    <a:p>
                      <a:pPr algn="ctr">
                        <a:spcAft>
                          <a:spcPts val="0"/>
                        </a:spcAft>
                      </a:pPr>
                      <a:r>
                        <a:rPr lang="en-GB" sz="1600">
                          <a:effectLst/>
                        </a:rPr>
                        <a:t>-</a:t>
                      </a:r>
                      <a:endParaRPr lang="nl-NL" sz="1600">
                        <a:solidFill>
                          <a:srgbClr val="000000"/>
                        </a:solidFill>
                        <a:effectLst/>
                        <a:latin typeface="Calibri"/>
                        <a:ea typeface="Calibri"/>
                        <a:cs typeface="Times New Roman"/>
                      </a:endParaRPr>
                    </a:p>
                  </a:txBody>
                  <a:tcPr marL="68580" marR="68580" marT="0" marB="0"/>
                </a:tc>
                <a:tc>
                  <a:txBody>
                    <a:bodyPr/>
                    <a:lstStyle/>
                    <a:p>
                      <a:pPr algn="ctr">
                        <a:spcAft>
                          <a:spcPts val="0"/>
                        </a:spcAft>
                      </a:pPr>
                      <a:r>
                        <a:rPr lang="en-GB" sz="1600" dirty="0" smtClean="0">
                          <a:effectLst/>
                        </a:rPr>
                        <a:t>Up</a:t>
                      </a:r>
                      <a:endParaRPr lang="nl-NL" sz="1600" dirty="0">
                        <a:solidFill>
                          <a:srgbClr val="000000"/>
                        </a:solidFill>
                        <a:effectLst/>
                        <a:latin typeface="Calibri"/>
                        <a:ea typeface="Calibri"/>
                        <a:cs typeface="Times New Roman"/>
                      </a:endParaRPr>
                    </a:p>
                  </a:txBody>
                  <a:tcPr marL="68580" marR="68580" marT="0" marB="0"/>
                </a:tc>
              </a:tr>
              <a:tr h="370840">
                <a:tc>
                  <a:txBody>
                    <a:bodyPr/>
                    <a:lstStyle/>
                    <a:p>
                      <a:pPr algn="ctr">
                        <a:spcAft>
                          <a:spcPts val="0"/>
                        </a:spcAft>
                      </a:pPr>
                      <a:r>
                        <a:rPr lang="en-GB" sz="1600" dirty="0" smtClean="0">
                          <a:effectLst/>
                        </a:rPr>
                        <a:t>3</a:t>
                      </a:r>
                      <a:endParaRPr lang="nl-NL" sz="1600" dirty="0">
                        <a:solidFill>
                          <a:srgbClr val="000000"/>
                        </a:solidFill>
                        <a:effectLst/>
                        <a:latin typeface="Calibri"/>
                        <a:ea typeface="Calibri"/>
                        <a:cs typeface="Times New Roman"/>
                      </a:endParaRPr>
                    </a:p>
                  </a:txBody>
                  <a:tcPr marL="68580" marR="68580" marT="0" marB="0"/>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600" dirty="0" smtClean="0">
                          <a:effectLst/>
                        </a:rPr>
                        <a:t>1,2,3,4</a:t>
                      </a:r>
                      <a:r>
                        <a:rPr lang="en-GB" sz="1600" baseline="0" dirty="0" smtClean="0">
                          <a:effectLst/>
                        </a:rPr>
                        <a:t> and </a:t>
                      </a:r>
                      <a:r>
                        <a:rPr lang="en-GB" sz="1600" dirty="0" smtClean="0">
                          <a:effectLst/>
                        </a:rPr>
                        <a:t>5</a:t>
                      </a:r>
                      <a:endParaRPr lang="nl-NL" sz="1600" dirty="0" smtClean="0">
                        <a:solidFill>
                          <a:srgbClr val="000000"/>
                        </a:solidFill>
                        <a:effectLst/>
                        <a:latin typeface="+mn-lt"/>
                        <a:ea typeface="Calibri"/>
                        <a:cs typeface="Times New Roman"/>
                      </a:endParaRPr>
                    </a:p>
                  </a:txBody>
                  <a:tcPr marL="68580" marR="68580" marT="0" marB="0"/>
                </a:tc>
                <a:tc>
                  <a:txBody>
                    <a:bodyPr/>
                    <a:lstStyle/>
                    <a:p>
                      <a:pPr algn="ctr">
                        <a:spcAft>
                          <a:spcPts val="0"/>
                        </a:spcAft>
                      </a:pPr>
                      <a:r>
                        <a:rPr lang="en-GB" sz="1600" dirty="0">
                          <a:effectLst/>
                        </a:rPr>
                        <a:t>Oil injection</a:t>
                      </a:r>
                      <a:endParaRPr lang="nl-NL" sz="1600" dirty="0">
                        <a:solidFill>
                          <a:srgbClr val="000000"/>
                        </a:solidFill>
                        <a:effectLst/>
                        <a:latin typeface="Calibri"/>
                        <a:ea typeface="Calibri"/>
                        <a:cs typeface="Times New Roman"/>
                      </a:endParaRPr>
                    </a:p>
                  </a:txBody>
                  <a:tcPr marL="68580" marR="68580" marT="0" marB="0"/>
                </a:tc>
                <a:tc>
                  <a:txBody>
                    <a:bodyPr/>
                    <a:lstStyle/>
                    <a:p>
                      <a:pPr algn="ctr">
                        <a:spcAft>
                          <a:spcPts val="0"/>
                        </a:spcAft>
                      </a:pPr>
                      <a:r>
                        <a:rPr lang="en-GB" sz="1600" dirty="0" smtClean="0">
                          <a:effectLst/>
                        </a:rPr>
                        <a:t>0</a:t>
                      </a:r>
                      <a:endParaRPr lang="nl-NL" sz="1600" dirty="0">
                        <a:solidFill>
                          <a:srgbClr val="000000"/>
                        </a:solidFill>
                        <a:effectLst/>
                        <a:latin typeface="Calibri"/>
                        <a:ea typeface="Calibri"/>
                        <a:cs typeface="Times New Roman"/>
                      </a:endParaRPr>
                    </a:p>
                  </a:txBody>
                  <a:tcPr marL="68580" marR="68580" marT="0" marB="0"/>
                </a:tc>
                <a:tc>
                  <a:txBody>
                    <a:bodyPr/>
                    <a:lstStyle/>
                    <a:p>
                      <a:pPr algn="ctr">
                        <a:spcAft>
                          <a:spcPts val="0"/>
                        </a:spcAft>
                      </a:pPr>
                      <a:r>
                        <a:rPr lang="en-GB" sz="1600" dirty="0" smtClean="0">
                          <a:effectLst/>
                        </a:rPr>
                        <a:t>2.0</a:t>
                      </a:r>
                      <a:endParaRPr lang="nl-NL" sz="1600" dirty="0">
                        <a:solidFill>
                          <a:srgbClr val="000000"/>
                        </a:solidFill>
                        <a:effectLst/>
                        <a:latin typeface="Calibri"/>
                        <a:ea typeface="Calibri"/>
                        <a:cs typeface="Times New Roman"/>
                      </a:endParaRPr>
                    </a:p>
                  </a:txBody>
                  <a:tcPr marL="68580" marR="68580" marT="0" marB="0"/>
                </a:tc>
                <a:tc>
                  <a:txBody>
                    <a:bodyPr/>
                    <a:lstStyle/>
                    <a:p>
                      <a:pPr algn="ctr">
                        <a:spcAft>
                          <a:spcPts val="0"/>
                        </a:spcAft>
                      </a:pPr>
                      <a:r>
                        <a:rPr lang="en-GB" sz="1600" dirty="0">
                          <a:effectLst/>
                        </a:rPr>
                        <a:t>-</a:t>
                      </a:r>
                      <a:endParaRPr lang="nl-NL" sz="1600" dirty="0">
                        <a:solidFill>
                          <a:srgbClr val="000000"/>
                        </a:solidFill>
                        <a:effectLst/>
                        <a:latin typeface="Calibri"/>
                        <a:ea typeface="Calibri"/>
                        <a:cs typeface="Times New Roman"/>
                      </a:endParaRPr>
                    </a:p>
                  </a:txBody>
                  <a:tcPr marL="68580" marR="68580" marT="0" marB="0"/>
                </a:tc>
                <a:tc>
                  <a:txBody>
                    <a:bodyPr/>
                    <a:lstStyle/>
                    <a:p>
                      <a:pPr algn="ctr">
                        <a:spcAft>
                          <a:spcPts val="0"/>
                        </a:spcAft>
                      </a:pPr>
                      <a:r>
                        <a:rPr lang="en-GB" sz="1600" dirty="0" smtClean="0">
                          <a:effectLst/>
                        </a:rPr>
                        <a:t>Down</a:t>
                      </a:r>
                      <a:endParaRPr lang="nl-NL" sz="1600" dirty="0">
                        <a:solidFill>
                          <a:srgbClr val="000000"/>
                        </a:solidFill>
                        <a:effectLst/>
                        <a:latin typeface="Calibri"/>
                        <a:ea typeface="Calibri"/>
                        <a:cs typeface="Times New Roman"/>
                      </a:endParaRPr>
                    </a:p>
                  </a:txBody>
                  <a:tcPr marL="68580" marR="68580" marT="0" marB="0"/>
                </a:tc>
              </a:tr>
              <a:tr h="370840">
                <a:tc>
                  <a:txBody>
                    <a:bodyPr/>
                    <a:lstStyle/>
                    <a:p>
                      <a:pPr algn="ctr">
                        <a:spcAft>
                          <a:spcPts val="0"/>
                        </a:spcAft>
                      </a:pPr>
                      <a:r>
                        <a:rPr lang="en-GB" sz="1600" dirty="0" smtClean="0">
                          <a:effectLst/>
                        </a:rPr>
                        <a:t>4</a:t>
                      </a:r>
                      <a:endParaRPr lang="nl-NL" sz="1600" dirty="0">
                        <a:solidFill>
                          <a:srgbClr val="000000"/>
                        </a:solidFill>
                        <a:effectLst/>
                        <a:latin typeface="Calibri"/>
                        <a:ea typeface="Calibri"/>
                        <a:cs typeface="Times New Roman"/>
                      </a:endParaRPr>
                    </a:p>
                  </a:txBody>
                  <a:tcPr marL="68580" marR="68580" marT="0" marB="0"/>
                </a:tc>
                <a:tc>
                  <a:txBody>
                    <a:bodyPr/>
                    <a:lstStyle/>
                    <a:p>
                      <a:pPr algn="ctr">
                        <a:spcAft>
                          <a:spcPts val="0"/>
                        </a:spcAft>
                      </a:pPr>
                      <a:r>
                        <a:rPr lang="en-GB" sz="1600" dirty="0" smtClean="0">
                          <a:effectLst/>
                        </a:rPr>
                        <a:t>4</a:t>
                      </a:r>
                      <a:endParaRPr lang="nl-NL" sz="1600" dirty="0">
                        <a:solidFill>
                          <a:srgbClr val="000000"/>
                        </a:solidFill>
                        <a:effectLst/>
                        <a:latin typeface="Calibri"/>
                        <a:ea typeface="Calibri"/>
                        <a:cs typeface="Times New Roman"/>
                      </a:endParaRPr>
                    </a:p>
                  </a:txBody>
                  <a:tcPr marL="68580" marR="68580" marT="0" marB="0"/>
                </a:tc>
                <a:tc>
                  <a:txBody>
                    <a:bodyPr/>
                    <a:lstStyle/>
                    <a:p>
                      <a:pPr algn="ctr">
                        <a:spcAft>
                          <a:spcPts val="0"/>
                        </a:spcAft>
                      </a:pPr>
                      <a:r>
                        <a:rPr lang="en-GB" sz="1600" dirty="0" smtClean="0">
                          <a:effectLst/>
                        </a:rPr>
                        <a:t>Water flooding</a:t>
                      </a:r>
                      <a:endParaRPr lang="nl-NL" sz="1600" dirty="0">
                        <a:effectLst/>
                      </a:endParaRPr>
                    </a:p>
                    <a:p>
                      <a:pPr algn="ctr">
                        <a:spcAft>
                          <a:spcPts val="0"/>
                        </a:spcAft>
                      </a:pPr>
                      <a:r>
                        <a:rPr lang="en-GB" sz="1600" dirty="0" smtClean="0">
                          <a:effectLst/>
                        </a:rPr>
                        <a:t>(3 </a:t>
                      </a:r>
                      <a:r>
                        <a:rPr lang="en-GB" sz="1600" dirty="0" err="1">
                          <a:effectLst/>
                        </a:rPr>
                        <a:t>wt</a:t>
                      </a:r>
                      <a:r>
                        <a:rPr lang="en-GB" sz="1600" dirty="0">
                          <a:effectLst/>
                        </a:rPr>
                        <a:t>% </a:t>
                      </a:r>
                      <a:r>
                        <a:rPr lang="en-GB" sz="1600" dirty="0" err="1">
                          <a:effectLst/>
                        </a:rPr>
                        <a:t>NaCl</a:t>
                      </a:r>
                      <a:r>
                        <a:rPr lang="en-GB" sz="1600" dirty="0">
                          <a:effectLst/>
                        </a:rPr>
                        <a:t>)</a:t>
                      </a:r>
                      <a:endParaRPr lang="nl-NL" sz="1600" dirty="0">
                        <a:solidFill>
                          <a:srgbClr val="000000"/>
                        </a:solidFill>
                        <a:effectLst/>
                        <a:latin typeface="Calibri"/>
                        <a:ea typeface="Calibri"/>
                        <a:cs typeface="Times New Roman"/>
                      </a:endParaRPr>
                    </a:p>
                  </a:txBody>
                  <a:tcPr marL="68580" marR="68580" marT="0" marB="0"/>
                </a:tc>
                <a:tc>
                  <a:txBody>
                    <a:bodyPr/>
                    <a:lstStyle/>
                    <a:p>
                      <a:pPr algn="ctr">
                        <a:spcAft>
                          <a:spcPts val="0"/>
                        </a:spcAft>
                      </a:pPr>
                      <a:r>
                        <a:rPr lang="en-GB" sz="1600" dirty="0" smtClean="0">
                          <a:effectLst/>
                        </a:rPr>
                        <a:t>0</a:t>
                      </a:r>
                      <a:endParaRPr lang="nl-NL" sz="1600" dirty="0">
                        <a:solidFill>
                          <a:srgbClr val="000000"/>
                        </a:solidFill>
                        <a:effectLst/>
                        <a:latin typeface="Calibri"/>
                        <a:ea typeface="Calibri"/>
                        <a:cs typeface="Times New Roman"/>
                      </a:endParaRPr>
                    </a:p>
                  </a:txBody>
                  <a:tcPr marL="68580" marR="68580" marT="0" marB="0"/>
                </a:tc>
                <a:tc>
                  <a:txBody>
                    <a:bodyPr/>
                    <a:lstStyle/>
                    <a:p>
                      <a:pPr algn="ctr">
                        <a:spcAft>
                          <a:spcPts val="0"/>
                        </a:spcAft>
                      </a:pPr>
                      <a:r>
                        <a:rPr lang="en-GB" sz="1600" dirty="0" smtClean="0">
                          <a:effectLst/>
                        </a:rPr>
                        <a:t>2.0</a:t>
                      </a:r>
                      <a:endParaRPr lang="nl-NL" sz="1600" dirty="0">
                        <a:solidFill>
                          <a:srgbClr val="000000"/>
                        </a:solidFill>
                        <a:effectLst/>
                        <a:latin typeface="Calibri"/>
                        <a:ea typeface="Calibri"/>
                        <a:cs typeface="Times New Roman"/>
                      </a:endParaRPr>
                    </a:p>
                  </a:txBody>
                  <a:tcPr marL="68580" marR="68580" marT="0" marB="0"/>
                </a:tc>
                <a:tc>
                  <a:txBody>
                    <a:bodyPr/>
                    <a:lstStyle/>
                    <a:p>
                      <a:pPr algn="ctr">
                        <a:spcAft>
                          <a:spcPts val="0"/>
                        </a:spcAft>
                      </a:pPr>
                      <a:r>
                        <a:rPr lang="en-GB" sz="1600" dirty="0">
                          <a:effectLst/>
                        </a:rPr>
                        <a:t>-</a:t>
                      </a:r>
                      <a:endParaRPr lang="nl-NL" sz="1600" dirty="0">
                        <a:solidFill>
                          <a:srgbClr val="000000"/>
                        </a:solidFill>
                        <a:effectLst/>
                        <a:latin typeface="Calibri"/>
                        <a:ea typeface="Calibri"/>
                        <a:cs typeface="Times New Roman"/>
                      </a:endParaRPr>
                    </a:p>
                  </a:txBody>
                  <a:tcPr marL="68580" marR="68580" marT="0" marB="0"/>
                </a:tc>
                <a:tc>
                  <a:txBody>
                    <a:bodyPr/>
                    <a:lstStyle/>
                    <a:p>
                      <a:pPr algn="ctr">
                        <a:spcAft>
                          <a:spcPts val="0"/>
                        </a:spcAft>
                      </a:pPr>
                      <a:r>
                        <a:rPr lang="en-GB" sz="1600" dirty="0" smtClean="0">
                          <a:effectLst/>
                        </a:rPr>
                        <a:t>Up</a:t>
                      </a:r>
                      <a:endParaRPr lang="nl-NL" sz="1600" dirty="0">
                        <a:solidFill>
                          <a:srgbClr val="000000"/>
                        </a:solidFill>
                        <a:effectLst/>
                        <a:latin typeface="Calibri"/>
                        <a:ea typeface="Calibri"/>
                        <a:cs typeface="Times New Roman"/>
                      </a:endParaRPr>
                    </a:p>
                  </a:txBody>
                  <a:tcPr marL="68580" marR="68580" marT="0" marB="0"/>
                </a:tc>
              </a:tr>
              <a:tr h="370840">
                <a:tc>
                  <a:txBody>
                    <a:bodyPr/>
                    <a:lstStyle/>
                    <a:p>
                      <a:pPr algn="ctr">
                        <a:spcAft>
                          <a:spcPts val="0"/>
                        </a:spcAft>
                      </a:pPr>
                      <a:r>
                        <a:rPr lang="en-GB" sz="1600" dirty="0" smtClean="0">
                          <a:effectLst/>
                        </a:rPr>
                        <a:t>5</a:t>
                      </a:r>
                      <a:endParaRPr lang="nl-NL" sz="1600" dirty="0">
                        <a:solidFill>
                          <a:srgbClr val="000000"/>
                        </a:solidFill>
                        <a:effectLst/>
                        <a:latin typeface="Calibri"/>
                        <a:ea typeface="Calibri"/>
                        <a:cs typeface="Times New Roman"/>
                      </a:endParaRPr>
                    </a:p>
                  </a:txBody>
                  <a:tcPr marL="68580" marR="68580" marT="0" marB="0"/>
                </a:tc>
                <a:tc>
                  <a:txBody>
                    <a:bodyPr/>
                    <a:lstStyle/>
                    <a:p>
                      <a:pPr algn="ctr">
                        <a:spcAft>
                          <a:spcPts val="0"/>
                        </a:spcAft>
                      </a:pPr>
                      <a:r>
                        <a:rPr lang="en-GB" sz="1600" dirty="0" smtClean="0">
                          <a:effectLst/>
                        </a:rPr>
                        <a:t>1,2</a:t>
                      </a:r>
                      <a:r>
                        <a:rPr lang="en-GB" sz="1600" baseline="0" dirty="0" smtClean="0">
                          <a:effectLst/>
                        </a:rPr>
                        <a:t>,3 and 4</a:t>
                      </a:r>
                      <a:endParaRPr lang="nl-NL" sz="1600" dirty="0">
                        <a:solidFill>
                          <a:srgbClr val="000000"/>
                        </a:solidFill>
                        <a:effectLst/>
                        <a:latin typeface="Calibri"/>
                        <a:ea typeface="Calibri"/>
                        <a:cs typeface="Times New Roman"/>
                      </a:endParaRPr>
                    </a:p>
                  </a:txBody>
                  <a:tcPr marL="68580" marR="68580" marT="0" marB="0"/>
                </a:tc>
                <a:tc>
                  <a:txBody>
                    <a:bodyPr/>
                    <a:lstStyle/>
                    <a:p>
                      <a:pPr algn="ctr">
                        <a:spcAft>
                          <a:spcPts val="0"/>
                        </a:spcAft>
                      </a:pPr>
                      <a:r>
                        <a:rPr lang="en-GB" sz="1600" dirty="0" smtClean="0">
                          <a:effectLst/>
                        </a:rPr>
                        <a:t>Gas flooding</a:t>
                      </a:r>
                      <a:endParaRPr lang="nl-NL" sz="1600" dirty="0">
                        <a:solidFill>
                          <a:srgbClr val="000000"/>
                        </a:solidFill>
                        <a:effectLst/>
                        <a:latin typeface="Calibri"/>
                        <a:ea typeface="Calibri"/>
                        <a:cs typeface="Times New Roman"/>
                      </a:endParaRPr>
                    </a:p>
                  </a:txBody>
                  <a:tcPr marL="68580" marR="68580" marT="0" marB="0"/>
                </a:tc>
                <a:tc>
                  <a:txBody>
                    <a:bodyPr/>
                    <a:lstStyle/>
                    <a:p>
                      <a:pPr algn="ctr">
                        <a:spcAft>
                          <a:spcPts val="0"/>
                        </a:spcAft>
                      </a:pPr>
                      <a:r>
                        <a:rPr lang="en-GB" sz="1600" dirty="0" smtClean="0">
                          <a:effectLst/>
                        </a:rPr>
                        <a:t>Test 1: 5,</a:t>
                      </a:r>
                      <a:r>
                        <a:rPr lang="en-GB" sz="1600" baseline="0" dirty="0" smtClean="0">
                          <a:effectLst/>
                        </a:rPr>
                        <a:t> 10, 20, 40 and 60</a:t>
                      </a:r>
                    </a:p>
                    <a:p>
                      <a:pPr algn="ctr">
                        <a:spcAft>
                          <a:spcPts val="0"/>
                        </a:spcAft>
                      </a:pPr>
                      <a:r>
                        <a:rPr lang="en-GB" sz="1600" baseline="0" dirty="0" smtClean="0">
                          <a:effectLst/>
                        </a:rPr>
                        <a:t>Test 2 and 4: 5</a:t>
                      </a:r>
                    </a:p>
                    <a:p>
                      <a:pPr algn="ctr">
                        <a:spcAft>
                          <a:spcPts val="0"/>
                        </a:spcAft>
                      </a:pPr>
                      <a:r>
                        <a:rPr lang="en-GB" sz="1600" baseline="0" dirty="0" smtClean="0">
                          <a:effectLst/>
                        </a:rPr>
                        <a:t>Test 3: 10</a:t>
                      </a:r>
                      <a:endParaRPr lang="nl-NL" sz="1600" dirty="0">
                        <a:solidFill>
                          <a:srgbClr val="000000"/>
                        </a:solidFill>
                        <a:effectLst/>
                        <a:latin typeface="Calibri"/>
                        <a:ea typeface="Calibri"/>
                        <a:cs typeface="Times New Roman"/>
                      </a:endParaRPr>
                    </a:p>
                  </a:txBody>
                  <a:tcPr marL="68580" marR="68580" marT="0" marB="0"/>
                </a:tc>
                <a:tc>
                  <a:txBody>
                    <a:bodyPr/>
                    <a:lstStyle/>
                    <a:p>
                      <a:pPr algn="ctr">
                        <a:spcAft>
                          <a:spcPts val="0"/>
                        </a:spcAft>
                      </a:pPr>
                      <a:r>
                        <a:rPr lang="en-GB" sz="1600" dirty="0" smtClean="0">
                          <a:effectLst/>
                        </a:rPr>
                        <a:t>0.5</a:t>
                      </a:r>
                      <a:endParaRPr lang="nl-NL" sz="1600" dirty="0">
                        <a:solidFill>
                          <a:srgbClr val="000000"/>
                        </a:solidFill>
                        <a:effectLst/>
                        <a:latin typeface="Calibri"/>
                        <a:ea typeface="Calibri"/>
                        <a:cs typeface="Times New Roman"/>
                      </a:endParaRPr>
                    </a:p>
                  </a:txBody>
                  <a:tcPr marL="68580" marR="68580" marT="0" marB="0"/>
                </a:tc>
                <a:tc>
                  <a:txBody>
                    <a:bodyPr/>
                    <a:lstStyle/>
                    <a:p>
                      <a:pPr algn="ctr">
                        <a:spcAft>
                          <a:spcPts val="0"/>
                        </a:spcAft>
                      </a:pPr>
                      <a:r>
                        <a:rPr lang="en-GB" sz="1600" dirty="0">
                          <a:effectLst/>
                        </a:rPr>
                        <a:t>-</a:t>
                      </a:r>
                      <a:endParaRPr lang="nl-NL" sz="1600" dirty="0">
                        <a:solidFill>
                          <a:srgbClr val="000000"/>
                        </a:solidFill>
                        <a:effectLst/>
                        <a:latin typeface="Calibri"/>
                        <a:ea typeface="Calibri"/>
                        <a:cs typeface="Times New Roman"/>
                      </a:endParaRPr>
                    </a:p>
                  </a:txBody>
                  <a:tcPr marL="68580" marR="68580" marT="0" marB="0"/>
                </a:tc>
                <a:tc>
                  <a:txBody>
                    <a:bodyPr/>
                    <a:lstStyle/>
                    <a:p>
                      <a:pPr algn="ctr">
                        <a:spcAft>
                          <a:spcPts val="0"/>
                        </a:spcAft>
                      </a:pPr>
                      <a:r>
                        <a:rPr lang="en-GB" sz="1600" dirty="0" smtClean="0">
                          <a:effectLst/>
                        </a:rPr>
                        <a:t>Down</a:t>
                      </a:r>
                      <a:endParaRPr lang="nl-NL" sz="1600" dirty="0">
                        <a:solidFill>
                          <a:srgbClr val="000000"/>
                        </a:solidFill>
                        <a:effectLst/>
                        <a:latin typeface="Calibri"/>
                        <a:ea typeface="Calibri"/>
                        <a:cs typeface="Times New Roman"/>
                      </a:endParaRPr>
                    </a:p>
                  </a:txBody>
                  <a:tcPr marL="68580" marR="68580" marT="0" marB="0"/>
                </a:tc>
              </a:tr>
              <a:tr h="370840">
                <a:tc>
                  <a:txBody>
                    <a:bodyPr/>
                    <a:lstStyle/>
                    <a:p>
                      <a:pPr algn="ctr">
                        <a:spcAft>
                          <a:spcPts val="0"/>
                        </a:spcAft>
                      </a:pPr>
                      <a:r>
                        <a:rPr lang="en-GB" sz="1600" dirty="0" smtClean="0">
                          <a:effectLst/>
                        </a:rPr>
                        <a:t>6</a:t>
                      </a:r>
                      <a:endParaRPr lang="nl-NL" sz="1600" dirty="0">
                        <a:solidFill>
                          <a:srgbClr val="000000"/>
                        </a:solidFill>
                        <a:effectLst/>
                        <a:latin typeface="Calibri"/>
                        <a:ea typeface="Calibri"/>
                        <a:cs typeface="Times New Roman"/>
                      </a:endParaRPr>
                    </a:p>
                  </a:txBody>
                  <a:tcPr marL="68580" marR="68580" marT="0" marB="0"/>
                </a:tc>
                <a:tc>
                  <a:txBody>
                    <a:bodyPr/>
                    <a:lstStyle/>
                    <a:p>
                      <a:pPr algn="ctr">
                        <a:spcAft>
                          <a:spcPts val="0"/>
                        </a:spcAft>
                      </a:pPr>
                      <a:r>
                        <a:rPr lang="en-GB" sz="1600" dirty="0" smtClean="0">
                          <a:effectLst/>
                        </a:rPr>
                        <a:t>5 </a:t>
                      </a:r>
                      <a:endParaRPr lang="nl-NL" sz="1600" dirty="0">
                        <a:solidFill>
                          <a:srgbClr val="000000"/>
                        </a:solidFill>
                        <a:effectLst/>
                        <a:latin typeface="Calibri"/>
                        <a:ea typeface="Calibri"/>
                        <a:cs typeface="Times New Roman"/>
                      </a:endParaRPr>
                    </a:p>
                  </a:txBody>
                  <a:tcPr marL="68580" marR="68580" marT="0" marB="0"/>
                </a:tc>
                <a:tc>
                  <a:txBody>
                    <a:bodyPr/>
                    <a:lstStyle/>
                    <a:p>
                      <a:pPr algn="ctr">
                        <a:spcAft>
                          <a:spcPts val="0"/>
                        </a:spcAft>
                      </a:pPr>
                      <a:r>
                        <a:rPr lang="en-GB" sz="1600" dirty="0" smtClean="0">
                          <a:effectLst/>
                        </a:rPr>
                        <a:t>WAG injection</a:t>
                      </a:r>
                      <a:endParaRPr lang="nl-NL" sz="1600" dirty="0">
                        <a:solidFill>
                          <a:srgbClr val="000000"/>
                        </a:solidFill>
                        <a:effectLst/>
                        <a:latin typeface="Calibri"/>
                        <a:ea typeface="Calibri"/>
                        <a:cs typeface="Times New Roman"/>
                      </a:endParaRPr>
                    </a:p>
                  </a:txBody>
                  <a:tcPr marL="68580" marR="68580" marT="0" marB="0"/>
                </a:tc>
                <a:tc>
                  <a:txBody>
                    <a:bodyPr/>
                    <a:lstStyle/>
                    <a:p>
                      <a:pPr algn="ctr">
                        <a:spcAft>
                          <a:spcPts val="0"/>
                        </a:spcAft>
                      </a:pPr>
                      <a:r>
                        <a:rPr lang="en-GB" sz="1600" dirty="0" smtClean="0">
                          <a:effectLst/>
                        </a:rPr>
                        <a:t>5</a:t>
                      </a:r>
                      <a:endParaRPr lang="nl-NL" sz="1600" dirty="0">
                        <a:solidFill>
                          <a:srgbClr val="000000"/>
                        </a:solidFill>
                        <a:effectLst/>
                        <a:latin typeface="Calibri"/>
                        <a:ea typeface="Calibri"/>
                        <a:cs typeface="Times New Roman"/>
                      </a:endParaRPr>
                    </a:p>
                  </a:txBody>
                  <a:tcPr marL="68580" marR="68580" marT="0" marB="0"/>
                </a:tc>
                <a:tc>
                  <a:txBody>
                    <a:bodyPr/>
                    <a:lstStyle/>
                    <a:p>
                      <a:pPr algn="ctr">
                        <a:spcAft>
                          <a:spcPts val="0"/>
                        </a:spcAft>
                      </a:pPr>
                      <a:r>
                        <a:rPr lang="en-GB" sz="1600" dirty="0" smtClean="0">
                          <a:effectLst/>
                        </a:rPr>
                        <a:t>Gas:</a:t>
                      </a:r>
                      <a:r>
                        <a:rPr lang="en-GB" sz="1600" baseline="0" dirty="0" smtClean="0">
                          <a:effectLst/>
                        </a:rPr>
                        <a:t> 0.5</a:t>
                      </a:r>
                    </a:p>
                    <a:p>
                      <a:pPr algn="ctr">
                        <a:spcAft>
                          <a:spcPts val="0"/>
                        </a:spcAft>
                      </a:pPr>
                      <a:r>
                        <a:rPr lang="en-GB" sz="1600" baseline="0" dirty="0" smtClean="0">
                          <a:effectLst/>
                        </a:rPr>
                        <a:t>Water: 2.0</a:t>
                      </a:r>
                      <a:endParaRPr lang="nl-NL" sz="1600" dirty="0">
                        <a:solidFill>
                          <a:srgbClr val="000000"/>
                        </a:solidFill>
                        <a:effectLst/>
                        <a:latin typeface="Calibri"/>
                        <a:ea typeface="Calibri"/>
                        <a:cs typeface="Times New Roman"/>
                      </a:endParaRPr>
                    </a:p>
                  </a:txBody>
                  <a:tcPr marL="68580" marR="68580" marT="0" marB="0"/>
                </a:tc>
                <a:tc>
                  <a:txBody>
                    <a:bodyPr/>
                    <a:lstStyle/>
                    <a:p>
                      <a:pPr algn="ctr">
                        <a:spcAft>
                          <a:spcPts val="0"/>
                        </a:spcAft>
                      </a:pPr>
                      <a:r>
                        <a:rPr lang="en-GB" sz="1600" dirty="0">
                          <a:effectLst/>
                        </a:rPr>
                        <a:t>-</a:t>
                      </a:r>
                      <a:endParaRPr lang="nl-NL" sz="1600" dirty="0">
                        <a:solidFill>
                          <a:srgbClr val="000000"/>
                        </a:solidFill>
                        <a:effectLst/>
                        <a:latin typeface="Calibri"/>
                        <a:ea typeface="Calibri"/>
                        <a:cs typeface="Times New Roman"/>
                      </a:endParaRPr>
                    </a:p>
                  </a:txBody>
                  <a:tcPr marL="68580" marR="68580" marT="0" marB="0"/>
                </a:tc>
                <a:tc>
                  <a:txBody>
                    <a:bodyPr/>
                    <a:lstStyle/>
                    <a:p>
                      <a:pPr algn="ctr">
                        <a:spcAft>
                          <a:spcPts val="0"/>
                        </a:spcAft>
                      </a:pPr>
                      <a:r>
                        <a:rPr lang="en-GB" sz="1600" dirty="0" smtClean="0">
                          <a:effectLst/>
                        </a:rPr>
                        <a:t>Down</a:t>
                      </a:r>
                      <a:endParaRPr lang="nl-NL" sz="1600" dirty="0">
                        <a:solidFill>
                          <a:srgbClr val="000000"/>
                        </a:solidFill>
                        <a:effectLst/>
                        <a:latin typeface="Calibri"/>
                        <a:ea typeface="Calibri"/>
                        <a:cs typeface="Times New Roman"/>
                      </a:endParaRPr>
                    </a:p>
                  </a:txBody>
                  <a:tcPr marL="68580" marR="68580" marT="0" marB="0"/>
                </a:tc>
              </a:tr>
            </a:tbl>
          </a:graphicData>
        </a:graphic>
      </p:graphicFrame>
      <p:sp>
        <p:nvSpPr>
          <p:cNvPr id="4" name="Rechthoek 14"/>
          <p:cNvSpPr/>
          <p:nvPr/>
        </p:nvSpPr>
        <p:spPr>
          <a:xfrm>
            <a:off x="260350" y="1622854"/>
            <a:ext cx="6978650" cy="426609"/>
          </a:xfrm>
          <a:prstGeom prst="rect">
            <a:avLst/>
          </a:prstGeom>
          <a:solidFill>
            <a:schemeClr val="accent5">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z="2400" dirty="0" smtClean="0"/>
              <a:t>Experimental procedure: overview of sequence used</a:t>
            </a:r>
            <a:endParaRPr lang="en-GB" sz="2400" dirty="0"/>
          </a:p>
        </p:txBody>
      </p:sp>
      <p:sp>
        <p:nvSpPr>
          <p:cNvPr id="63" name="Slide Number Placeholder 62"/>
          <p:cNvSpPr>
            <a:spLocks noGrp="1"/>
          </p:cNvSpPr>
          <p:nvPr>
            <p:ph type="sldNum" sz="quarter" idx="12"/>
          </p:nvPr>
        </p:nvSpPr>
        <p:spPr>
          <a:xfrm>
            <a:off x="6940550" y="6153150"/>
            <a:ext cx="2057400" cy="365125"/>
          </a:xfrm>
        </p:spPr>
        <p:txBody>
          <a:bodyPr/>
          <a:lstStyle/>
          <a:p>
            <a:pPr>
              <a:defRPr/>
            </a:pPr>
            <a:fld id="{7BA34FDB-2F36-4858-B617-3F01F78B1BDC}" type="slidenum">
              <a:rPr lang="fa-IR" smtClean="0"/>
              <a:pPr>
                <a:defRPr/>
              </a:pPr>
              <a:t>8</a:t>
            </a:fld>
            <a:endParaRPr lang="fa-IR" dirty="0"/>
          </a:p>
        </p:txBody>
      </p:sp>
      <p:sp>
        <p:nvSpPr>
          <p:cNvPr id="22" name="Title 1"/>
          <p:cNvSpPr txBox="1">
            <a:spLocks/>
          </p:cNvSpPr>
          <p:nvPr/>
        </p:nvSpPr>
        <p:spPr>
          <a:xfrm>
            <a:off x="673100" y="1020763"/>
            <a:ext cx="7772400" cy="1028700"/>
          </a:xfrm>
          <a:prstGeom prst="rect">
            <a:avLst/>
          </a:prstGeom>
        </p:spPr>
        <p:txBody>
          <a:bodyPr/>
          <a:lstStyle>
            <a:lvl1pPr algn="l"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fontAlgn="auto">
              <a:spcAft>
                <a:spcPts val="0"/>
              </a:spcAft>
              <a:defRPr/>
            </a:pPr>
            <a:r>
              <a:rPr lang="en-US" altLang="en-US" b="1" dirty="0" smtClean="0">
                <a:solidFill>
                  <a:schemeClr val="accent5">
                    <a:lumMod val="50000"/>
                  </a:schemeClr>
                </a:solidFill>
              </a:rPr>
              <a:t>Materials and Methods</a:t>
            </a:r>
          </a:p>
        </p:txBody>
      </p:sp>
      <p:sp>
        <p:nvSpPr>
          <p:cNvPr id="11" name="Tekstvak 17"/>
          <p:cNvSpPr txBox="1"/>
          <p:nvPr/>
        </p:nvSpPr>
        <p:spPr>
          <a:xfrm>
            <a:off x="260350" y="2119411"/>
            <a:ext cx="4121150" cy="307777"/>
          </a:xfrm>
          <a:prstGeom prst="rect">
            <a:avLst/>
          </a:prstGeom>
          <a:solidFill>
            <a:schemeClr val="bg1"/>
          </a:solidFill>
          <a:ln>
            <a:solidFill>
              <a:schemeClr val="tx1"/>
            </a:solidFill>
          </a:ln>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400" i="1" dirty="0" smtClean="0">
                <a:solidFill>
                  <a:schemeClr val="accent5">
                    <a:lumMod val="50000"/>
                  </a:schemeClr>
                </a:solidFill>
              </a:rPr>
              <a:t>Sequence used to perform the core-flood experiments.</a:t>
            </a:r>
          </a:p>
        </p:txBody>
      </p:sp>
    </p:spTree>
    <p:extLst>
      <p:ext uri="{BB962C8B-B14F-4D97-AF65-F5344CB8AC3E}">
        <p14:creationId xmlns:p14="http://schemas.microsoft.com/office/powerpoint/2010/main" val="17156970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14"/>
          <p:cNvSpPr/>
          <p:nvPr/>
        </p:nvSpPr>
        <p:spPr>
          <a:xfrm>
            <a:off x="260350" y="1622854"/>
            <a:ext cx="3829050" cy="426609"/>
          </a:xfrm>
          <a:prstGeom prst="rect">
            <a:avLst/>
          </a:prstGeom>
          <a:solidFill>
            <a:schemeClr val="accent5">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z="2400" dirty="0" smtClean="0"/>
              <a:t>Results prior to gas injection</a:t>
            </a:r>
            <a:endParaRPr lang="en-GB" sz="2400" dirty="0"/>
          </a:p>
        </p:txBody>
      </p:sp>
      <p:sp>
        <p:nvSpPr>
          <p:cNvPr id="63" name="Slide Number Placeholder 62"/>
          <p:cNvSpPr>
            <a:spLocks noGrp="1"/>
          </p:cNvSpPr>
          <p:nvPr>
            <p:ph type="sldNum" sz="quarter" idx="12"/>
          </p:nvPr>
        </p:nvSpPr>
        <p:spPr>
          <a:xfrm>
            <a:off x="6940550" y="6153150"/>
            <a:ext cx="2057400" cy="365125"/>
          </a:xfrm>
        </p:spPr>
        <p:txBody>
          <a:bodyPr/>
          <a:lstStyle/>
          <a:p>
            <a:pPr>
              <a:defRPr/>
            </a:pPr>
            <a:fld id="{7BA34FDB-2F36-4858-B617-3F01F78B1BDC}" type="slidenum">
              <a:rPr lang="fa-IR" smtClean="0"/>
              <a:pPr>
                <a:defRPr/>
              </a:pPr>
              <a:t>9</a:t>
            </a:fld>
            <a:endParaRPr lang="fa-IR" dirty="0"/>
          </a:p>
        </p:txBody>
      </p:sp>
      <p:sp>
        <p:nvSpPr>
          <p:cNvPr id="22" name="Title 1"/>
          <p:cNvSpPr txBox="1">
            <a:spLocks/>
          </p:cNvSpPr>
          <p:nvPr/>
        </p:nvSpPr>
        <p:spPr>
          <a:xfrm>
            <a:off x="673100" y="1020763"/>
            <a:ext cx="7772400" cy="1028700"/>
          </a:xfrm>
          <a:prstGeom prst="rect">
            <a:avLst/>
          </a:prstGeom>
        </p:spPr>
        <p:txBody>
          <a:bodyPr/>
          <a:lstStyle>
            <a:lvl1pPr algn="l"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fontAlgn="auto">
              <a:spcAft>
                <a:spcPts val="0"/>
              </a:spcAft>
              <a:defRPr/>
            </a:pPr>
            <a:r>
              <a:rPr lang="en-US" altLang="en-US" b="1" dirty="0" smtClean="0">
                <a:solidFill>
                  <a:schemeClr val="accent5">
                    <a:lumMod val="50000"/>
                  </a:schemeClr>
                </a:solidFill>
              </a:rPr>
              <a:t>Results and Discussion</a:t>
            </a:r>
          </a:p>
        </p:txBody>
      </p:sp>
      <p:graphicFrame>
        <p:nvGraphicFramePr>
          <p:cNvPr id="3" name="Table 2"/>
          <p:cNvGraphicFramePr>
            <a:graphicFrameLocks noGrp="1"/>
          </p:cNvGraphicFramePr>
          <p:nvPr>
            <p:extLst>
              <p:ext uri="{D42A27DB-BD31-4B8C-83A1-F6EECF244321}">
                <p14:modId xmlns:p14="http://schemas.microsoft.com/office/powerpoint/2010/main" val="900374547"/>
              </p:ext>
            </p:extLst>
          </p:nvPr>
        </p:nvGraphicFramePr>
        <p:xfrm>
          <a:off x="260350" y="2219325"/>
          <a:ext cx="8171505" cy="1990090"/>
        </p:xfrm>
        <a:graphic>
          <a:graphicData uri="http://schemas.openxmlformats.org/drawingml/2006/table">
            <a:tbl>
              <a:tblPr firstRow="1" bandRow="1">
                <a:tableStyleId>{3B4B98B0-60AC-42C2-AFA5-B58CD77FA1E5}</a:tableStyleId>
              </a:tblPr>
              <a:tblGrid>
                <a:gridCol w="1556385"/>
                <a:gridCol w="1323024"/>
                <a:gridCol w="1323024"/>
                <a:gridCol w="1323024"/>
                <a:gridCol w="1323024"/>
                <a:gridCol w="1323024"/>
              </a:tblGrid>
              <a:tr h="370840">
                <a:tc>
                  <a:txBody>
                    <a:bodyPr/>
                    <a:lstStyle/>
                    <a:p>
                      <a:r>
                        <a:rPr lang="en-GB" sz="1600" dirty="0" smtClean="0">
                          <a:effectLst/>
                        </a:rPr>
                        <a:t>Experiment #</a:t>
                      </a:r>
                      <a:r>
                        <a:rPr lang="en-GB" sz="1600" baseline="0" dirty="0" smtClean="0">
                          <a:effectLst/>
                        </a:rPr>
                        <a:t> </a:t>
                      </a:r>
                      <a:r>
                        <a:rPr lang="en-GB" sz="1600" baseline="0" dirty="0" smtClean="0">
                          <a:effectLst/>
                          <a:sym typeface="Wingdings" panose="05000000000000000000" pitchFamily="2" charset="2"/>
                        </a:rPr>
                        <a:t></a:t>
                      </a:r>
                      <a:endParaRPr lang="nl-NL" sz="1600" dirty="0">
                        <a:solidFill>
                          <a:srgbClr val="000000"/>
                        </a:solidFill>
                        <a:effectLst/>
                        <a:latin typeface="Calibri"/>
                      </a:endParaRPr>
                    </a:p>
                  </a:txBody>
                  <a:tcPr marL="68580" marR="68580" marT="0" marB="0"/>
                </a:tc>
                <a:tc>
                  <a:txBody>
                    <a:bodyPr/>
                    <a:lstStyle/>
                    <a:p>
                      <a:pPr algn="ctr">
                        <a:spcAft>
                          <a:spcPts val="0"/>
                        </a:spcAft>
                      </a:pPr>
                      <a:r>
                        <a:rPr lang="en-GB" sz="1600" dirty="0" smtClean="0">
                          <a:effectLst/>
                        </a:rPr>
                        <a:t>1</a:t>
                      </a:r>
                      <a:endParaRPr lang="nl-NL" sz="1600" dirty="0">
                        <a:solidFill>
                          <a:srgbClr val="000000"/>
                        </a:solidFill>
                        <a:effectLst/>
                        <a:latin typeface="Calibri"/>
                        <a:ea typeface="Calibri"/>
                        <a:cs typeface="Times New Roman"/>
                      </a:endParaRPr>
                    </a:p>
                  </a:txBody>
                  <a:tcPr marL="68580" marR="68580" marT="0" marB="0"/>
                </a:tc>
                <a:tc>
                  <a:txBody>
                    <a:bodyPr/>
                    <a:lstStyle/>
                    <a:p>
                      <a:pPr algn="ctr">
                        <a:spcAft>
                          <a:spcPts val="0"/>
                        </a:spcAft>
                      </a:pPr>
                      <a:r>
                        <a:rPr lang="en-GB" sz="1600" dirty="0" smtClean="0">
                          <a:effectLst/>
                        </a:rPr>
                        <a:t>2</a:t>
                      </a:r>
                      <a:endParaRPr lang="nl-NL" sz="1600" dirty="0">
                        <a:solidFill>
                          <a:srgbClr val="000000"/>
                        </a:solidFill>
                        <a:effectLst/>
                        <a:latin typeface="Calibri"/>
                        <a:ea typeface="Calibri"/>
                        <a:cs typeface="Times New Roman"/>
                      </a:endParaRPr>
                    </a:p>
                  </a:txBody>
                  <a:tcPr marL="68580" marR="68580" marT="0" marB="0"/>
                </a:tc>
                <a:tc>
                  <a:txBody>
                    <a:bodyPr/>
                    <a:lstStyle/>
                    <a:p>
                      <a:pPr algn="ctr">
                        <a:spcAft>
                          <a:spcPts val="0"/>
                        </a:spcAft>
                      </a:pPr>
                      <a:r>
                        <a:rPr lang="en-GB" sz="1600" dirty="0" smtClean="0">
                          <a:effectLst/>
                        </a:rPr>
                        <a:t>3</a:t>
                      </a:r>
                      <a:endParaRPr lang="nl-NL" sz="1600" dirty="0">
                        <a:solidFill>
                          <a:srgbClr val="000000"/>
                        </a:solidFill>
                        <a:effectLst/>
                        <a:latin typeface="Calibri"/>
                        <a:ea typeface="Calibri"/>
                        <a:cs typeface="Times New Roman"/>
                      </a:endParaRPr>
                    </a:p>
                  </a:txBody>
                  <a:tcPr marL="68580" marR="68580" marT="0" marB="0"/>
                </a:tc>
                <a:tc>
                  <a:txBody>
                    <a:bodyPr/>
                    <a:lstStyle/>
                    <a:p>
                      <a:pPr algn="ctr">
                        <a:spcAft>
                          <a:spcPts val="0"/>
                        </a:spcAft>
                      </a:pPr>
                      <a:r>
                        <a:rPr lang="en-GB" sz="1600" dirty="0" smtClean="0">
                          <a:effectLst/>
                        </a:rPr>
                        <a:t>4</a:t>
                      </a:r>
                      <a:endParaRPr lang="nl-NL" sz="1600" dirty="0">
                        <a:solidFill>
                          <a:srgbClr val="000000"/>
                        </a:solidFill>
                        <a:effectLst/>
                        <a:latin typeface="Calibri"/>
                        <a:ea typeface="Calibri"/>
                        <a:cs typeface="Times New Roman"/>
                      </a:endParaRPr>
                    </a:p>
                  </a:txBody>
                  <a:tcPr marL="68580" marR="68580" marT="0" marB="0"/>
                </a:tc>
                <a:tc>
                  <a:txBody>
                    <a:bodyPr/>
                    <a:lstStyle/>
                    <a:p>
                      <a:pPr algn="ctr">
                        <a:spcAft>
                          <a:spcPts val="0"/>
                        </a:spcAft>
                      </a:pPr>
                      <a:r>
                        <a:rPr lang="en-GB" sz="1600" dirty="0" smtClean="0">
                          <a:effectLst/>
                        </a:rPr>
                        <a:t>5</a:t>
                      </a:r>
                      <a:endParaRPr lang="nl-NL" sz="1600" dirty="0">
                        <a:solidFill>
                          <a:srgbClr val="000000"/>
                        </a:solidFill>
                        <a:effectLst/>
                        <a:latin typeface="Calibri"/>
                        <a:ea typeface="Calibri"/>
                        <a:cs typeface="Times New Roman"/>
                      </a:endParaRPr>
                    </a:p>
                  </a:txBody>
                  <a:tcPr marL="68580" marR="68580" marT="0" marB="0"/>
                </a:tc>
              </a:tr>
              <a:tr h="273685">
                <a:tc>
                  <a:txBody>
                    <a:bodyPr/>
                    <a:lstStyle/>
                    <a:p>
                      <a:pPr algn="l">
                        <a:spcAft>
                          <a:spcPts val="0"/>
                        </a:spcAft>
                      </a:pPr>
                      <a:r>
                        <a:rPr lang="en-GB" sz="1600" dirty="0">
                          <a:effectLst/>
                        </a:rPr>
                        <a:t>S</a:t>
                      </a:r>
                      <a:r>
                        <a:rPr lang="en-GB" sz="1600" baseline="-25000" dirty="0">
                          <a:effectLst/>
                        </a:rPr>
                        <a:t>wc</a:t>
                      </a:r>
                      <a:endParaRPr lang="nl-NL" sz="1600" dirty="0">
                        <a:solidFill>
                          <a:srgbClr val="000000"/>
                        </a:solidFill>
                        <a:effectLst/>
                        <a:latin typeface="Calibri"/>
                        <a:ea typeface="Calibri"/>
                        <a:cs typeface="Times New Roman"/>
                      </a:endParaRPr>
                    </a:p>
                  </a:txBody>
                  <a:tcPr marL="68580" marR="68580" marT="0" marB="0"/>
                </a:tc>
                <a:tc>
                  <a:txBody>
                    <a:bodyPr/>
                    <a:lstStyle/>
                    <a:p>
                      <a:pPr algn="ctr">
                        <a:spcAft>
                          <a:spcPts val="0"/>
                        </a:spcAft>
                      </a:pPr>
                      <a:r>
                        <a:rPr lang="en-GB" sz="1600" dirty="0" smtClean="0">
                          <a:effectLst/>
                        </a:rPr>
                        <a:t>0.22 </a:t>
                      </a:r>
                      <a:r>
                        <a:rPr lang="en-GB" sz="1600" dirty="0">
                          <a:effectLst/>
                        </a:rPr>
                        <a:t>± 0.02</a:t>
                      </a:r>
                      <a:endParaRPr lang="nl-NL" sz="1600" dirty="0">
                        <a:solidFill>
                          <a:srgbClr val="000000"/>
                        </a:solidFill>
                        <a:effectLst/>
                        <a:latin typeface="Calibri"/>
                        <a:ea typeface="Calibri"/>
                        <a:cs typeface="Times New Roman"/>
                      </a:endParaRPr>
                    </a:p>
                  </a:txBody>
                  <a:tcPr marL="68580" marR="68580" marT="0" marB="0"/>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600" dirty="0" smtClean="0">
                          <a:effectLst/>
                        </a:rPr>
                        <a:t>0.21 ± 0.02</a:t>
                      </a:r>
                      <a:endParaRPr lang="nl-NL" sz="1600" dirty="0" smtClean="0">
                        <a:solidFill>
                          <a:srgbClr val="000000"/>
                        </a:solidFill>
                        <a:effectLst/>
                        <a:latin typeface="+mn-lt"/>
                        <a:ea typeface="Calibri"/>
                        <a:cs typeface="Times New Roman"/>
                      </a:endParaRPr>
                    </a:p>
                  </a:txBody>
                  <a:tcPr marL="68580" marR="68580" marT="0" marB="0"/>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600" dirty="0" smtClean="0">
                          <a:effectLst/>
                        </a:rPr>
                        <a:t>0.30 ± 0.02</a:t>
                      </a:r>
                      <a:endParaRPr lang="nl-NL" sz="1600" dirty="0" smtClean="0">
                        <a:solidFill>
                          <a:srgbClr val="000000"/>
                        </a:solidFill>
                        <a:effectLst/>
                        <a:latin typeface="+mn-lt"/>
                        <a:ea typeface="Calibri"/>
                        <a:cs typeface="Times New Roman"/>
                      </a:endParaRPr>
                    </a:p>
                  </a:txBody>
                  <a:tcPr marL="68580" marR="68580" marT="0" marB="0"/>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600" dirty="0" smtClean="0">
                          <a:effectLst/>
                        </a:rPr>
                        <a:t>0.24 ± 0.02</a:t>
                      </a:r>
                      <a:endParaRPr lang="nl-NL" sz="1600" dirty="0" smtClean="0">
                        <a:solidFill>
                          <a:srgbClr val="000000"/>
                        </a:solidFill>
                        <a:effectLst/>
                        <a:latin typeface="+mn-lt"/>
                        <a:ea typeface="Calibri"/>
                        <a:cs typeface="Times New Roman"/>
                      </a:endParaRPr>
                    </a:p>
                  </a:txBody>
                  <a:tcPr marL="68580" marR="68580" marT="0" marB="0"/>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600" dirty="0" smtClean="0">
                          <a:effectLst/>
                        </a:rPr>
                        <a:t>0.26 ± 0.02</a:t>
                      </a:r>
                      <a:endParaRPr lang="nl-NL" sz="1600" dirty="0" smtClean="0">
                        <a:solidFill>
                          <a:srgbClr val="000000"/>
                        </a:solidFill>
                        <a:effectLst/>
                        <a:latin typeface="+mn-lt"/>
                        <a:ea typeface="Calibri"/>
                        <a:cs typeface="Times New Roman"/>
                      </a:endParaRPr>
                    </a:p>
                  </a:txBody>
                  <a:tcPr marL="68580" marR="68580" marT="0" marB="0"/>
                </a:tc>
              </a:tr>
              <a:tr h="268605">
                <a:tc>
                  <a:txBody>
                    <a:bodyPr/>
                    <a:lstStyle/>
                    <a:p>
                      <a:pPr algn="l">
                        <a:spcAft>
                          <a:spcPts val="0"/>
                        </a:spcAft>
                      </a:pPr>
                      <a:r>
                        <a:rPr lang="en-GB" sz="1600" dirty="0" err="1">
                          <a:effectLst/>
                        </a:rPr>
                        <a:t>S</a:t>
                      </a:r>
                      <a:r>
                        <a:rPr lang="en-GB" sz="1600" baseline="-25000" dirty="0" err="1">
                          <a:effectLst/>
                        </a:rPr>
                        <a:t>oi</a:t>
                      </a:r>
                      <a:endParaRPr lang="nl-NL" sz="1600" dirty="0">
                        <a:solidFill>
                          <a:srgbClr val="000000"/>
                        </a:solidFill>
                        <a:effectLst/>
                        <a:latin typeface="Calibri"/>
                        <a:ea typeface="Calibri"/>
                        <a:cs typeface="Times New Roman"/>
                      </a:endParaRPr>
                    </a:p>
                  </a:txBody>
                  <a:tcPr marL="68580" marR="68580" marT="0" marB="0"/>
                </a:tc>
                <a:tc>
                  <a:txBody>
                    <a:bodyPr/>
                    <a:lstStyle/>
                    <a:p>
                      <a:pPr algn="ctr">
                        <a:spcAft>
                          <a:spcPts val="0"/>
                        </a:spcAft>
                      </a:pPr>
                      <a:r>
                        <a:rPr lang="en-GB" sz="1600" dirty="0" smtClean="0">
                          <a:effectLst/>
                        </a:rPr>
                        <a:t>0.78 </a:t>
                      </a:r>
                      <a:r>
                        <a:rPr lang="en-GB" sz="1600" dirty="0">
                          <a:effectLst/>
                        </a:rPr>
                        <a:t>± 0.02</a:t>
                      </a:r>
                      <a:endParaRPr lang="nl-NL" sz="1600" dirty="0">
                        <a:solidFill>
                          <a:srgbClr val="000000"/>
                        </a:solidFill>
                        <a:effectLst/>
                        <a:latin typeface="Calibri"/>
                        <a:ea typeface="Calibri"/>
                        <a:cs typeface="Times New Roman"/>
                      </a:endParaRPr>
                    </a:p>
                  </a:txBody>
                  <a:tcPr marL="68580" marR="68580" marT="0" marB="0"/>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600" dirty="0" smtClean="0">
                          <a:effectLst/>
                        </a:rPr>
                        <a:t>0.79 ± 0.02</a:t>
                      </a:r>
                      <a:endParaRPr lang="nl-NL" sz="1600" dirty="0" smtClean="0">
                        <a:solidFill>
                          <a:srgbClr val="000000"/>
                        </a:solidFill>
                        <a:effectLst/>
                        <a:latin typeface="+mn-lt"/>
                        <a:ea typeface="Calibri"/>
                        <a:cs typeface="Times New Roman"/>
                      </a:endParaRPr>
                    </a:p>
                  </a:txBody>
                  <a:tcPr marL="68580" marR="68580" marT="0" marB="0"/>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600" dirty="0" smtClean="0">
                          <a:effectLst/>
                        </a:rPr>
                        <a:t>0.70 ± 0.02</a:t>
                      </a:r>
                      <a:endParaRPr lang="nl-NL" sz="1600" dirty="0" smtClean="0">
                        <a:solidFill>
                          <a:srgbClr val="000000"/>
                        </a:solidFill>
                        <a:effectLst/>
                        <a:latin typeface="+mn-lt"/>
                        <a:ea typeface="Calibri"/>
                        <a:cs typeface="Times New Roman"/>
                      </a:endParaRPr>
                    </a:p>
                  </a:txBody>
                  <a:tcPr marL="68580" marR="68580" marT="0" marB="0"/>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600" dirty="0" smtClean="0">
                          <a:effectLst/>
                        </a:rPr>
                        <a:t>0.76 ± 0.02</a:t>
                      </a:r>
                      <a:endParaRPr lang="nl-NL" sz="1600" dirty="0" smtClean="0">
                        <a:solidFill>
                          <a:srgbClr val="000000"/>
                        </a:solidFill>
                        <a:effectLst/>
                        <a:latin typeface="+mn-lt"/>
                        <a:ea typeface="Calibri"/>
                        <a:cs typeface="Times New Roman"/>
                      </a:endParaRPr>
                    </a:p>
                  </a:txBody>
                  <a:tcPr marL="68580" marR="68580" marT="0" marB="0"/>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600" dirty="0" smtClean="0">
                          <a:effectLst/>
                        </a:rPr>
                        <a:t>0.74 ± 0.02</a:t>
                      </a:r>
                      <a:endParaRPr lang="nl-NL" sz="1600" dirty="0" smtClean="0">
                        <a:solidFill>
                          <a:srgbClr val="000000"/>
                        </a:solidFill>
                        <a:effectLst/>
                        <a:latin typeface="+mn-lt"/>
                        <a:ea typeface="Calibri"/>
                        <a:cs typeface="Times New Roman"/>
                      </a:endParaRPr>
                    </a:p>
                  </a:txBody>
                  <a:tcPr marL="68580" marR="68580" marT="0" marB="0"/>
                </a:tc>
              </a:tr>
              <a:tr h="273050">
                <a:tc>
                  <a:txBody>
                    <a:bodyPr/>
                    <a:lstStyle/>
                    <a:p>
                      <a:pPr algn="l">
                        <a:spcAft>
                          <a:spcPts val="0"/>
                        </a:spcAft>
                      </a:pPr>
                      <a:r>
                        <a:rPr lang="en-GB" sz="1600" dirty="0">
                          <a:effectLst/>
                        </a:rPr>
                        <a:t>S</a:t>
                      </a:r>
                      <a:r>
                        <a:rPr lang="en-GB" sz="1600" baseline="-25000" dirty="0">
                          <a:effectLst/>
                        </a:rPr>
                        <a:t>or_WF</a:t>
                      </a:r>
                      <a:endParaRPr lang="nl-NL" sz="1600" dirty="0">
                        <a:solidFill>
                          <a:srgbClr val="000000"/>
                        </a:solidFill>
                        <a:effectLst/>
                        <a:latin typeface="Calibri"/>
                        <a:ea typeface="Calibri"/>
                        <a:cs typeface="Times New Roman"/>
                      </a:endParaRPr>
                    </a:p>
                  </a:txBody>
                  <a:tcPr marL="68580" marR="68580" marT="0" marB="0"/>
                </a:tc>
                <a:tc>
                  <a:txBody>
                    <a:bodyPr/>
                    <a:lstStyle/>
                    <a:p>
                      <a:pPr algn="ctr">
                        <a:spcAft>
                          <a:spcPts val="0"/>
                        </a:spcAft>
                      </a:pPr>
                      <a:r>
                        <a:rPr lang="en-GB" sz="1600" dirty="0" smtClean="0">
                          <a:effectLst/>
                        </a:rPr>
                        <a:t>-</a:t>
                      </a:r>
                      <a:endParaRPr lang="nl-NL" sz="1600" dirty="0">
                        <a:solidFill>
                          <a:srgbClr val="000000"/>
                        </a:solidFill>
                        <a:effectLst/>
                        <a:latin typeface="Calibri"/>
                        <a:ea typeface="Calibri"/>
                        <a:cs typeface="Times New Roman"/>
                      </a:endParaRPr>
                    </a:p>
                  </a:txBody>
                  <a:tcPr marL="68580" marR="68580" marT="0" marB="0"/>
                </a:tc>
                <a:tc>
                  <a:txBody>
                    <a:bodyPr/>
                    <a:lstStyle/>
                    <a:p>
                      <a:pPr algn="ctr">
                        <a:spcAft>
                          <a:spcPts val="0"/>
                        </a:spcAft>
                      </a:pPr>
                      <a:r>
                        <a:rPr lang="en-GB" sz="1600" dirty="0" smtClean="0">
                          <a:effectLst/>
                        </a:rPr>
                        <a:t>-</a:t>
                      </a:r>
                      <a:endParaRPr lang="nl-NL" sz="1600" dirty="0">
                        <a:solidFill>
                          <a:srgbClr val="000000"/>
                        </a:solidFill>
                        <a:effectLst/>
                        <a:latin typeface="Calibri"/>
                        <a:ea typeface="Calibri"/>
                        <a:cs typeface="Times New Roman"/>
                      </a:endParaRPr>
                    </a:p>
                  </a:txBody>
                  <a:tcPr marL="68580" marR="68580" marT="0" marB="0"/>
                </a:tc>
                <a:tc>
                  <a:txBody>
                    <a:bodyPr/>
                    <a:lstStyle/>
                    <a:p>
                      <a:pPr algn="ctr">
                        <a:spcAft>
                          <a:spcPts val="0"/>
                        </a:spcAft>
                      </a:pPr>
                      <a:r>
                        <a:rPr lang="en-GB" sz="1600" dirty="0" smtClean="0">
                          <a:effectLst/>
                        </a:rPr>
                        <a:t>-</a:t>
                      </a:r>
                      <a:endParaRPr lang="nl-NL" sz="1600" dirty="0">
                        <a:solidFill>
                          <a:srgbClr val="000000"/>
                        </a:solidFill>
                        <a:effectLst/>
                        <a:latin typeface="Calibri"/>
                        <a:ea typeface="Calibri"/>
                        <a:cs typeface="Times New Roman"/>
                      </a:endParaRPr>
                    </a:p>
                  </a:txBody>
                  <a:tcPr marL="68580" marR="68580" marT="0" marB="0"/>
                </a:tc>
                <a:tc>
                  <a:txBody>
                    <a:bodyPr/>
                    <a:lstStyle/>
                    <a:p>
                      <a:pPr algn="ctr">
                        <a:spcAft>
                          <a:spcPts val="0"/>
                        </a:spcAft>
                      </a:pPr>
                      <a:r>
                        <a:rPr lang="en-GB" sz="1600" dirty="0" smtClean="0">
                          <a:effectLst/>
                        </a:rPr>
                        <a:t>0.49 ± 0.02</a:t>
                      </a:r>
                      <a:endParaRPr lang="nl-NL" sz="1600" dirty="0">
                        <a:solidFill>
                          <a:srgbClr val="000000"/>
                        </a:solidFill>
                        <a:effectLst/>
                        <a:latin typeface="Calibri"/>
                        <a:ea typeface="Calibri"/>
                        <a:cs typeface="Times New Roman"/>
                      </a:endParaRPr>
                    </a:p>
                  </a:txBody>
                  <a:tcPr marL="68580" marR="68580" marT="0" marB="0"/>
                </a:tc>
                <a:tc>
                  <a:txBody>
                    <a:bodyPr/>
                    <a:lstStyle/>
                    <a:p>
                      <a:pPr algn="ctr">
                        <a:spcAft>
                          <a:spcPts val="0"/>
                        </a:spcAft>
                      </a:pPr>
                      <a:r>
                        <a:rPr lang="en-GB" sz="1600" dirty="0" smtClean="0">
                          <a:effectLst/>
                        </a:rPr>
                        <a:t>-</a:t>
                      </a:r>
                      <a:endParaRPr lang="nl-NL" sz="1600" dirty="0">
                        <a:solidFill>
                          <a:srgbClr val="000000"/>
                        </a:solidFill>
                        <a:effectLst/>
                        <a:latin typeface="Calibri"/>
                        <a:ea typeface="Calibri"/>
                        <a:cs typeface="Times New Roman"/>
                      </a:endParaRPr>
                    </a:p>
                  </a:txBody>
                  <a:tcPr marL="68580" marR="68580" marT="0" marB="0"/>
                </a:tc>
              </a:tr>
              <a:tr h="267970">
                <a:tc>
                  <a:txBody>
                    <a:bodyPr/>
                    <a:lstStyle/>
                    <a:p>
                      <a:pPr algn="l">
                        <a:spcAft>
                          <a:spcPts val="0"/>
                        </a:spcAft>
                      </a:pPr>
                      <a:r>
                        <a:rPr lang="en-GB" sz="1600" dirty="0">
                          <a:effectLst/>
                        </a:rPr>
                        <a:t>RF</a:t>
                      </a:r>
                      <a:r>
                        <a:rPr lang="en-GB" sz="1600" baseline="-25000" dirty="0">
                          <a:effectLst/>
                        </a:rPr>
                        <a:t>_WF</a:t>
                      </a:r>
                      <a:r>
                        <a:rPr lang="en-GB" sz="1600" dirty="0">
                          <a:effectLst/>
                        </a:rPr>
                        <a:t> (% of OIIP)</a:t>
                      </a:r>
                      <a:endParaRPr lang="nl-NL" sz="1600" dirty="0">
                        <a:solidFill>
                          <a:srgbClr val="000000"/>
                        </a:solidFill>
                        <a:effectLst/>
                        <a:latin typeface="Calibri"/>
                        <a:ea typeface="Calibri"/>
                        <a:cs typeface="Times New Roman"/>
                      </a:endParaRPr>
                    </a:p>
                  </a:txBody>
                  <a:tcPr marL="68580" marR="68580" marT="0" marB="0"/>
                </a:tc>
                <a:tc>
                  <a:txBody>
                    <a:bodyPr/>
                    <a:lstStyle/>
                    <a:p>
                      <a:pPr algn="ctr">
                        <a:spcAft>
                          <a:spcPts val="0"/>
                        </a:spcAft>
                      </a:pPr>
                      <a:r>
                        <a:rPr lang="en-GB" sz="1600" dirty="0" smtClean="0">
                          <a:effectLst/>
                        </a:rPr>
                        <a:t>-</a:t>
                      </a:r>
                      <a:endParaRPr lang="nl-NL" sz="1600" dirty="0">
                        <a:solidFill>
                          <a:srgbClr val="000000"/>
                        </a:solidFill>
                        <a:effectLst/>
                        <a:latin typeface="Calibri"/>
                        <a:ea typeface="Calibri"/>
                        <a:cs typeface="Times New Roman"/>
                      </a:endParaRPr>
                    </a:p>
                  </a:txBody>
                  <a:tcPr marL="68580" marR="68580" marT="0" marB="0"/>
                </a:tc>
                <a:tc>
                  <a:txBody>
                    <a:bodyPr/>
                    <a:lstStyle/>
                    <a:p>
                      <a:pPr algn="ctr">
                        <a:spcAft>
                          <a:spcPts val="0"/>
                        </a:spcAft>
                      </a:pPr>
                      <a:r>
                        <a:rPr lang="en-GB" sz="1600" dirty="0" smtClean="0">
                          <a:effectLst/>
                        </a:rPr>
                        <a:t>-</a:t>
                      </a:r>
                      <a:endParaRPr lang="nl-NL" sz="1600" dirty="0">
                        <a:solidFill>
                          <a:srgbClr val="000000"/>
                        </a:solidFill>
                        <a:effectLst/>
                        <a:latin typeface="Calibri"/>
                        <a:ea typeface="Calibri"/>
                        <a:cs typeface="Times New Roman"/>
                      </a:endParaRPr>
                    </a:p>
                  </a:txBody>
                  <a:tcPr marL="68580" marR="68580" marT="0" marB="0"/>
                </a:tc>
                <a:tc>
                  <a:txBody>
                    <a:bodyPr/>
                    <a:lstStyle/>
                    <a:p>
                      <a:pPr algn="ctr">
                        <a:spcAft>
                          <a:spcPts val="0"/>
                        </a:spcAft>
                      </a:pPr>
                      <a:r>
                        <a:rPr lang="en-GB" sz="1600" dirty="0" smtClean="0">
                          <a:effectLst/>
                        </a:rPr>
                        <a:t>-</a:t>
                      </a:r>
                      <a:endParaRPr lang="nl-NL" sz="1600" dirty="0">
                        <a:solidFill>
                          <a:srgbClr val="000000"/>
                        </a:solidFill>
                        <a:effectLst/>
                        <a:latin typeface="Calibri"/>
                        <a:ea typeface="Calibri"/>
                        <a:cs typeface="Times New Roman"/>
                      </a:endParaRPr>
                    </a:p>
                  </a:txBody>
                  <a:tcPr marL="68580" marR="68580" marT="0" marB="0"/>
                </a:tc>
                <a:tc>
                  <a:txBody>
                    <a:bodyPr/>
                    <a:lstStyle/>
                    <a:p>
                      <a:pPr algn="ctr">
                        <a:spcAft>
                          <a:spcPts val="0"/>
                        </a:spcAft>
                      </a:pPr>
                      <a:r>
                        <a:rPr lang="en-GB" sz="1600" dirty="0" smtClean="0">
                          <a:effectLst/>
                        </a:rPr>
                        <a:t>0.36 ± 0.03</a:t>
                      </a:r>
                      <a:endParaRPr lang="nl-NL" sz="1600" dirty="0">
                        <a:solidFill>
                          <a:srgbClr val="000000"/>
                        </a:solidFill>
                        <a:effectLst/>
                        <a:latin typeface="Calibri"/>
                        <a:ea typeface="Calibri"/>
                        <a:cs typeface="Times New Roman"/>
                      </a:endParaRPr>
                    </a:p>
                  </a:txBody>
                  <a:tcPr marL="68580" marR="68580" marT="0" marB="0"/>
                </a:tc>
                <a:tc>
                  <a:txBody>
                    <a:bodyPr/>
                    <a:lstStyle/>
                    <a:p>
                      <a:pPr algn="ctr">
                        <a:spcAft>
                          <a:spcPts val="0"/>
                        </a:spcAft>
                      </a:pPr>
                      <a:r>
                        <a:rPr lang="en-GB" sz="1600" dirty="0" smtClean="0">
                          <a:effectLst/>
                        </a:rPr>
                        <a:t>-</a:t>
                      </a:r>
                      <a:endParaRPr lang="nl-NL" sz="1600" dirty="0">
                        <a:solidFill>
                          <a:srgbClr val="000000"/>
                        </a:solidFill>
                        <a:effectLst/>
                        <a:latin typeface="Calibri"/>
                        <a:ea typeface="Calibri"/>
                        <a:cs typeface="Times New Roman"/>
                      </a:endParaRPr>
                    </a:p>
                  </a:txBody>
                  <a:tcPr marL="68580" marR="68580" marT="0" marB="0"/>
                </a:tc>
              </a:tr>
              <a:tr h="267970">
                <a:tc>
                  <a:txBody>
                    <a:bodyPr/>
                    <a:lstStyle/>
                    <a:p>
                      <a:pPr algn="l">
                        <a:spcAft>
                          <a:spcPts val="0"/>
                        </a:spcAft>
                      </a:pPr>
                      <a:r>
                        <a:rPr lang="en-GB" sz="1600" baseline="0" dirty="0" err="1" smtClean="0">
                          <a:effectLst/>
                        </a:rPr>
                        <a:t>k</a:t>
                      </a:r>
                      <a:r>
                        <a:rPr lang="en-GB" sz="1600" baseline="-25000" dirty="0" err="1" smtClean="0">
                          <a:effectLst/>
                        </a:rPr>
                        <a:t>roe</a:t>
                      </a:r>
                      <a:endParaRPr lang="nl-NL" sz="1600" dirty="0">
                        <a:solidFill>
                          <a:srgbClr val="000000"/>
                        </a:solidFill>
                        <a:effectLst/>
                        <a:latin typeface="+mn-lt"/>
                        <a:ea typeface="Calibri"/>
                        <a:cs typeface="Times New Roman"/>
                      </a:endParaRPr>
                    </a:p>
                  </a:txBody>
                  <a:tcPr marL="68580" marR="68580" marT="0" marB="0"/>
                </a:tc>
                <a:tc>
                  <a:txBody>
                    <a:bodyPr/>
                    <a:lstStyle/>
                    <a:p>
                      <a:pPr algn="ctr">
                        <a:spcAft>
                          <a:spcPts val="0"/>
                        </a:spcAft>
                      </a:pPr>
                      <a:r>
                        <a:rPr lang="en-GB" sz="1600" dirty="0" smtClean="0">
                          <a:effectLst/>
                        </a:rPr>
                        <a:t>0.53 ± 0.03</a:t>
                      </a:r>
                      <a:endParaRPr lang="nl-NL" sz="1600" dirty="0">
                        <a:solidFill>
                          <a:srgbClr val="000000"/>
                        </a:solidFill>
                        <a:effectLst/>
                        <a:latin typeface="Calibri"/>
                        <a:ea typeface="Calibri"/>
                        <a:cs typeface="Times New Roman"/>
                      </a:endParaRPr>
                    </a:p>
                  </a:txBody>
                  <a:tcPr marL="68580" marR="68580" marT="0" marB="0"/>
                </a:tc>
                <a:tc>
                  <a:txBody>
                    <a:bodyPr/>
                    <a:lstStyle/>
                    <a:p>
                      <a:pPr algn="ctr">
                        <a:spcAft>
                          <a:spcPts val="0"/>
                        </a:spcAft>
                      </a:pPr>
                      <a:r>
                        <a:rPr lang="en-GB" sz="1600" dirty="0" smtClean="0">
                          <a:effectLst/>
                        </a:rPr>
                        <a:t>0.53 ± 0.03</a:t>
                      </a:r>
                      <a:endParaRPr lang="nl-NL" sz="1600" dirty="0">
                        <a:solidFill>
                          <a:srgbClr val="000000"/>
                        </a:solidFill>
                        <a:effectLst/>
                        <a:latin typeface="Calibri"/>
                        <a:ea typeface="Calibri"/>
                        <a:cs typeface="Times New Roman"/>
                      </a:endParaRPr>
                    </a:p>
                  </a:txBody>
                  <a:tcPr marL="68580" marR="68580" marT="0" marB="0"/>
                </a:tc>
                <a:tc>
                  <a:txBody>
                    <a:bodyPr/>
                    <a:lstStyle/>
                    <a:p>
                      <a:pPr algn="ctr">
                        <a:spcAft>
                          <a:spcPts val="0"/>
                        </a:spcAft>
                      </a:pPr>
                      <a:r>
                        <a:rPr lang="en-GB" sz="1600" dirty="0" smtClean="0">
                          <a:effectLst/>
                        </a:rPr>
                        <a:t>0.48 ± 0.05</a:t>
                      </a:r>
                      <a:endParaRPr lang="nl-NL" sz="1600" dirty="0">
                        <a:solidFill>
                          <a:srgbClr val="000000"/>
                        </a:solidFill>
                        <a:effectLst/>
                        <a:latin typeface="Calibri"/>
                        <a:ea typeface="Calibri"/>
                        <a:cs typeface="Times New Roman"/>
                      </a:endParaRPr>
                    </a:p>
                  </a:txBody>
                  <a:tcPr marL="68580" marR="68580" marT="0" marB="0"/>
                </a:tc>
                <a:tc>
                  <a:txBody>
                    <a:bodyPr/>
                    <a:lstStyle/>
                    <a:p>
                      <a:pPr algn="ctr">
                        <a:spcAft>
                          <a:spcPts val="0"/>
                        </a:spcAft>
                      </a:pPr>
                      <a:r>
                        <a:rPr lang="en-GB" sz="1600" dirty="0" smtClean="0">
                          <a:effectLst/>
                        </a:rPr>
                        <a:t>0.65 ± 0.07</a:t>
                      </a:r>
                      <a:endParaRPr lang="nl-NL" sz="1600" dirty="0">
                        <a:solidFill>
                          <a:srgbClr val="000000"/>
                        </a:solidFill>
                        <a:effectLst/>
                        <a:latin typeface="Calibri"/>
                        <a:ea typeface="Calibri"/>
                        <a:cs typeface="Times New Roman"/>
                      </a:endParaRPr>
                    </a:p>
                  </a:txBody>
                  <a:tcPr marL="68580" marR="68580" marT="0" marB="0"/>
                </a:tc>
                <a:tc>
                  <a:txBody>
                    <a:bodyPr/>
                    <a:lstStyle/>
                    <a:p>
                      <a:pPr algn="ctr">
                        <a:spcAft>
                          <a:spcPts val="0"/>
                        </a:spcAft>
                      </a:pPr>
                      <a:r>
                        <a:rPr lang="en-GB" sz="1600" dirty="0" smtClean="0">
                          <a:effectLst/>
                        </a:rPr>
                        <a:t>0.60 ± 0.05</a:t>
                      </a:r>
                      <a:endParaRPr lang="nl-NL" sz="1600" dirty="0">
                        <a:solidFill>
                          <a:srgbClr val="000000"/>
                        </a:solidFill>
                        <a:effectLst/>
                        <a:latin typeface="Calibri"/>
                        <a:ea typeface="Calibri"/>
                        <a:cs typeface="Times New Roman"/>
                      </a:endParaRPr>
                    </a:p>
                  </a:txBody>
                  <a:tcPr marL="68580" marR="68580" marT="0" marB="0"/>
                </a:tc>
              </a:tr>
              <a:tr h="26797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600" baseline="0" dirty="0" err="1" smtClean="0">
                          <a:effectLst/>
                        </a:rPr>
                        <a:t>k</a:t>
                      </a:r>
                      <a:r>
                        <a:rPr lang="en-GB" sz="1600" baseline="-25000" dirty="0" err="1" smtClean="0">
                          <a:effectLst/>
                        </a:rPr>
                        <a:t>rwe</a:t>
                      </a:r>
                      <a:endParaRPr lang="nl-NL" sz="1600" dirty="0" smtClean="0">
                        <a:solidFill>
                          <a:srgbClr val="000000"/>
                        </a:solidFill>
                        <a:effectLst/>
                        <a:latin typeface="+mn-lt"/>
                        <a:ea typeface="Calibri"/>
                        <a:cs typeface="Times New Roman"/>
                      </a:endParaRPr>
                    </a:p>
                  </a:txBody>
                  <a:tcPr marL="68580" marR="68580" marT="0" marB="0"/>
                </a:tc>
                <a:tc>
                  <a:txBody>
                    <a:bodyPr/>
                    <a:lstStyle/>
                    <a:p>
                      <a:pPr algn="ctr">
                        <a:spcAft>
                          <a:spcPts val="0"/>
                        </a:spcAft>
                      </a:pPr>
                      <a:r>
                        <a:rPr lang="en-GB" sz="1600" dirty="0" smtClean="0">
                          <a:effectLst/>
                        </a:rPr>
                        <a:t>-</a:t>
                      </a:r>
                      <a:endParaRPr lang="nl-NL" sz="1600" dirty="0">
                        <a:solidFill>
                          <a:srgbClr val="000000"/>
                        </a:solidFill>
                        <a:effectLst/>
                        <a:latin typeface="Calibri"/>
                        <a:ea typeface="Calibri"/>
                        <a:cs typeface="Times New Roman"/>
                      </a:endParaRPr>
                    </a:p>
                  </a:txBody>
                  <a:tcPr marL="68580" marR="68580" marT="0" marB="0"/>
                </a:tc>
                <a:tc>
                  <a:txBody>
                    <a:bodyPr/>
                    <a:lstStyle/>
                    <a:p>
                      <a:pPr algn="ctr">
                        <a:spcAft>
                          <a:spcPts val="0"/>
                        </a:spcAft>
                      </a:pPr>
                      <a:r>
                        <a:rPr lang="en-GB" sz="1600" dirty="0" smtClean="0">
                          <a:effectLst/>
                        </a:rPr>
                        <a:t>-</a:t>
                      </a:r>
                      <a:endParaRPr lang="nl-NL" sz="1600" dirty="0">
                        <a:solidFill>
                          <a:srgbClr val="000000"/>
                        </a:solidFill>
                        <a:effectLst/>
                        <a:latin typeface="Calibri"/>
                        <a:ea typeface="Calibri"/>
                        <a:cs typeface="Times New Roman"/>
                      </a:endParaRPr>
                    </a:p>
                  </a:txBody>
                  <a:tcPr marL="68580" marR="68580" marT="0" marB="0"/>
                </a:tc>
                <a:tc>
                  <a:txBody>
                    <a:bodyPr/>
                    <a:lstStyle/>
                    <a:p>
                      <a:pPr algn="ctr">
                        <a:spcAft>
                          <a:spcPts val="0"/>
                        </a:spcAft>
                      </a:pPr>
                      <a:r>
                        <a:rPr lang="en-GB" sz="1600" dirty="0" smtClean="0">
                          <a:effectLst/>
                        </a:rPr>
                        <a:t>-</a:t>
                      </a:r>
                      <a:endParaRPr lang="nl-NL" sz="1600" dirty="0">
                        <a:solidFill>
                          <a:srgbClr val="000000"/>
                        </a:solidFill>
                        <a:effectLst/>
                        <a:latin typeface="Calibri"/>
                        <a:ea typeface="Calibri"/>
                        <a:cs typeface="Times New Roman"/>
                      </a:endParaRPr>
                    </a:p>
                  </a:txBody>
                  <a:tcPr marL="68580" marR="68580" marT="0" marB="0"/>
                </a:tc>
                <a:tc>
                  <a:txBody>
                    <a:bodyPr/>
                    <a:lstStyle/>
                    <a:p>
                      <a:pPr algn="ctr">
                        <a:spcAft>
                          <a:spcPts val="0"/>
                        </a:spcAft>
                      </a:pPr>
                      <a:r>
                        <a:rPr lang="en-GB" sz="1600" dirty="0" smtClean="0">
                          <a:effectLst/>
                        </a:rPr>
                        <a:t>0.14 ± 0.01</a:t>
                      </a:r>
                      <a:endParaRPr lang="nl-NL" sz="1600" dirty="0">
                        <a:solidFill>
                          <a:srgbClr val="000000"/>
                        </a:solidFill>
                        <a:effectLst/>
                        <a:latin typeface="Calibri"/>
                        <a:ea typeface="Calibri"/>
                        <a:cs typeface="Times New Roman"/>
                      </a:endParaRPr>
                    </a:p>
                  </a:txBody>
                  <a:tcPr marL="68580" marR="68580" marT="0" marB="0"/>
                </a:tc>
                <a:tc>
                  <a:txBody>
                    <a:bodyPr/>
                    <a:lstStyle/>
                    <a:p>
                      <a:pPr algn="ctr">
                        <a:spcAft>
                          <a:spcPts val="0"/>
                        </a:spcAft>
                      </a:pPr>
                      <a:r>
                        <a:rPr lang="en-GB" sz="1600" dirty="0" smtClean="0">
                          <a:effectLst/>
                        </a:rPr>
                        <a:t>-</a:t>
                      </a:r>
                      <a:endParaRPr lang="nl-NL" sz="1600" dirty="0">
                        <a:solidFill>
                          <a:srgbClr val="000000"/>
                        </a:solidFill>
                        <a:effectLst/>
                        <a:latin typeface="Calibri"/>
                        <a:ea typeface="Calibri"/>
                        <a:cs typeface="Times New Roman"/>
                      </a:endParaRPr>
                    </a:p>
                  </a:txBody>
                  <a:tcPr marL="68580" marR="68580" marT="0" marB="0"/>
                </a:tc>
              </a:tr>
            </a:tbl>
          </a:graphicData>
        </a:graphic>
      </p:graphicFrame>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3775" y="4352924"/>
            <a:ext cx="5153025" cy="20207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kstvak 17"/>
          <p:cNvSpPr txBox="1"/>
          <p:nvPr/>
        </p:nvSpPr>
        <p:spPr>
          <a:xfrm>
            <a:off x="1896518" y="6387836"/>
            <a:ext cx="5837781" cy="307777"/>
          </a:xfrm>
          <a:prstGeom prst="rect">
            <a:avLst/>
          </a:prstGeom>
          <a:solidFill>
            <a:schemeClr val="bg1"/>
          </a:solidFill>
          <a:ln>
            <a:solidFill>
              <a:schemeClr val="tx1"/>
            </a:solidFill>
          </a:ln>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400" i="1" dirty="0" smtClean="0"/>
              <a:t>Test 4: CT-scan images corresponding to brine injection and primary drainage. </a:t>
            </a:r>
          </a:p>
        </p:txBody>
      </p:sp>
    </p:spTree>
    <p:extLst>
      <p:ext uri="{BB962C8B-B14F-4D97-AF65-F5344CB8AC3E}">
        <p14:creationId xmlns:p14="http://schemas.microsoft.com/office/powerpoint/2010/main" val="91064418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720</TotalTime>
  <Words>3100</Words>
  <Application>Microsoft Office PowerPoint</Application>
  <PresentationFormat>On-screen Show (4:3)</PresentationFormat>
  <Paragraphs>586</Paragraphs>
  <Slides>26</Slides>
  <Notes>22</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parniyan</dc:creator>
  <cp:lastModifiedBy>Martijn Janssen - CITG</cp:lastModifiedBy>
  <cp:revision>94</cp:revision>
  <dcterms:created xsi:type="dcterms:W3CDTF">2017-03-19T21:36:02Z</dcterms:created>
  <dcterms:modified xsi:type="dcterms:W3CDTF">2017-04-12T16:21:33Z</dcterms:modified>
</cp:coreProperties>
</file>